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6" r:id="rId4"/>
    <p:sldMasterId id="2147483690" r:id="rId5"/>
    <p:sldMasterId id="2147483696" r:id="rId6"/>
    <p:sldMasterId id="2147483702" r:id="rId7"/>
  </p:sldMasterIdLst>
  <p:notesMasterIdLst>
    <p:notesMasterId r:id="rId80"/>
  </p:notesMasterIdLst>
  <p:handoutMasterIdLst>
    <p:handoutMasterId r:id="rId81"/>
  </p:handoutMasterIdLst>
  <p:sldIdLst>
    <p:sldId id="256" r:id="rId8"/>
    <p:sldId id="789" r:id="rId9"/>
    <p:sldId id="5467" r:id="rId10"/>
    <p:sldId id="796" r:id="rId11"/>
    <p:sldId id="781" r:id="rId12"/>
    <p:sldId id="858" r:id="rId13"/>
    <p:sldId id="860" r:id="rId14"/>
    <p:sldId id="822" r:id="rId15"/>
    <p:sldId id="5476" r:id="rId16"/>
    <p:sldId id="5477" r:id="rId17"/>
    <p:sldId id="5478" r:id="rId18"/>
    <p:sldId id="257" r:id="rId19"/>
    <p:sldId id="258" r:id="rId20"/>
    <p:sldId id="259" r:id="rId21"/>
    <p:sldId id="260" r:id="rId22"/>
    <p:sldId id="261" r:id="rId23"/>
    <p:sldId id="262" r:id="rId24"/>
    <p:sldId id="263" r:id="rId25"/>
    <p:sldId id="264" r:id="rId26"/>
    <p:sldId id="265" r:id="rId27"/>
    <p:sldId id="266" r:id="rId28"/>
    <p:sldId id="5479" r:id="rId29"/>
    <p:sldId id="268" r:id="rId30"/>
    <p:sldId id="269" r:id="rId31"/>
    <p:sldId id="270" r:id="rId32"/>
    <p:sldId id="271" r:id="rId33"/>
    <p:sldId id="272" r:id="rId34"/>
    <p:sldId id="5481" r:id="rId35"/>
    <p:sldId id="5363" r:id="rId36"/>
    <p:sldId id="548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5483" r:id="rId53"/>
    <p:sldId id="5484" r:id="rId54"/>
    <p:sldId id="5492" r:id="rId55"/>
    <p:sldId id="288" r:id="rId56"/>
    <p:sldId id="289" r:id="rId57"/>
    <p:sldId id="5488" r:id="rId58"/>
    <p:sldId id="5498" r:id="rId59"/>
    <p:sldId id="5499" r:id="rId60"/>
    <p:sldId id="5500" r:id="rId61"/>
    <p:sldId id="5501" r:id="rId62"/>
    <p:sldId id="5502" r:id="rId63"/>
    <p:sldId id="5485" r:id="rId64"/>
    <p:sldId id="5497" r:id="rId65"/>
    <p:sldId id="1241" r:id="rId66"/>
    <p:sldId id="5489" r:id="rId67"/>
    <p:sldId id="5376" r:id="rId68"/>
    <p:sldId id="5490" r:id="rId69"/>
    <p:sldId id="5486" r:id="rId70"/>
    <p:sldId id="5436" r:id="rId71"/>
    <p:sldId id="5493" r:id="rId72"/>
    <p:sldId id="5495" r:id="rId73"/>
    <p:sldId id="5255" r:id="rId74"/>
    <p:sldId id="5254" r:id="rId75"/>
    <p:sldId id="5229" r:id="rId76"/>
    <p:sldId id="5248" r:id="rId77"/>
    <p:sldId id="5494" r:id="rId78"/>
    <p:sldId id="267" r:id="rId79"/>
  </p:sldIdLst>
  <p:sldSz cx="13817600" cy="7772400"/>
  <p:notesSz cx="6950075" cy="9236075"/>
  <p:defaultText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B98888-6CF5-4380-8B69-98C63694EA3F}">
          <p14:sldIdLst>
            <p14:sldId id="256"/>
            <p14:sldId id="789"/>
            <p14:sldId id="5467"/>
            <p14:sldId id="796"/>
            <p14:sldId id="781"/>
            <p14:sldId id="858"/>
            <p14:sldId id="860"/>
            <p14:sldId id="822"/>
            <p14:sldId id="5476"/>
            <p14:sldId id="5477"/>
            <p14:sldId id="5478"/>
            <p14:sldId id="257"/>
            <p14:sldId id="258"/>
            <p14:sldId id="259"/>
            <p14:sldId id="260"/>
            <p14:sldId id="261"/>
            <p14:sldId id="262"/>
            <p14:sldId id="263"/>
            <p14:sldId id="264"/>
            <p14:sldId id="265"/>
            <p14:sldId id="266"/>
            <p14:sldId id="5479"/>
            <p14:sldId id="268"/>
            <p14:sldId id="269"/>
            <p14:sldId id="270"/>
            <p14:sldId id="271"/>
            <p14:sldId id="272"/>
            <p14:sldId id="5481"/>
            <p14:sldId id="5363"/>
            <p14:sldId id="5482"/>
            <p14:sldId id="273"/>
            <p14:sldId id="274"/>
            <p14:sldId id="275"/>
            <p14:sldId id="276"/>
            <p14:sldId id="277"/>
            <p14:sldId id="278"/>
            <p14:sldId id="279"/>
            <p14:sldId id="280"/>
            <p14:sldId id="281"/>
            <p14:sldId id="282"/>
            <p14:sldId id="283"/>
            <p14:sldId id="284"/>
            <p14:sldId id="285"/>
            <p14:sldId id="286"/>
            <p14:sldId id="287"/>
            <p14:sldId id="5483"/>
            <p14:sldId id="5484"/>
            <p14:sldId id="5492"/>
            <p14:sldId id="288"/>
            <p14:sldId id="289"/>
            <p14:sldId id="5488"/>
            <p14:sldId id="5498"/>
            <p14:sldId id="5499"/>
            <p14:sldId id="5500"/>
            <p14:sldId id="5501"/>
            <p14:sldId id="5502"/>
            <p14:sldId id="5485"/>
            <p14:sldId id="5497"/>
            <p14:sldId id="1241"/>
            <p14:sldId id="5489"/>
            <p14:sldId id="5376"/>
            <p14:sldId id="5490"/>
            <p14:sldId id="5486"/>
            <p14:sldId id="5436"/>
            <p14:sldId id="5493"/>
            <p14:sldId id="5495"/>
            <p14:sldId id="5255"/>
            <p14:sldId id="5254"/>
            <p14:sldId id="5229"/>
            <p14:sldId id="5248"/>
            <p14:sldId id="5494"/>
            <p14:sldId id="267"/>
          </p14:sldIdLst>
        </p14:section>
      </p14:sectionLst>
    </p:ext>
    <p:ext uri="{EFAFB233-063F-42B5-8137-9DF3F51BA10A}">
      <p15:sldGuideLst xmlns:p15="http://schemas.microsoft.com/office/powerpoint/2012/main">
        <p15:guide id="1" orient="horz" pos="2256" userDrawn="1">
          <p15:clr>
            <a:srgbClr val="A4A3A4"/>
          </p15:clr>
        </p15:guide>
        <p15:guide id="2" orient="horz" pos="960" userDrawn="1">
          <p15:clr>
            <a:srgbClr val="A4A3A4"/>
          </p15:clr>
        </p15:guide>
        <p15:guide id="3" pos="8374" userDrawn="1">
          <p15:clr>
            <a:srgbClr val="A4A3A4"/>
          </p15:clr>
        </p15:guide>
        <p15:guide id="4" pos="593"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orient="horz" pos="2841" userDrawn="1">
          <p15:clr>
            <a:srgbClr val="A4A3A4"/>
          </p15:clr>
        </p15:guide>
        <p15:guide id="4" pos="2121" userDrawn="1">
          <p15:clr>
            <a:srgbClr val="A4A3A4"/>
          </p15:clr>
        </p15:guide>
        <p15:guide id="5" orient="horz" pos="2962" userDrawn="1">
          <p15:clr>
            <a:srgbClr val="A4A3A4"/>
          </p15:clr>
        </p15:guide>
        <p15:guide id="6" orient="horz" pos="2892" userDrawn="1">
          <p15:clr>
            <a:srgbClr val="A4A3A4"/>
          </p15:clr>
        </p15:guide>
        <p15:guide id="7" pos="2241" userDrawn="1">
          <p15:clr>
            <a:srgbClr val="A4A3A4"/>
          </p15:clr>
        </p15:guide>
        <p15:guide id="8" pos="2172" userDrawn="1">
          <p15:clr>
            <a:srgbClr val="A4A3A4"/>
          </p15:clr>
        </p15:guide>
        <p15:guide id="9" orient="horz" pos="2905" userDrawn="1">
          <p15:clr>
            <a:srgbClr val="A4A3A4"/>
          </p15:clr>
        </p15:guide>
        <p15:guide id="10" orient="horz" pos="2837" userDrawn="1">
          <p15:clr>
            <a:srgbClr val="A4A3A4"/>
          </p15:clr>
        </p15:guide>
        <p15:guide id="11" orient="horz" pos="2958" userDrawn="1">
          <p15:clr>
            <a:srgbClr val="A4A3A4"/>
          </p15:clr>
        </p15:guide>
        <p15:guide id="12" orient="horz" pos="2888" userDrawn="1">
          <p15:clr>
            <a:srgbClr val="A4A3A4"/>
          </p15:clr>
        </p15:guide>
        <p15:guide id="13" pos="2138" userDrawn="1">
          <p15:clr>
            <a:srgbClr val="A4A3A4"/>
          </p15:clr>
        </p15:guide>
        <p15:guide id="14" pos="2071" userDrawn="1">
          <p15:clr>
            <a:srgbClr val="A4A3A4"/>
          </p15:clr>
        </p15:guide>
        <p15:guide id="15" pos="2188" userDrawn="1">
          <p15:clr>
            <a:srgbClr val="A4A3A4"/>
          </p15:clr>
        </p15:guide>
        <p15:guide id="16" orient="horz" pos="2930" userDrawn="1">
          <p15:clr>
            <a:srgbClr val="A4A3A4"/>
          </p15:clr>
        </p15:guide>
        <p15:guide id="17" orient="horz" pos="2862" userDrawn="1">
          <p15:clr>
            <a:srgbClr val="A4A3A4"/>
          </p15:clr>
        </p15:guide>
        <p15:guide id="18" orient="horz" pos="2984" userDrawn="1">
          <p15:clr>
            <a:srgbClr val="A4A3A4"/>
          </p15:clr>
        </p15:guide>
        <p15:guide id="19" orient="horz" pos="2913" userDrawn="1">
          <p15:clr>
            <a:srgbClr val="A4A3A4"/>
          </p15:clr>
        </p15:guide>
        <p15:guide id="20" orient="horz" pos="2926" userDrawn="1">
          <p15:clr>
            <a:srgbClr val="A4A3A4"/>
          </p15:clr>
        </p15:guide>
        <p15:guide id="21" orient="horz" pos="2858" userDrawn="1">
          <p15:clr>
            <a:srgbClr val="A4A3A4"/>
          </p15:clr>
        </p15:guide>
        <p15:guide id="22" orient="horz" pos="2980" userDrawn="1">
          <p15:clr>
            <a:srgbClr val="A4A3A4"/>
          </p15:clr>
        </p15:guide>
        <p15:guide id="23" pos="2259" userDrawn="1">
          <p15:clr>
            <a:srgbClr val="A4A3A4"/>
          </p15:clr>
        </p15:guide>
        <p15:guide id="24" pos="2313" userDrawn="1">
          <p15:clr>
            <a:srgbClr val="A4A3A4"/>
          </p15:clr>
        </p15:guide>
        <p15:guide id="25" pos="2242" userDrawn="1">
          <p15:clr>
            <a:srgbClr val="A4A3A4"/>
          </p15:clr>
        </p15:guide>
        <p15:guide id="26" pos="2207" userDrawn="1">
          <p15:clr>
            <a:srgbClr val="A4A3A4"/>
          </p15:clr>
        </p15:guide>
        <p15:guide id="27" pos="2137" userDrawn="1">
          <p15:clr>
            <a:srgbClr val="A4A3A4"/>
          </p15:clr>
        </p15:guide>
        <p15:guide id="28" pos="225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C5833-D128-5CE3-D9BB-DDB689E134F4}" name="Carmichael, Jill (EOM)" initials="jc" userId="S::jill.carmichael@dc.gov::b28e9035-1e7b-4a75-be57-1b344d2ac18a" providerId="AD"/>
  <p188:author id="{CCEDD960-1D0F-BC4D-7E77-1170FFE379E0}" name="Silla, Theresa (EOM)" initials="S(" userId="S::theresa.silla@dc.gov::7521e888-b970-4e47-a6ee-1964d996ecdc" providerId="AD"/>
  <p188:author id="{441FD9A4-B988-EFD0-DFB9-77565AEA3E09}" name="Canfield, Kally (EOM)" initials="CK(" userId="S::kally.canfield@dc.gov::da91f9b3-fd0f-42aa-9450-3c81f2a5d138" providerId="AD"/>
  <p188:author id="{1E296FDB-2662-61D9-6465-67C7C0A69456}" name="Rosa, Eileen (EOM)" initials="ER" userId="S::eileen.rosa@dc.gov::0d0ca711-169e-4952-9583-6384bd17f2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ervUS" initials="S" lastIdx="14" clrIdx="0"/>
  <p:cmAuthor id="1" name="Emily Richard" initials="ER" lastIdx="1" clrIdx="1"/>
  <p:cmAuthor id="2" name="Laura Zeilinger" initials="LZ" lastIdx="5" clrIdx="2"/>
  <p:cmAuthor id="3" name="Greenwalt, Kristy (EOM)" initials="GK(" lastIdx="5" clrIdx="3">
    <p:extLst>
      <p:ext uri="{19B8F6BF-5375-455C-9EA6-DF929625EA0E}">
        <p15:presenceInfo xmlns:p15="http://schemas.microsoft.com/office/powerpoint/2012/main" userId="S::kristy.greenwalt@dc.gov::503f9604-a9dc-4da7-aba5-a1d69bdcb371" providerId="AD"/>
      </p:ext>
    </p:extLst>
  </p:cmAuthor>
  <p:cmAuthor id="4" name="Waller, Kimberly (EOM)" initials="WK(" lastIdx="9" clrIdx="4">
    <p:extLst>
      <p:ext uri="{19B8F6BF-5375-455C-9EA6-DF929625EA0E}">
        <p15:presenceInfo xmlns:p15="http://schemas.microsoft.com/office/powerpoint/2012/main" userId="S::Kimberly.waller@dc.gov::a1fa107b-dbee-4ec1-ac12-120e83ee4ffb" providerId="AD"/>
      </p:ext>
    </p:extLst>
  </p:cmAuthor>
  <p:cmAuthor id="5" name="Curtin, Lindsay (EOM)" initials="C(" lastIdx="3" clrIdx="5">
    <p:extLst>
      <p:ext uri="{19B8F6BF-5375-455C-9EA6-DF929625EA0E}">
        <p15:presenceInfo xmlns:p15="http://schemas.microsoft.com/office/powerpoint/2012/main" userId="S::lindsay.curtin@dc.gov::4e568fcf-85d3-4005-97b6-e0a5020260a9" providerId="AD"/>
      </p:ext>
    </p:extLst>
  </p:cmAuthor>
  <p:cmAuthor id="6" name="Silla, Theresa (EOM)" initials="ST(" lastIdx="2" clrIdx="6">
    <p:extLst>
      <p:ext uri="{19B8F6BF-5375-455C-9EA6-DF929625EA0E}">
        <p15:presenceInfo xmlns:p15="http://schemas.microsoft.com/office/powerpoint/2012/main" userId="S::theresa.silla@dc.gov::7521e888-b970-4e47-a6ee-1964d996ec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BE5F1"/>
    <a:srgbClr val="CCECFF"/>
    <a:srgbClr val="66CCFF"/>
    <a:srgbClr val="2F5A88"/>
    <a:srgbClr val="EEEFF2"/>
    <a:srgbClr val="E6EBF1"/>
    <a:srgbClr val="CC0000"/>
    <a:srgbClr val="404040"/>
    <a:srgbClr val="F9F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02" y="1188"/>
      </p:cViewPr>
      <p:guideLst>
        <p:guide orient="horz" pos="2256"/>
        <p:guide orient="horz" pos="960"/>
        <p:guide pos="8374"/>
        <p:guide pos="593"/>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89"/>
        <p:guide orient="horz" pos="2841"/>
        <p:guide pos="2121"/>
        <p:guide orient="horz" pos="2962"/>
        <p:guide orient="horz" pos="2892"/>
        <p:guide pos="2241"/>
        <p:guide pos="2172"/>
        <p:guide orient="horz" pos="2905"/>
        <p:guide orient="horz" pos="2837"/>
        <p:guide orient="horz" pos="2958"/>
        <p:guide orient="horz" pos="2888"/>
        <p:guide pos="2138"/>
        <p:guide pos="2071"/>
        <p:guide pos="2188"/>
        <p:guide orient="horz" pos="2930"/>
        <p:guide orient="horz" pos="2862"/>
        <p:guide orient="horz" pos="2984"/>
        <p:guide orient="horz" pos="2913"/>
        <p:guide orient="horz" pos="2926"/>
        <p:guide orient="horz" pos="2858"/>
        <p:guide orient="horz" pos="2980"/>
        <p:guide pos="2259"/>
        <p:guide pos="2313"/>
        <p:guide pos="2242"/>
        <p:guide pos="2207"/>
        <p:guide pos="2137"/>
        <p:guide pos="225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microsoft.com/office/2016/11/relationships/changesInfo" Target="changesInfos/changesInfo1.xml"/><Relationship Id="rId61" Type="http://schemas.openxmlformats.org/officeDocument/2006/relationships/slide" Target="slides/slide54.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la, Theresa (EOM)" userId="7521e888-b970-4e47-a6ee-1964d996ecdc" providerId="ADAL" clId="{5DF58696-38AC-4A70-A3B6-647CCA25CD69}"/>
    <pc:docChg chg="undo redo custSel addSld delSld modSld sldOrd addMainMaster delMainMaster modMainMaster modSection">
      <pc:chgData name="Silla, Theresa (EOM)" userId="7521e888-b970-4e47-a6ee-1964d996ecdc" providerId="ADAL" clId="{5DF58696-38AC-4A70-A3B6-647CCA25CD69}" dt="2024-08-19T21:28:46.409" v="7277" actId="20577"/>
      <pc:docMkLst>
        <pc:docMk/>
      </pc:docMkLst>
      <pc:sldChg chg="modSp mod">
        <pc:chgData name="Silla, Theresa (EOM)" userId="7521e888-b970-4e47-a6ee-1964d996ecdc" providerId="ADAL" clId="{5DF58696-38AC-4A70-A3B6-647CCA25CD69}" dt="2024-08-19T15:08:32.759" v="235" actId="20577"/>
        <pc:sldMkLst>
          <pc:docMk/>
          <pc:sldMk cId="0" sldId="256"/>
        </pc:sldMkLst>
        <pc:spChg chg="mod">
          <ac:chgData name="Silla, Theresa (EOM)" userId="7521e888-b970-4e47-a6ee-1964d996ecdc" providerId="ADAL" clId="{5DF58696-38AC-4A70-A3B6-647CCA25CD69}" dt="2024-08-19T15:08:32.759" v="235" actId="20577"/>
          <ac:spMkLst>
            <pc:docMk/>
            <pc:sldMk cId="0" sldId="256"/>
            <ac:spMk id="5" creationId="{9A155B68-3CE9-3071-22BE-49E5C713FFB6}"/>
          </ac:spMkLst>
        </pc:spChg>
      </pc:sldChg>
      <pc:sldChg chg="add">
        <pc:chgData name="Silla, Theresa (EOM)" userId="7521e888-b970-4e47-a6ee-1964d996ecdc" providerId="ADAL" clId="{5DF58696-38AC-4A70-A3B6-647CCA25CD69}" dt="2024-08-19T15:45:32.305" v="838"/>
        <pc:sldMkLst>
          <pc:docMk/>
          <pc:sldMk cId="0" sldId="257"/>
        </pc:sldMkLst>
      </pc:sldChg>
      <pc:sldChg chg="add">
        <pc:chgData name="Silla, Theresa (EOM)" userId="7521e888-b970-4e47-a6ee-1964d996ecdc" providerId="ADAL" clId="{5DF58696-38AC-4A70-A3B6-647CCA25CD69}" dt="2024-08-19T15:45:32.305" v="838"/>
        <pc:sldMkLst>
          <pc:docMk/>
          <pc:sldMk cId="0" sldId="258"/>
        </pc:sldMkLst>
      </pc:sldChg>
      <pc:sldChg chg="add">
        <pc:chgData name="Silla, Theresa (EOM)" userId="7521e888-b970-4e47-a6ee-1964d996ecdc" providerId="ADAL" clId="{5DF58696-38AC-4A70-A3B6-647CCA25CD69}" dt="2024-08-19T15:45:32.305" v="838"/>
        <pc:sldMkLst>
          <pc:docMk/>
          <pc:sldMk cId="0" sldId="259"/>
        </pc:sldMkLst>
      </pc:sldChg>
      <pc:sldChg chg="add">
        <pc:chgData name="Silla, Theresa (EOM)" userId="7521e888-b970-4e47-a6ee-1964d996ecdc" providerId="ADAL" clId="{5DF58696-38AC-4A70-A3B6-647CCA25CD69}" dt="2024-08-19T15:45:32.305" v="838"/>
        <pc:sldMkLst>
          <pc:docMk/>
          <pc:sldMk cId="0" sldId="260"/>
        </pc:sldMkLst>
      </pc:sldChg>
      <pc:sldChg chg="add">
        <pc:chgData name="Silla, Theresa (EOM)" userId="7521e888-b970-4e47-a6ee-1964d996ecdc" providerId="ADAL" clId="{5DF58696-38AC-4A70-A3B6-647CCA25CD69}" dt="2024-08-19T15:45:32.305" v="838"/>
        <pc:sldMkLst>
          <pc:docMk/>
          <pc:sldMk cId="0" sldId="261"/>
        </pc:sldMkLst>
      </pc:sldChg>
      <pc:sldChg chg="add">
        <pc:chgData name="Silla, Theresa (EOM)" userId="7521e888-b970-4e47-a6ee-1964d996ecdc" providerId="ADAL" clId="{5DF58696-38AC-4A70-A3B6-647CCA25CD69}" dt="2024-08-19T15:45:32.305" v="838"/>
        <pc:sldMkLst>
          <pc:docMk/>
          <pc:sldMk cId="0" sldId="262"/>
        </pc:sldMkLst>
      </pc:sldChg>
      <pc:sldChg chg="add">
        <pc:chgData name="Silla, Theresa (EOM)" userId="7521e888-b970-4e47-a6ee-1964d996ecdc" providerId="ADAL" clId="{5DF58696-38AC-4A70-A3B6-647CCA25CD69}" dt="2024-08-19T15:45:32.305" v="838"/>
        <pc:sldMkLst>
          <pc:docMk/>
          <pc:sldMk cId="0" sldId="263"/>
        </pc:sldMkLst>
      </pc:sldChg>
      <pc:sldChg chg="modSp add mod">
        <pc:chgData name="Silla, Theresa (EOM)" userId="7521e888-b970-4e47-a6ee-1964d996ecdc" providerId="ADAL" clId="{5DF58696-38AC-4A70-A3B6-647CCA25CD69}" dt="2024-08-19T18:19:08.581" v="7106" actId="14100"/>
        <pc:sldMkLst>
          <pc:docMk/>
          <pc:sldMk cId="0" sldId="264"/>
        </pc:sldMkLst>
        <pc:spChg chg="mod">
          <ac:chgData name="Silla, Theresa (EOM)" userId="7521e888-b970-4e47-a6ee-1964d996ecdc" providerId="ADAL" clId="{5DF58696-38AC-4A70-A3B6-647CCA25CD69}" dt="2024-08-19T18:19:08.581" v="7106" actId="14100"/>
          <ac:spMkLst>
            <pc:docMk/>
            <pc:sldMk cId="0" sldId="264"/>
            <ac:spMk id="4" creationId="{00000000-0000-0000-0000-000000000000}"/>
          </ac:spMkLst>
        </pc:spChg>
      </pc:sldChg>
      <pc:sldChg chg="add">
        <pc:chgData name="Silla, Theresa (EOM)" userId="7521e888-b970-4e47-a6ee-1964d996ecdc" providerId="ADAL" clId="{5DF58696-38AC-4A70-A3B6-647CCA25CD69}" dt="2024-08-19T15:45:32.305" v="838"/>
        <pc:sldMkLst>
          <pc:docMk/>
          <pc:sldMk cId="0" sldId="265"/>
        </pc:sldMkLst>
      </pc:sldChg>
      <pc:sldChg chg="add">
        <pc:chgData name="Silla, Theresa (EOM)" userId="7521e888-b970-4e47-a6ee-1964d996ecdc" providerId="ADAL" clId="{5DF58696-38AC-4A70-A3B6-647CCA25CD69}" dt="2024-08-19T15:45:32.305" v="838"/>
        <pc:sldMkLst>
          <pc:docMk/>
          <pc:sldMk cId="0" sldId="266"/>
        </pc:sldMkLst>
      </pc:sldChg>
      <pc:sldChg chg="addSp delSp modSp mod modClrScheme chgLayout">
        <pc:chgData name="Silla, Theresa (EOM)" userId="7521e888-b970-4e47-a6ee-1964d996ecdc" providerId="ADAL" clId="{5DF58696-38AC-4A70-A3B6-647CCA25CD69}" dt="2024-08-19T15:38:18.806" v="488" actId="478"/>
        <pc:sldMkLst>
          <pc:docMk/>
          <pc:sldMk cId="0" sldId="267"/>
        </pc:sldMkLst>
        <pc:spChg chg="add del mod ord">
          <ac:chgData name="Silla, Theresa (EOM)" userId="7521e888-b970-4e47-a6ee-1964d996ecdc" providerId="ADAL" clId="{5DF58696-38AC-4A70-A3B6-647CCA25CD69}" dt="2024-08-19T15:38:18.806" v="488" actId="478"/>
          <ac:spMkLst>
            <pc:docMk/>
            <pc:sldMk cId="0" sldId="267"/>
            <ac:spMk id="2" creationId="{EB887C3E-2F4F-CC72-6820-CF437E6C41AD}"/>
          </ac:spMkLst>
        </pc:spChg>
      </pc:sldChg>
      <pc:sldChg chg="add">
        <pc:chgData name="Silla, Theresa (EOM)" userId="7521e888-b970-4e47-a6ee-1964d996ecdc" providerId="ADAL" clId="{5DF58696-38AC-4A70-A3B6-647CCA25CD69}" dt="2024-08-19T15:45:32.305" v="838"/>
        <pc:sldMkLst>
          <pc:docMk/>
          <pc:sldMk cId="0" sldId="268"/>
        </pc:sldMkLst>
      </pc:sldChg>
      <pc:sldChg chg="add">
        <pc:chgData name="Silla, Theresa (EOM)" userId="7521e888-b970-4e47-a6ee-1964d996ecdc" providerId="ADAL" clId="{5DF58696-38AC-4A70-A3B6-647CCA25CD69}" dt="2024-08-19T15:45:32.305" v="838"/>
        <pc:sldMkLst>
          <pc:docMk/>
          <pc:sldMk cId="0" sldId="269"/>
        </pc:sldMkLst>
      </pc:sldChg>
      <pc:sldChg chg="add">
        <pc:chgData name="Silla, Theresa (EOM)" userId="7521e888-b970-4e47-a6ee-1964d996ecdc" providerId="ADAL" clId="{5DF58696-38AC-4A70-A3B6-647CCA25CD69}" dt="2024-08-19T15:45:32.305" v="838"/>
        <pc:sldMkLst>
          <pc:docMk/>
          <pc:sldMk cId="0" sldId="270"/>
        </pc:sldMkLst>
      </pc:sldChg>
      <pc:sldChg chg="add">
        <pc:chgData name="Silla, Theresa (EOM)" userId="7521e888-b970-4e47-a6ee-1964d996ecdc" providerId="ADAL" clId="{5DF58696-38AC-4A70-A3B6-647CCA25CD69}" dt="2024-08-19T15:45:32.305" v="838"/>
        <pc:sldMkLst>
          <pc:docMk/>
          <pc:sldMk cId="0" sldId="271"/>
        </pc:sldMkLst>
      </pc:sldChg>
      <pc:sldChg chg="add">
        <pc:chgData name="Silla, Theresa (EOM)" userId="7521e888-b970-4e47-a6ee-1964d996ecdc" providerId="ADAL" clId="{5DF58696-38AC-4A70-A3B6-647CCA25CD69}" dt="2024-08-19T15:45:32.305" v="838"/>
        <pc:sldMkLst>
          <pc:docMk/>
          <pc:sldMk cId="0" sldId="272"/>
        </pc:sldMkLst>
      </pc:sldChg>
      <pc:sldChg chg="add">
        <pc:chgData name="Silla, Theresa (EOM)" userId="7521e888-b970-4e47-a6ee-1964d996ecdc" providerId="ADAL" clId="{5DF58696-38AC-4A70-A3B6-647CCA25CD69}" dt="2024-08-19T15:45:32.305" v="838"/>
        <pc:sldMkLst>
          <pc:docMk/>
          <pc:sldMk cId="0" sldId="273"/>
        </pc:sldMkLst>
      </pc:sldChg>
      <pc:sldChg chg="add">
        <pc:chgData name="Silla, Theresa (EOM)" userId="7521e888-b970-4e47-a6ee-1964d996ecdc" providerId="ADAL" clId="{5DF58696-38AC-4A70-A3B6-647CCA25CD69}" dt="2024-08-19T15:45:32.305" v="838"/>
        <pc:sldMkLst>
          <pc:docMk/>
          <pc:sldMk cId="0" sldId="274"/>
        </pc:sldMkLst>
      </pc:sldChg>
      <pc:sldChg chg="modSp add mod">
        <pc:chgData name="Silla, Theresa (EOM)" userId="7521e888-b970-4e47-a6ee-1964d996ecdc" providerId="ADAL" clId="{5DF58696-38AC-4A70-A3B6-647CCA25CD69}" dt="2024-08-19T16:27:50.003" v="4509" actId="404"/>
        <pc:sldMkLst>
          <pc:docMk/>
          <pc:sldMk cId="0" sldId="275"/>
        </pc:sldMkLst>
        <pc:spChg chg="mod">
          <ac:chgData name="Silla, Theresa (EOM)" userId="7521e888-b970-4e47-a6ee-1964d996ecdc" providerId="ADAL" clId="{5DF58696-38AC-4A70-A3B6-647CCA25CD69}" dt="2024-08-19T16:27:50.003" v="4509" actId="404"/>
          <ac:spMkLst>
            <pc:docMk/>
            <pc:sldMk cId="0" sldId="275"/>
            <ac:spMk id="3" creationId="{00000000-0000-0000-0000-000000000000}"/>
          </ac:spMkLst>
        </pc:spChg>
      </pc:sldChg>
      <pc:sldChg chg="modSp add mod">
        <pc:chgData name="Silla, Theresa (EOM)" userId="7521e888-b970-4e47-a6ee-1964d996ecdc" providerId="ADAL" clId="{5DF58696-38AC-4A70-A3B6-647CCA25CD69}" dt="2024-08-19T16:09:39.986" v="2498" actId="14100"/>
        <pc:sldMkLst>
          <pc:docMk/>
          <pc:sldMk cId="0" sldId="276"/>
        </pc:sldMkLst>
        <pc:spChg chg="mod">
          <ac:chgData name="Silla, Theresa (EOM)" userId="7521e888-b970-4e47-a6ee-1964d996ecdc" providerId="ADAL" clId="{5DF58696-38AC-4A70-A3B6-647CCA25CD69}" dt="2024-08-19T16:09:39.986" v="2498" actId="14100"/>
          <ac:spMkLst>
            <pc:docMk/>
            <pc:sldMk cId="0" sldId="276"/>
            <ac:spMk id="4" creationId="{00000000-0000-0000-0000-000000000000}"/>
          </ac:spMkLst>
        </pc:spChg>
      </pc:sldChg>
      <pc:sldChg chg="add">
        <pc:chgData name="Silla, Theresa (EOM)" userId="7521e888-b970-4e47-a6ee-1964d996ecdc" providerId="ADAL" clId="{5DF58696-38AC-4A70-A3B6-647CCA25CD69}" dt="2024-08-19T15:45:32.305" v="838"/>
        <pc:sldMkLst>
          <pc:docMk/>
          <pc:sldMk cId="0" sldId="277"/>
        </pc:sldMkLst>
      </pc:sldChg>
      <pc:sldChg chg="add">
        <pc:chgData name="Silla, Theresa (EOM)" userId="7521e888-b970-4e47-a6ee-1964d996ecdc" providerId="ADAL" clId="{5DF58696-38AC-4A70-A3B6-647CCA25CD69}" dt="2024-08-19T15:45:32.305" v="838"/>
        <pc:sldMkLst>
          <pc:docMk/>
          <pc:sldMk cId="0" sldId="278"/>
        </pc:sldMkLst>
      </pc:sldChg>
      <pc:sldChg chg="modSp add mod">
        <pc:chgData name="Silla, Theresa (EOM)" userId="7521e888-b970-4e47-a6ee-1964d996ecdc" providerId="ADAL" clId="{5DF58696-38AC-4A70-A3B6-647CCA25CD69}" dt="2024-08-19T18:47:38.295" v="7119" actId="404"/>
        <pc:sldMkLst>
          <pc:docMk/>
          <pc:sldMk cId="0" sldId="279"/>
        </pc:sldMkLst>
        <pc:spChg chg="mod">
          <ac:chgData name="Silla, Theresa (EOM)" userId="7521e888-b970-4e47-a6ee-1964d996ecdc" providerId="ADAL" clId="{5DF58696-38AC-4A70-A3B6-647CCA25CD69}" dt="2024-08-19T18:47:38.295" v="7119" actId="404"/>
          <ac:spMkLst>
            <pc:docMk/>
            <pc:sldMk cId="0" sldId="279"/>
            <ac:spMk id="4" creationId="{00000000-0000-0000-0000-000000000000}"/>
          </ac:spMkLst>
        </pc:spChg>
      </pc:sldChg>
      <pc:sldChg chg="add">
        <pc:chgData name="Silla, Theresa (EOM)" userId="7521e888-b970-4e47-a6ee-1964d996ecdc" providerId="ADAL" clId="{5DF58696-38AC-4A70-A3B6-647CCA25CD69}" dt="2024-08-19T15:45:32.305" v="838"/>
        <pc:sldMkLst>
          <pc:docMk/>
          <pc:sldMk cId="0" sldId="280"/>
        </pc:sldMkLst>
      </pc:sldChg>
      <pc:sldChg chg="add">
        <pc:chgData name="Silla, Theresa (EOM)" userId="7521e888-b970-4e47-a6ee-1964d996ecdc" providerId="ADAL" clId="{5DF58696-38AC-4A70-A3B6-647CCA25CD69}" dt="2024-08-19T15:45:32.305" v="838"/>
        <pc:sldMkLst>
          <pc:docMk/>
          <pc:sldMk cId="0" sldId="281"/>
        </pc:sldMkLst>
      </pc:sldChg>
      <pc:sldChg chg="add">
        <pc:chgData name="Silla, Theresa (EOM)" userId="7521e888-b970-4e47-a6ee-1964d996ecdc" providerId="ADAL" clId="{5DF58696-38AC-4A70-A3B6-647CCA25CD69}" dt="2024-08-19T15:45:32.305" v="838"/>
        <pc:sldMkLst>
          <pc:docMk/>
          <pc:sldMk cId="0" sldId="282"/>
        </pc:sldMkLst>
      </pc:sldChg>
      <pc:sldChg chg="add">
        <pc:chgData name="Silla, Theresa (EOM)" userId="7521e888-b970-4e47-a6ee-1964d996ecdc" providerId="ADAL" clId="{5DF58696-38AC-4A70-A3B6-647CCA25CD69}" dt="2024-08-19T15:45:32.305" v="838"/>
        <pc:sldMkLst>
          <pc:docMk/>
          <pc:sldMk cId="0" sldId="283"/>
        </pc:sldMkLst>
      </pc:sldChg>
      <pc:sldChg chg="add">
        <pc:chgData name="Silla, Theresa (EOM)" userId="7521e888-b970-4e47-a6ee-1964d996ecdc" providerId="ADAL" clId="{5DF58696-38AC-4A70-A3B6-647CCA25CD69}" dt="2024-08-19T15:45:32.305" v="838"/>
        <pc:sldMkLst>
          <pc:docMk/>
          <pc:sldMk cId="0" sldId="284"/>
        </pc:sldMkLst>
      </pc:sldChg>
      <pc:sldChg chg="add">
        <pc:chgData name="Silla, Theresa (EOM)" userId="7521e888-b970-4e47-a6ee-1964d996ecdc" providerId="ADAL" clId="{5DF58696-38AC-4A70-A3B6-647CCA25CD69}" dt="2024-08-19T15:45:32.305" v="838"/>
        <pc:sldMkLst>
          <pc:docMk/>
          <pc:sldMk cId="0" sldId="285"/>
        </pc:sldMkLst>
      </pc:sldChg>
      <pc:sldChg chg="add">
        <pc:chgData name="Silla, Theresa (EOM)" userId="7521e888-b970-4e47-a6ee-1964d996ecdc" providerId="ADAL" clId="{5DF58696-38AC-4A70-A3B6-647CCA25CD69}" dt="2024-08-19T15:45:32.305" v="838"/>
        <pc:sldMkLst>
          <pc:docMk/>
          <pc:sldMk cId="0" sldId="286"/>
        </pc:sldMkLst>
      </pc:sldChg>
      <pc:sldChg chg="add">
        <pc:chgData name="Silla, Theresa (EOM)" userId="7521e888-b970-4e47-a6ee-1964d996ecdc" providerId="ADAL" clId="{5DF58696-38AC-4A70-A3B6-647CCA25CD69}" dt="2024-08-19T15:45:32.305" v="838"/>
        <pc:sldMkLst>
          <pc:docMk/>
          <pc:sldMk cId="0" sldId="287"/>
        </pc:sldMkLst>
      </pc:sldChg>
      <pc:sldChg chg="add">
        <pc:chgData name="Silla, Theresa (EOM)" userId="7521e888-b970-4e47-a6ee-1964d996ecdc" providerId="ADAL" clId="{5DF58696-38AC-4A70-A3B6-647CCA25CD69}" dt="2024-08-19T15:45:32.305" v="838"/>
        <pc:sldMkLst>
          <pc:docMk/>
          <pc:sldMk cId="0" sldId="288"/>
        </pc:sldMkLst>
      </pc:sldChg>
      <pc:sldChg chg="add">
        <pc:chgData name="Silla, Theresa (EOM)" userId="7521e888-b970-4e47-a6ee-1964d996ecdc" providerId="ADAL" clId="{5DF58696-38AC-4A70-A3B6-647CCA25CD69}" dt="2024-08-19T15:45:32.305" v="838"/>
        <pc:sldMkLst>
          <pc:docMk/>
          <pc:sldMk cId="0" sldId="289"/>
        </pc:sldMkLst>
      </pc:sldChg>
      <pc:sldChg chg="add del">
        <pc:chgData name="Silla, Theresa (EOM)" userId="7521e888-b970-4e47-a6ee-1964d996ecdc" providerId="ADAL" clId="{5DF58696-38AC-4A70-A3B6-647CCA25CD69}" dt="2024-08-19T15:37:55.660" v="485"/>
        <pc:sldMkLst>
          <pc:docMk/>
          <pc:sldMk cId="2503661818" sldId="412"/>
        </pc:sldMkLst>
      </pc:sldChg>
      <pc:sldChg chg="del">
        <pc:chgData name="Silla, Theresa (EOM)" userId="7521e888-b970-4e47-a6ee-1964d996ecdc" providerId="ADAL" clId="{5DF58696-38AC-4A70-A3B6-647CCA25CD69}" dt="2024-08-19T15:37:44.040" v="483" actId="2696"/>
        <pc:sldMkLst>
          <pc:docMk/>
          <pc:sldMk cId="2558015696" sldId="412"/>
        </pc:sldMkLst>
      </pc:sldChg>
      <pc:sldChg chg="add del">
        <pc:chgData name="Silla, Theresa (EOM)" userId="7521e888-b970-4e47-a6ee-1964d996ecdc" providerId="ADAL" clId="{5DF58696-38AC-4A70-A3B6-647CCA25CD69}" dt="2024-08-19T16:56:37.421" v="5940" actId="47"/>
        <pc:sldMkLst>
          <pc:docMk/>
          <pc:sldMk cId="3828582925" sldId="412"/>
        </pc:sldMkLst>
      </pc:sldChg>
      <pc:sldChg chg="modSp mod modClrScheme chgLayout">
        <pc:chgData name="Silla, Theresa (EOM)" userId="7521e888-b970-4e47-a6ee-1964d996ecdc" providerId="ADAL" clId="{5DF58696-38AC-4A70-A3B6-647CCA25CD69}" dt="2024-08-19T16:50:35.750" v="5382" actId="27636"/>
        <pc:sldMkLst>
          <pc:docMk/>
          <pc:sldMk cId="4243569629" sldId="781"/>
        </pc:sldMkLst>
        <pc:spChg chg="mod ord">
          <ac:chgData name="Silla, Theresa (EOM)" userId="7521e888-b970-4e47-a6ee-1964d996ecdc" providerId="ADAL" clId="{5DF58696-38AC-4A70-A3B6-647CCA25CD69}" dt="2024-08-19T16:50:35.750" v="5382" actId="27636"/>
          <ac:spMkLst>
            <pc:docMk/>
            <pc:sldMk cId="4243569629" sldId="781"/>
            <ac:spMk id="2" creationId="{6C6FC7F8-7862-4A44-32D0-43C7C90E14A7}"/>
          </ac:spMkLst>
        </pc:spChg>
        <pc:spChg chg="mod ord">
          <ac:chgData name="Silla, Theresa (EOM)" userId="7521e888-b970-4e47-a6ee-1964d996ecdc" providerId="ADAL" clId="{5DF58696-38AC-4A70-A3B6-647CCA25CD69}" dt="2024-08-19T16:50:35.719" v="5381" actId="700"/>
          <ac:spMkLst>
            <pc:docMk/>
            <pc:sldMk cId="4243569629" sldId="781"/>
            <ac:spMk id="3" creationId="{07428C22-B55A-3F90-9B82-637C368B8FC5}"/>
          </ac:spMkLst>
        </pc:spChg>
        <pc:spChg chg="mod ord">
          <ac:chgData name="Silla, Theresa (EOM)" userId="7521e888-b970-4e47-a6ee-1964d996ecdc" providerId="ADAL" clId="{5DF58696-38AC-4A70-A3B6-647CCA25CD69}" dt="2024-08-19T16:50:35.719" v="5381" actId="700"/>
          <ac:spMkLst>
            <pc:docMk/>
            <pc:sldMk cId="4243569629" sldId="781"/>
            <ac:spMk id="4" creationId="{F9E8D709-D2AF-2A98-1F2E-38258775F5F1}"/>
          </ac:spMkLst>
        </pc:spChg>
      </pc:sldChg>
      <pc:sldChg chg="del">
        <pc:chgData name="Silla, Theresa (EOM)" userId="7521e888-b970-4e47-a6ee-1964d996ecdc" providerId="ADAL" clId="{5DF58696-38AC-4A70-A3B6-647CCA25CD69}" dt="2024-08-19T15:08:41.832" v="238" actId="47"/>
        <pc:sldMkLst>
          <pc:docMk/>
          <pc:sldMk cId="4059075556" sldId="788"/>
        </pc:sldMkLst>
      </pc:sldChg>
      <pc:sldChg chg="del">
        <pc:chgData name="Silla, Theresa (EOM)" userId="7521e888-b970-4e47-a6ee-1964d996ecdc" providerId="ADAL" clId="{5DF58696-38AC-4A70-A3B6-647CCA25CD69}" dt="2024-08-19T15:08:40.410" v="237" actId="47"/>
        <pc:sldMkLst>
          <pc:docMk/>
          <pc:sldMk cId="332187779" sldId="790"/>
        </pc:sldMkLst>
      </pc:sldChg>
      <pc:sldChg chg="add del">
        <pc:chgData name="Silla, Theresa (EOM)" userId="7521e888-b970-4e47-a6ee-1964d996ecdc" providerId="ADAL" clId="{5DF58696-38AC-4A70-A3B6-647CCA25CD69}" dt="2024-08-19T16:56:37.421" v="5940" actId="47"/>
        <pc:sldMkLst>
          <pc:docMk/>
          <pc:sldMk cId="2862385175" sldId="792"/>
        </pc:sldMkLst>
      </pc:sldChg>
      <pc:sldChg chg="del">
        <pc:chgData name="Silla, Theresa (EOM)" userId="7521e888-b970-4e47-a6ee-1964d996ecdc" providerId="ADAL" clId="{5DF58696-38AC-4A70-A3B6-647CCA25CD69}" dt="2024-08-19T15:37:44.040" v="483" actId="2696"/>
        <pc:sldMkLst>
          <pc:docMk/>
          <pc:sldMk cId="3569168088" sldId="792"/>
        </pc:sldMkLst>
      </pc:sldChg>
      <pc:sldChg chg="add del">
        <pc:chgData name="Silla, Theresa (EOM)" userId="7521e888-b970-4e47-a6ee-1964d996ecdc" providerId="ADAL" clId="{5DF58696-38AC-4A70-A3B6-647CCA25CD69}" dt="2024-08-19T15:37:55.660" v="485"/>
        <pc:sldMkLst>
          <pc:docMk/>
          <pc:sldMk cId="4020110218" sldId="792"/>
        </pc:sldMkLst>
      </pc:sldChg>
      <pc:sldChg chg="add del">
        <pc:chgData name="Silla, Theresa (EOM)" userId="7521e888-b970-4e47-a6ee-1964d996ecdc" providerId="ADAL" clId="{5DF58696-38AC-4A70-A3B6-647CCA25CD69}" dt="2024-08-19T16:56:37.421" v="5940" actId="47"/>
        <pc:sldMkLst>
          <pc:docMk/>
          <pc:sldMk cId="74341400" sldId="793"/>
        </pc:sldMkLst>
      </pc:sldChg>
      <pc:sldChg chg="del">
        <pc:chgData name="Silla, Theresa (EOM)" userId="7521e888-b970-4e47-a6ee-1964d996ecdc" providerId="ADAL" clId="{5DF58696-38AC-4A70-A3B6-647CCA25CD69}" dt="2024-08-19T15:37:44.040" v="483" actId="2696"/>
        <pc:sldMkLst>
          <pc:docMk/>
          <pc:sldMk cId="825610070" sldId="793"/>
        </pc:sldMkLst>
      </pc:sldChg>
      <pc:sldChg chg="add del">
        <pc:chgData name="Silla, Theresa (EOM)" userId="7521e888-b970-4e47-a6ee-1964d996ecdc" providerId="ADAL" clId="{5DF58696-38AC-4A70-A3B6-647CCA25CD69}" dt="2024-08-19T15:37:55.660" v="485"/>
        <pc:sldMkLst>
          <pc:docMk/>
          <pc:sldMk cId="4208302289" sldId="793"/>
        </pc:sldMkLst>
      </pc:sldChg>
      <pc:sldChg chg="modSp mod modClrScheme chgLayout">
        <pc:chgData name="Silla, Theresa (EOM)" userId="7521e888-b970-4e47-a6ee-1964d996ecdc" providerId="ADAL" clId="{5DF58696-38AC-4A70-A3B6-647CCA25CD69}" dt="2024-08-19T18:00:08.602" v="7079" actId="20577"/>
        <pc:sldMkLst>
          <pc:docMk/>
          <pc:sldMk cId="3668330031" sldId="796"/>
        </pc:sldMkLst>
        <pc:spChg chg="mod ord">
          <ac:chgData name="Silla, Theresa (EOM)" userId="7521e888-b970-4e47-a6ee-1964d996ecdc" providerId="ADAL" clId="{5DF58696-38AC-4A70-A3B6-647CCA25CD69}" dt="2024-08-19T18:00:08.602" v="7079" actId="20577"/>
          <ac:spMkLst>
            <pc:docMk/>
            <pc:sldMk cId="3668330031" sldId="796"/>
            <ac:spMk id="84" creationId="{00000000-0000-0000-0000-000000000000}"/>
          </ac:spMkLst>
        </pc:spChg>
        <pc:spChg chg="mod ord">
          <ac:chgData name="Silla, Theresa (EOM)" userId="7521e888-b970-4e47-a6ee-1964d996ecdc" providerId="ADAL" clId="{5DF58696-38AC-4A70-A3B6-647CCA25CD69}" dt="2024-08-19T15:35:09.726" v="458" actId="700"/>
          <ac:spMkLst>
            <pc:docMk/>
            <pc:sldMk cId="3668330031" sldId="796"/>
            <ac:spMk id="85" creationId="{00000000-0000-0000-0000-000000000000}"/>
          </ac:spMkLst>
        </pc:spChg>
      </pc:sldChg>
      <pc:sldChg chg="add del">
        <pc:chgData name="Silla, Theresa (EOM)" userId="7521e888-b970-4e47-a6ee-1964d996ecdc" providerId="ADAL" clId="{5DF58696-38AC-4A70-A3B6-647CCA25CD69}" dt="2024-08-19T15:37:55.660" v="485"/>
        <pc:sldMkLst>
          <pc:docMk/>
          <pc:sldMk cId="375065395" sldId="798"/>
        </pc:sldMkLst>
      </pc:sldChg>
      <pc:sldChg chg="add">
        <pc:chgData name="Silla, Theresa (EOM)" userId="7521e888-b970-4e47-a6ee-1964d996ecdc" providerId="ADAL" clId="{5DF58696-38AC-4A70-A3B6-647CCA25CD69}" dt="2024-08-19T15:37:59.663" v="486"/>
        <pc:sldMkLst>
          <pc:docMk/>
          <pc:sldMk cId="2869834256" sldId="798"/>
        </pc:sldMkLst>
      </pc:sldChg>
      <pc:sldChg chg="del">
        <pc:chgData name="Silla, Theresa (EOM)" userId="7521e888-b970-4e47-a6ee-1964d996ecdc" providerId="ADAL" clId="{5DF58696-38AC-4A70-A3B6-647CCA25CD69}" dt="2024-08-19T15:37:44.040" v="483" actId="2696"/>
        <pc:sldMkLst>
          <pc:docMk/>
          <pc:sldMk cId="3499543311" sldId="798"/>
        </pc:sldMkLst>
      </pc:sldChg>
      <pc:sldChg chg="del">
        <pc:chgData name="Silla, Theresa (EOM)" userId="7521e888-b970-4e47-a6ee-1964d996ecdc" providerId="ADAL" clId="{5DF58696-38AC-4A70-A3B6-647CCA25CD69}" dt="2024-08-19T15:37:44.040" v="483" actId="2696"/>
        <pc:sldMkLst>
          <pc:docMk/>
          <pc:sldMk cId="367391553" sldId="801"/>
        </pc:sldMkLst>
      </pc:sldChg>
      <pc:sldChg chg="add del">
        <pc:chgData name="Silla, Theresa (EOM)" userId="7521e888-b970-4e47-a6ee-1964d996ecdc" providerId="ADAL" clId="{5DF58696-38AC-4A70-A3B6-647CCA25CD69}" dt="2024-08-19T15:37:55.660" v="485"/>
        <pc:sldMkLst>
          <pc:docMk/>
          <pc:sldMk cId="1667724573" sldId="801"/>
        </pc:sldMkLst>
      </pc:sldChg>
      <pc:sldChg chg="add del">
        <pc:chgData name="Silla, Theresa (EOM)" userId="7521e888-b970-4e47-a6ee-1964d996ecdc" providerId="ADAL" clId="{5DF58696-38AC-4A70-A3B6-647CCA25CD69}" dt="2024-08-19T16:56:37.421" v="5940" actId="47"/>
        <pc:sldMkLst>
          <pc:docMk/>
          <pc:sldMk cId="2827623672" sldId="801"/>
        </pc:sldMkLst>
      </pc:sldChg>
      <pc:sldChg chg="addSp delSp modSp add del mod modClrScheme chgLayout">
        <pc:chgData name="Silla, Theresa (EOM)" userId="7521e888-b970-4e47-a6ee-1964d996ecdc" providerId="ADAL" clId="{5DF58696-38AC-4A70-A3B6-647CCA25CD69}" dt="2024-08-19T18:33:17.272" v="7115" actId="20577"/>
        <pc:sldMkLst>
          <pc:docMk/>
          <pc:sldMk cId="4012614090" sldId="822"/>
        </pc:sldMkLst>
        <pc:spChg chg="mod ord">
          <ac:chgData name="Silla, Theresa (EOM)" userId="7521e888-b970-4e47-a6ee-1964d996ecdc" providerId="ADAL" clId="{5DF58696-38AC-4A70-A3B6-647CCA25CD69}" dt="2024-08-19T15:35:39.392" v="460" actId="6549"/>
          <ac:spMkLst>
            <pc:docMk/>
            <pc:sldMk cId="4012614090" sldId="822"/>
            <ac:spMk id="3" creationId="{71E6F471-E9FF-2246-AA97-AA9B55F96B48}"/>
          </ac:spMkLst>
        </pc:spChg>
        <pc:spChg chg="mod ord">
          <ac:chgData name="Silla, Theresa (EOM)" userId="7521e888-b970-4e47-a6ee-1964d996ecdc" providerId="ADAL" clId="{5DF58696-38AC-4A70-A3B6-647CCA25CD69}" dt="2024-08-19T15:35:21.659" v="459" actId="700"/>
          <ac:spMkLst>
            <pc:docMk/>
            <pc:sldMk cId="4012614090" sldId="822"/>
            <ac:spMk id="4" creationId="{7A945DE2-065A-6718-E9AC-ABD4323302DC}"/>
          </ac:spMkLst>
        </pc:spChg>
        <pc:spChg chg="mod ord">
          <ac:chgData name="Silla, Theresa (EOM)" userId="7521e888-b970-4e47-a6ee-1964d996ecdc" providerId="ADAL" clId="{5DF58696-38AC-4A70-A3B6-647CCA25CD69}" dt="2024-08-19T18:33:17.272" v="7115" actId="20577"/>
          <ac:spMkLst>
            <pc:docMk/>
            <pc:sldMk cId="4012614090" sldId="822"/>
            <ac:spMk id="6" creationId="{987615D4-51A5-36EB-8D90-1909D0BF93C6}"/>
          </ac:spMkLst>
        </pc:spChg>
        <pc:picChg chg="add del mod">
          <ac:chgData name="Silla, Theresa (EOM)" userId="7521e888-b970-4e47-a6ee-1964d996ecdc" providerId="ADAL" clId="{5DF58696-38AC-4A70-A3B6-647CCA25CD69}" dt="2024-08-19T15:37:11.810" v="480" actId="478"/>
          <ac:picMkLst>
            <pc:docMk/>
            <pc:sldMk cId="4012614090" sldId="822"/>
            <ac:picMk id="2" creationId="{0975D656-7ED4-A7E4-BB5E-43F54F2E1FE6}"/>
          </ac:picMkLst>
        </pc:picChg>
        <pc:picChg chg="del mod">
          <ac:chgData name="Silla, Theresa (EOM)" userId="7521e888-b970-4e47-a6ee-1964d996ecdc" providerId="ADAL" clId="{5DF58696-38AC-4A70-A3B6-647CCA25CD69}" dt="2024-08-19T15:36:23.985" v="469" actId="478"/>
          <ac:picMkLst>
            <pc:docMk/>
            <pc:sldMk cId="4012614090" sldId="822"/>
            <ac:picMk id="5" creationId="{5450A8FC-266B-44E8-BEBE-5EFE1D555FD7}"/>
          </ac:picMkLst>
        </pc:picChg>
        <pc:picChg chg="add mod">
          <ac:chgData name="Silla, Theresa (EOM)" userId="7521e888-b970-4e47-a6ee-1964d996ecdc" providerId="ADAL" clId="{5DF58696-38AC-4A70-A3B6-647CCA25CD69}" dt="2024-08-19T15:37:16.819" v="481"/>
          <ac:picMkLst>
            <pc:docMk/>
            <pc:sldMk cId="4012614090" sldId="822"/>
            <ac:picMk id="7" creationId="{C85587C8-81BD-CC05-9E8D-2F2474204B07}"/>
          </ac:picMkLst>
        </pc:picChg>
      </pc:sldChg>
      <pc:sldChg chg="del">
        <pc:chgData name="Silla, Theresa (EOM)" userId="7521e888-b970-4e47-a6ee-1964d996ecdc" providerId="ADAL" clId="{5DF58696-38AC-4A70-A3B6-647CCA25CD69}" dt="2024-08-19T15:11:19.696" v="319" actId="47"/>
        <pc:sldMkLst>
          <pc:docMk/>
          <pc:sldMk cId="2832792971" sldId="825"/>
        </pc:sldMkLst>
      </pc:sldChg>
      <pc:sldChg chg="del">
        <pc:chgData name="Silla, Theresa (EOM)" userId="7521e888-b970-4e47-a6ee-1964d996ecdc" providerId="ADAL" clId="{5DF58696-38AC-4A70-A3B6-647CCA25CD69}" dt="2024-08-19T15:08:38.098" v="236" actId="47"/>
        <pc:sldMkLst>
          <pc:docMk/>
          <pc:sldMk cId="908419736" sldId="831"/>
        </pc:sldMkLst>
      </pc:sldChg>
      <pc:sldChg chg="del">
        <pc:chgData name="Silla, Theresa (EOM)" userId="7521e888-b970-4e47-a6ee-1964d996ecdc" providerId="ADAL" clId="{5DF58696-38AC-4A70-A3B6-647CCA25CD69}" dt="2024-08-19T15:37:44.040" v="483" actId="2696"/>
        <pc:sldMkLst>
          <pc:docMk/>
          <pc:sldMk cId="924203493" sldId="832"/>
        </pc:sldMkLst>
      </pc:sldChg>
      <pc:sldChg chg="add del">
        <pc:chgData name="Silla, Theresa (EOM)" userId="7521e888-b970-4e47-a6ee-1964d996ecdc" providerId="ADAL" clId="{5DF58696-38AC-4A70-A3B6-647CCA25CD69}" dt="2024-08-19T16:56:37.421" v="5940" actId="47"/>
        <pc:sldMkLst>
          <pc:docMk/>
          <pc:sldMk cId="3054119530" sldId="832"/>
        </pc:sldMkLst>
      </pc:sldChg>
      <pc:sldChg chg="add del">
        <pc:chgData name="Silla, Theresa (EOM)" userId="7521e888-b970-4e47-a6ee-1964d996ecdc" providerId="ADAL" clId="{5DF58696-38AC-4A70-A3B6-647CCA25CD69}" dt="2024-08-19T15:37:55.660" v="485"/>
        <pc:sldMkLst>
          <pc:docMk/>
          <pc:sldMk cId="3176571175" sldId="832"/>
        </pc:sldMkLst>
      </pc:sldChg>
      <pc:sldChg chg="add del">
        <pc:chgData name="Silla, Theresa (EOM)" userId="7521e888-b970-4e47-a6ee-1964d996ecdc" providerId="ADAL" clId="{5DF58696-38AC-4A70-A3B6-647CCA25CD69}" dt="2024-08-19T15:37:55.660" v="485"/>
        <pc:sldMkLst>
          <pc:docMk/>
          <pc:sldMk cId="1810012096" sldId="833"/>
        </pc:sldMkLst>
      </pc:sldChg>
      <pc:sldChg chg="del">
        <pc:chgData name="Silla, Theresa (EOM)" userId="7521e888-b970-4e47-a6ee-1964d996ecdc" providerId="ADAL" clId="{5DF58696-38AC-4A70-A3B6-647CCA25CD69}" dt="2024-08-19T15:37:44.040" v="483" actId="2696"/>
        <pc:sldMkLst>
          <pc:docMk/>
          <pc:sldMk cId="3445630624" sldId="833"/>
        </pc:sldMkLst>
      </pc:sldChg>
      <pc:sldChg chg="add del">
        <pc:chgData name="Silla, Theresa (EOM)" userId="7521e888-b970-4e47-a6ee-1964d996ecdc" providerId="ADAL" clId="{5DF58696-38AC-4A70-A3B6-647CCA25CD69}" dt="2024-08-19T16:56:37.421" v="5940" actId="47"/>
        <pc:sldMkLst>
          <pc:docMk/>
          <pc:sldMk cId="3579712312" sldId="833"/>
        </pc:sldMkLst>
      </pc:sldChg>
      <pc:sldChg chg="add del">
        <pc:chgData name="Silla, Theresa (EOM)" userId="7521e888-b970-4e47-a6ee-1964d996ecdc" providerId="ADAL" clId="{5DF58696-38AC-4A70-A3B6-647CCA25CD69}" dt="2024-08-19T16:56:37.421" v="5940" actId="47"/>
        <pc:sldMkLst>
          <pc:docMk/>
          <pc:sldMk cId="2156738899" sldId="835"/>
        </pc:sldMkLst>
      </pc:sldChg>
      <pc:sldChg chg="add del">
        <pc:chgData name="Silla, Theresa (EOM)" userId="7521e888-b970-4e47-a6ee-1964d996ecdc" providerId="ADAL" clId="{5DF58696-38AC-4A70-A3B6-647CCA25CD69}" dt="2024-08-19T15:37:55.660" v="485"/>
        <pc:sldMkLst>
          <pc:docMk/>
          <pc:sldMk cId="2728457008" sldId="835"/>
        </pc:sldMkLst>
      </pc:sldChg>
      <pc:sldChg chg="del">
        <pc:chgData name="Silla, Theresa (EOM)" userId="7521e888-b970-4e47-a6ee-1964d996ecdc" providerId="ADAL" clId="{5DF58696-38AC-4A70-A3B6-647CCA25CD69}" dt="2024-08-19T15:37:44.040" v="483" actId="2696"/>
        <pc:sldMkLst>
          <pc:docMk/>
          <pc:sldMk cId="3126588788" sldId="835"/>
        </pc:sldMkLst>
      </pc:sldChg>
      <pc:sldChg chg="add del">
        <pc:chgData name="Silla, Theresa (EOM)" userId="7521e888-b970-4e47-a6ee-1964d996ecdc" providerId="ADAL" clId="{5DF58696-38AC-4A70-A3B6-647CCA25CD69}" dt="2024-08-19T19:53:51.122" v="7122" actId="2696"/>
        <pc:sldMkLst>
          <pc:docMk/>
          <pc:sldMk cId="522652490" sldId="838"/>
        </pc:sldMkLst>
      </pc:sldChg>
      <pc:sldChg chg="add del">
        <pc:chgData name="Silla, Theresa (EOM)" userId="7521e888-b970-4e47-a6ee-1964d996ecdc" providerId="ADAL" clId="{5DF58696-38AC-4A70-A3B6-647CCA25CD69}" dt="2024-08-19T15:37:55.660" v="485"/>
        <pc:sldMkLst>
          <pc:docMk/>
          <pc:sldMk cId="968290922" sldId="839"/>
        </pc:sldMkLst>
      </pc:sldChg>
      <pc:sldChg chg="del">
        <pc:chgData name="Silla, Theresa (EOM)" userId="7521e888-b970-4e47-a6ee-1964d996ecdc" providerId="ADAL" clId="{5DF58696-38AC-4A70-A3B6-647CCA25CD69}" dt="2024-08-19T15:37:44.040" v="483" actId="2696"/>
        <pc:sldMkLst>
          <pc:docMk/>
          <pc:sldMk cId="1724348765" sldId="839"/>
        </pc:sldMkLst>
      </pc:sldChg>
      <pc:sldChg chg="add del">
        <pc:chgData name="Silla, Theresa (EOM)" userId="7521e888-b970-4e47-a6ee-1964d996ecdc" providerId="ADAL" clId="{5DF58696-38AC-4A70-A3B6-647CCA25CD69}" dt="2024-08-19T16:56:37.421" v="5940" actId="47"/>
        <pc:sldMkLst>
          <pc:docMk/>
          <pc:sldMk cId="3914787993" sldId="839"/>
        </pc:sldMkLst>
      </pc:sldChg>
      <pc:sldChg chg="del">
        <pc:chgData name="Silla, Theresa (EOM)" userId="7521e888-b970-4e47-a6ee-1964d996ecdc" providerId="ADAL" clId="{5DF58696-38AC-4A70-A3B6-647CCA25CD69}" dt="2024-08-19T15:34:18.675" v="455" actId="47"/>
        <pc:sldMkLst>
          <pc:docMk/>
          <pc:sldMk cId="2472139064" sldId="840"/>
        </pc:sldMkLst>
      </pc:sldChg>
      <pc:sldChg chg="del">
        <pc:chgData name="Silla, Theresa (EOM)" userId="7521e888-b970-4e47-a6ee-1964d996ecdc" providerId="ADAL" clId="{5DF58696-38AC-4A70-A3B6-647CCA25CD69}" dt="2024-08-19T15:37:44.040" v="483" actId="2696"/>
        <pc:sldMkLst>
          <pc:docMk/>
          <pc:sldMk cId="600701879" sldId="843"/>
        </pc:sldMkLst>
      </pc:sldChg>
      <pc:sldChg chg="add del">
        <pc:chgData name="Silla, Theresa (EOM)" userId="7521e888-b970-4e47-a6ee-1964d996ecdc" providerId="ADAL" clId="{5DF58696-38AC-4A70-A3B6-647CCA25CD69}" dt="2024-08-19T15:37:55.660" v="485"/>
        <pc:sldMkLst>
          <pc:docMk/>
          <pc:sldMk cId="1180912418" sldId="843"/>
        </pc:sldMkLst>
      </pc:sldChg>
      <pc:sldChg chg="add del">
        <pc:chgData name="Silla, Theresa (EOM)" userId="7521e888-b970-4e47-a6ee-1964d996ecdc" providerId="ADAL" clId="{5DF58696-38AC-4A70-A3B6-647CCA25CD69}" dt="2024-08-19T16:56:37.421" v="5940" actId="47"/>
        <pc:sldMkLst>
          <pc:docMk/>
          <pc:sldMk cId="2520066950" sldId="843"/>
        </pc:sldMkLst>
      </pc:sldChg>
      <pc:sldChg chg="add del">
        <pc:chgData name="Silla, Theresa (EOM)" userId="7521e888-b970-4e47-a6ee-1964d996ecdc" providerId="ADAL" clId="{5DF58696-38AC-4A70-A3B6-647CCA25CD69}" dt="2024-08-19T15:37:55.660" v="485"/>
        <pc:sldMkLst>
          <pc:docMk/>
          <pc:sldMk cId="908388561" sldId="845"/>
        </pc:sldMkLst>
      </pc:sldChg>
      <pc:sldChg chg="add del">
        <pc:chgData name="Silla, Theresa (EOM)" userId="7521e888-b970-4e47-a6ee-1964d996ecdc" providerId="ADAL" clId="{5DF58696-38AC-4A70-A3B6-647CCA25CD69}" dt="2024-08-19T16:56:37.421" v="5940" actId="47"/>
        <pc:sldMkLst>
          <pc:docMk/>
          <pc:sldMk cId="1009752366" sldId="845"/>
        </pc:sldMkLst>
      </pc:sldChg>
      <pc:sldChg chg="del">
        <pc:chgData name="Silla, Theresa (EOM)" userId="7521e888-b970-4e47-a6ee-1964d996ecdc" providerId="ADAL" clId="{5DF58696-38AC-4A70-A3B6-647CCA25CD69}" dt="2024-08-19T15:37:44.040" v="483" actId="2696"/>
        <pc:sldMkLst>
          <pc:docMk/>
          <pc:sldMk cId="3666509693" sldId="845"/>
        </pc:sldMkLst>
      </pc:sldChg>
      <pc:sldChg chg="del">
        <pc:chgData name="Silla, Theresa (EOM)" userId="7521e888-b970-4e47-a6ee-1964d996ecdc" providerId="ADAL" clId="{5DF58696-38AC-4A70-A3B6-647CCA25CD69}" dt="2024-08-19T15:37:44.040" v="483" actId="2696"/>
        <pc:sldMkLst>
          <pc:docMk/>
          <pc:sldMk cId="32168119" sldId="846"/>
        </pc:sldMkLst>
      </pc:sldChg>
      <pc:sldChg chg="add del">
        <pc:chgData name="Silla, Theresa (EOM)" userId="7521e888-b970-4e47-a6ee-1964d996ecdc" providerId="ADAL" clId="{5DF58696-38AC-4A70-A3B6-647CCA25CD69}" dt="2024-08-19T15:37:55.660" v="485"/>
        <pc:sldMkLst>
          <pc:docMk/>
          <pc:sldMk cId="285685324" sldId="846"/>
        </pc:sldMkLst>
      </pc:sldChg>
      <pc:sldChg chg="add">
        <pc:chgData name="Silla, Theresa (EOM)" userId="7521e888-b970-4e47-a6ee-1964d996ecdc" providerId="ADAL" clId="{5DF58696-38AC-4A70-A3B6-647CCA25CD69}" dt="2024-08-19T15:37:59.663" v="486"/>
        <pc:sldMkLst>
          <pc:docMk/>
          <pc:sldMk cId="884607091" sldId="846"/>
        </pc:sldMkLst>
      </pc:sldChg>
      <pc:sldChg chg="add">
        <pc:chgData name="Silla, Theresa (EOM)" userId="7521e888-b970-4e47-a6ee-1964d996ecdc" providerId="ADAL" clId="{5DF58696-38AC-4A70-A3B6-647CCA25CD69}" dt="2024-08-19T15:37:59.663" v="486"/>
        <pc:sldMkLst>
          <pc:docMk/>
          <pc:sldMk cId="2191891788" sldId="847"/>
        </pc:sldMkLst>
      </pc:sldChg>
      <pc:sldChg chg="add del">
        <pc:chgData name="Silla, Theresa (EOM)" userId="7521e888-b970-4e47-a6ee-1964d996ecdc" providerId="ADAL" clId="{5DF58696-38AC-4A70-A3B6-647CCA25CD69}" dt="2024-08-19T15:37:55.660" v="485"/>
        <pc:sldMkLst>
          <pc:docMk/>
          <pc:sldMk cId="2220325199" sldId="847"/>
        </pc:sldMkLst>
      </pc:sldChg>
      <pc:sldChg chg="del">
        <pc:chgData name="Silla, Theresa (EOM)" userId="7521e888-b970-4e47-a6ee-1964d996ecdc" providerId="ADAL" clId="{5DF58696-38AC-4A70-A3B6-647CCA25CD69}" dt="2024-08-19T15:37:44.040" v="483" actId="2696"/>
        <pc:sldMkLst>
          <pc:docMk/>
          <pc:sldMk cId="2959087504" sldId="847"/>
        </pc:sldMkLst>
      </pc:sldChg>
      <pc:sldChg chg="add">
        <pc:chgData name="Silla, Theresa (EOM)" userId="7521e888-b970-4e47-a6ee-1964d996ecdc" providerId="ADAL" clId="{5DF58696-38AC-4A70-A3B6-647CCA25CD69}" dt="2024-08-19T15:37:59.663" v="486"/>
        <pc:sldMkLst>
          <pc:docMk/>
          <pc:sldMk cId="3392683985" sldId="848"/>
        </pc:sldMkLst>
      </pc:sldChg>
      <pc:sldChg chg="del">
        <pc:chgData name="Silla, Theresa (EOM)" userId="7521e888-b970-4e47-a6ee-1964d996ecdc" providerId="ADAL" clId="{5DF58696-38AC-4A70-A3B6-647CCA25CD69}" dt="2024-08-19T15:37:44.040" v="483" actId="2696"/>
        <pc:sldMkLst>
          <pc:docMk/>
          <pc:sldMk cId="3429633233" sldId="848"/>
        </pc:sldMkLst>
      </pc:sldChg>
      <pc:sldChg chg="add del">
        <pc:chgData name="Silla, Theresa (EOM)" userId="7521e888-b970-4e47-a6ee-1964d996ecdc" providerId="ADAL" clId="{5DF58696-38AC-4A70-A3B6-647CCA25CD69}" dt="2024-08-19T15:37:55.660" v="485"/>
        <pc:sldMkLst>
          <pc:docMk/>
          <pc:sldMk cId="3803002519" sldId="848"/>
        </pc:sldMkLst>
      </pc:sldChg>
      <pc:sldChg chg="del">
        <pc:chgData name="Silla, Theresa (EOM)" userId="7521e888-b970-4e47-a6ee-1964d996ecdc" providerId="ADAL" clId="{5DF58696-38AC-4A70-A3B6-647CCA25CD69}" dt="2024-08-19T15:37:44.040" v="483" actId="2696"/>
        <pc:sldMkLst>
          <pc:docMk/>
          <pc:sldMk cId="1088632133" sldId="850"/>
        </pc:sldMkLst>
      </pc:sldChg>
      <pc:sldChg chg="add del">
        <pc:chgData name="Silla, Theresa (EOM)" userId="7521e888-b970-4e47-a6ee-1964d996ecdc" providerId="ADAL" clId="{5DF58696-38AC-4A70-A3B6-647CCA25CD69}" dt="2024-08-19T15:37:55.660" v="485"/>
        <pc:sldMkLst>
          <pc:docMk/>
          <pc:sldMk cId="1811636535" sldId="850"/>
        </pc:sldMkLst>
      </pc:sldChg>
      <pc:sldChg chg="add">
        <pc:chgData name="Silla, Theresa (EOM)" userId="7521e888-b970-4e47-a6ee-1964d996ecdc" providerId="ADAL" clId="{5DF58696-38AC-4A70-A3B6-647CCA25CD69}" dt="2024-08-19T15:37:59.663" v="486"/>
        <pc:sldMkLst>
          <pc:docMk/>
          <pc:sldMk cId="3097455994" sldId="850"/>
        </pc:sldMkLst>
      </pc:sldChg>
      <pc:sldChg chg="add del">
        <pc:chgData name="Silla, Theresa (EOM)" userId="7521e888-b970-4e47-a6ee-1964d996ecdc" providerId="ADAL" clId="{5DF58696-38AC-4A70-A3B6-647CCA25CD69}" dt="2024-08-19T15:37:55.660" v="485"/>
        <pc:sldMkLst>
          <pc:docMk/>
          <pc:sldMk cId="9975433" sldId="851"/>
        </pc:sldMkLst>
      </pc:sldChg>
      <pc:sldChg chg="del">
        <pc:chgData name="Silla, Theresa (EOM)" userId="7521e888-b970-4e47-a6ee-1964d996ecdc" providerId="ADAL" clId="{5DF58696-38AC-4A70-A3B6-647CCA25CD69}" dt="2024-08-19T15:37:44.040" v="483" actId="2696"/>
        <pc:sldMkLst>
          <pc:docMk/>
          <pc:sldMk cId="2538835921" sldId="851"/>
        </pc:sldMkLst>
      </pc:sldChg>
      <pc:sldChg chg="add del">
        <pc:chgData name="Silla, Theresa (EOM)" userId="7521e888-b970-4e47-a6ee-1964d996ecdc" providerId="ADAL" clId="{5DF58696-38AC-4A70-A3B6-647CCA25CD69}" dt="2024-08-19T16:56:37.421" v="5940" actId="47"/>
        <pc:sldMkLst>
          <pc:docMk/>
          <pc:sldMk cId="4101948288" sldId="851"/>
        </pc:sldMkLst>
      </pc:sldChg>
      <pc:sldChg chg="add">
        <pc:chgData name="Silla, Theresa (EOM)" userId="7521e888-b970-4e47-a6ee-1964d996ecdc" providerId="ADAL" clId="{5DF58696-38AC-4A70-A3B6-647CCA25CD69}" dt="2024-08-19T15:37:59.663" v="486"/>
        <pc:sldMkLst>
          <pc:docMk/>
          <pc:sldMk cId="413562179" sldId="852"/>
        </pc:sldMkLst>
      </pc:sldChg>
      <pc:sldChg chg="del">
        <pc:chgData name="Silla, Theresa (EOM)" userId="7521e888-b970-4e47-a6ee-1964d996ecdc" providerId="ADAL" clId="{5DF58696-38AC-4A70-A3B6-647CCA25CD69}" dt="2024-08-19T15:37:44.040" v="483" actId="2696"/>
        <pc:sldMkLst>
          <pc:docMk/>
          <pc:sldMk cId="763444677" sldId="852"/>
        </pc:sldMkLst>
      </pc:sldChg>
      <pc:sldChg chg="add del">
        <pc:chgData name="Silla, Theresa (EOM)" userId="7521e888-b970-4e47-a6ee-1964d996ecdc" providerId="ADAL" clId="{5DF58696-38AC-4A70-A3B6-647CCA25CD69}" dt="2024-08-19T15:37:55.660" v="485"/>
        <pc:sldMkLst>
          <pc:docMk/>
          <pc:sldMk cId="891162841" sldId="852"/>
        </pc:sldMkLst>
      </pc:sldChg>
      <pc:sldChg chg="add del">
        <pc:chgData name="Silla, Theresa (EOM)" userId="7521e888-b970-4e47-a6ee-1964d996ecdc" providerId="ADAL" clId="{5DF58696-38AC-4A70-A3B6-647CCA25CD69}" dt="2024-08-19T15:37:55.660" v="485"/>
        <pc:sldMkLst>
          <pc:docMk/>
          <pc:sldMk cId="1266781368" sldId="857"/>
        </pc:sldMkLst>
      </pc:sldChg>
      <pc:sldChg chg="del">
        <pc:chgData name="Silla, Theresa (EOM)" userId="7521e888-b970-4e47-a6ee-1964d996ecdc" providerId="ADAL" clId="{5DF58696-38AC-4A70-A3B6-647CCA25CD69}" dt="2024-08-19T15:37:44.040" v="483" actId="2696"/>
        <pc:sldMkLst>
          <pc:docMk/>
          <pc:sldMk cId="1507858950" sldId="857"/>
        </pc:sldMkLst>
      </pc:sldChg>
      <pc:sldChg chg="add del">
        <pc:chgData name="Silla, Theresa (EOM)" userId="7521e888-b970-4e47-a6ee-1964d996ecdc" providerId="ADAL" clId="{5DF58696-38AC-4A70-A3B6-647CCA25CD69}" dt="2024-08-19T16:56:37.421" v="5940" actId="47"/>
        <pc:sldMkLst>
          <pc:docMk/>
          <pc:sldMk cId="3603746810" sldId="857"/>
        </pc:sldMkLst>
      </pc:sldChg>
      <pc:sldChg chg="modSp mod modClrScheme chgLayout">
        <pc:chgData name="Silla, Theresa (EOM)" userId="7521e888-b970-4e47-a6ee-1964d996ecdc" providerId="ADAL" clId="{5DF58696-38AC-4A70-A3B6-647CCA25CD69}" dt="2024-08-19T18:32:55.439" v="7111" actId="27636"/>
        <pc:sldMkLst>
          <pc:docMk/>
          <pc:sldMk cId="980841892" sldId="858"/>
        </pc:sldMkLst>
        <pc:spChg chg="mod ord">
          <ac:chgData name="Silla, Theresa (EOM)" userId="7521e888-b970-4e47-a6ee-1964d996ecdc" providerId="ADAL" clId="{5DF58696-38AC-4A70-A3B6-647CCA25CD69}" dt="2024-08-19T18:32:55.439" v="7111" actId="27636"/>
          <ac:spMkLst>
            <pc:docMk/>
            <pc:sldMk cId="980841892" sldId="858"/>
            <ac:spMk id="2" creationId="{5B3AA317-54E7-8245-73C8-85BECD92AD97}"/>
          </ac:spMkLst>
        </pc:spChg>
        <pc:spChg chg="mod ord">
          <ac:chgData name="Silla, Theresa (EOM)" userId="7521e888-b970-4e47-a6ee-1964d996ecdc" providerId="ADAL" clId="{5DF58696-38AC-4A70-A3B6-647CCA25CD69}" dt="2024-08-19T16:50:46.521" v="5383" actId="700"/>
          <ac:spMkLst>
            <pc:docMk/>
            <pc:sldMk cId="980841892" sldId="858"/>
            <ac:spMk id="3" creationId="{D0248448-2696-042B-AF2D-593E456DB299}"/>
          </ac:spMkLst>
        </pc:spChg>
        <pc:spChg chg="mod ord">
          <ac:chgData name="Silla, Theresa (EOM)" userId="7521e888-b970-4e47-a6ee-1964d996ecdc" providerId="ADAL" clId="{5DF58696-38AC-4A70-A3B6-647CCA25CD69}" dt="2024-08-19T16:50:46.521" v="5383" actId="700"/>
          <ac:spMkLst>
            <pc:docMk/>
            <pc:sldMk cId="980841892" sldId="858"/>
            <ac:spMk id="4" creationId="{7ADB868F-F3AC-9AE2-78F4-FB20EAACB80A}"/>
          </ac:spMkLst>
        </pc:spChg>
      </pc:sldChg>
      <pc:sldChg chg="add del">
        <pc:chgData name="Silla, Theresa (EOM)" userId="7521e888-b970-4e47-a6ee-1964d996ecdc" providerId="ADAL" clId="{5DF58696-38AC-4A70-A3B6-647CCA25CD69}" dt="2024-08-19T16:56:37.421" v="5940" actId="47"/>
        <pc:sldMkLst>
          <pc:docMk/>
          <pc:sldMk cId="121280437" sldId="862"/>
        </pc:sldMkLst>
      </pc:sldChg>
      <pc:sldChg chg="add del">
        <pc:chgData name="Silla, Theresa (EOM)" userId="7521e888-b970-4e47-a6ee-1964d996ecdc" providerId="ADAL" clId="{5DF58696-38AC-4A70-A3B6-647CCA25CD69}" dt="2024-08-19T15:37:55.660" v="485"/>
        <pc:sldMkLst>
          <pc:docMk/>
          <pc:sldMk cId="2320983887" sldId="862"/>
        </pc:sldMkLst>
      </pc:sldChg>
      <pc:sldChg chg="del">
        <pc:chgData name="Silla, Theresa (EOM)" userId="7521e888-b970-4e47-a6ee-1964d996ecdc" providerId="ADAL" clId="{5DF58696-38AC-4A70-A3B6-647CCA25CD69}" dt="2024-08-19T15:37:44.040" v="483" actId="2696"/>
        <pc:sldMkLst>
          <pc:docMk/>
          <pc:sldMk cId="3209995257" sldId="862"/>
        </pc:sldMkLst>
      </pc:sldChg>
      <pc:sldChg chg="add">
        <pc:chgData name="Silla, Theresa (EOM)" userId="7521e888-b970-4e47-a6ee-1964d996ecdc" providerId="ADAL" clId="{5DF58696-38AC-4A70-A3B6-647CCA25CD69}" dt="2024-08-19T18:54:21.342" v="7120"/>
        <pc:sldMkLst>
          <pc:docMk/>
          <pc:sldMk cId="2798086461" sldId="1241"/>
        </pc:sldMkLst>
      </pc:sldChg>
      <pc:sldChg chg="add">
        <pc:chgData name="Silla, Theresa (EOM)" userId="7521e888-b970-4e47-a6ee-1964d996ecdc" providerId="ADAL" clId="{5DF58696-38AC-4A70-A3B6-647CCA25CD69}" dt="2024-08-19T17:23:42.326" v="5982"/>
        <pc:sldMkLst>
          <pc:docMk/>
          <pc:sldMk cId="3901545198" sldId="5229"/>
        </pc:sldMkLst>
      </pc:sldChg>
      <pc:sldChg chg="add">
        <pc:chgData name="Silla, Theresa (EOM)" userId="7521e888-b970-4e47-a6ee-1964d996ecdc" providerId="ADAL" clId="{5DF58696-38AC-4A70-A3B6-647CCA25CD69}" dt="2024-08-19T17:23:56.795" v="5983"/>
        <pc:sldMkLst>
          <pc:docMk/>
          <pc:sldMk cId="965731419" sldId="5248"/>
        </pc:sldMkLst>
      </pc:sldChg>
      <pc:sldChg chg="add">
        <pc:chgData name="Silla, Theresa (EOM)" userId="7521e888-b970-4e47-a6ee-1964d996ecdc" providerId="ADAL" clId="{5DF58696-38AC-4A70-A3B6-647CCA25CD69}" dt="2024-08-19T17:23:28.829" v="5981"/>
        <pc:sldMkLst>
          <pc:docMk/>
          <pc:sldMk cId="1292812360" sldId="5254"/>
        </pc:sldMkLst>
      </pc:sldChg>
      <pc:sldChg chg="add">
        <pc:chgData name="Silla, Theresa (EOM)" userId="7521e888-b970-4e47-a6ee-1964d996ecdc" providerId="ADAL" clId="{5DF58696-38AC-4A70-A3B6-647CCA25CD69}" dt="2024-08-19T17:23:10.159" v="5980"/>
        <pc:sldMkLst>
          <pc:docMk/>
          <pc:sldMk cId="4054492236" sldId="5255"/>
        </pc:sldMkLst>
      </pc:sldChg>
      <pc:sldChg chg="add del">
        <pc:chgData name="Silla, Theresa (EOM)" userId="7521e888-b970-4e47-a6ee-1964d996ecdc" providerId="ADAL" clId="{5DF58696-38AC-4A70-A3B6-647CCA25CD69}" dt="2024-08-19T16:11:27.140" v="2573"/>
        <pc:sldMkLst>
          <pc:docMk/>
          <pc:sldMk cId="1582015437" sldId="5352"/>
        </pc:sldMkLst>
      </pc:sldChg>
      <pc:sldChg chg="modSp add mod">
        <pc:chgData name="Silla, Theresa (EOM)" userId="7521e888-b970-4e47-a6ee-1964d996ecdc" providerId="ADAL" clId="{5DF58696-38AC-4A70-A3B6-647CCA25CD69}" dt="2024-08-19T17:35:29.955" v="6731"/>
        <pc:sldMkLst>
          <pc:docMk/>
          <pc:sldMk cId="1958512916" sldId="5363"/>
        </pc:sldMkLst>
        <pc:spChg chg="mod">
          <ac:chgData name="Silla, Theresa (EOM)" userId="7521e888-b970-4e47-a6ee-1964d996ecdc" providerId="ADAL" clId="{5DF58696-38AC-4A70-A3B6-647CCA25CD69}" dt="2024-08-19T17:35:29.955" v="6731"/>
          <ac:spMkLst>
            <pc:docMk/>
            <pc:sldMk cId="1958512916" sldId="5363"/>
            <ac:spMk id="2" creationId="{6146A180-EDFD-D6F1-A289-7046B7425CA7}"/>
          </ac:spMkLst>
        </pc:spChg>
        <pc:spChg chg="mod">
          <ac:chgData name="Silla, Theresa (EOM)" userId="7521e888-b970-4e47-a6ee-1964d996ecdc" providerId="ADAL" clId="{5DF58696-38AC-4A70-A3B6-647CCA25CD69}" dt="2024-08-19T16:01:35.130" v="1634" actId="20577"/>
          <ac:spMkLst>
            <pc:docMk/>
            <pc:sldMk cId="1958512916" sldId="5363"/>
            <ac:spMk id="3" creationId="{FB4D642C-9111-9EC8-31E9-186ECBC7876E}"/>
          </ac:spMkLst>
        </pc:spChg>
      </pc:sldChg>
      <pc:sldChg chg="add">
        <pc:chgData name="Silla, Theresa (EOM)" userId="7521e888-b970-4e47-a6ee-1964d996ecdc" providerId="ADAL" clId="{5DF58696-38AC-4A70-A3B6-647CCA25CD69}" dt="2024-08-19T16:32:31.900" v="4641"/>
        <pc:sldMkLst>
          <pc:docMk/>
          <pc:sldMk cId="1333461546" sldId="5376"/>
        </pc:sldMkLst>
      </pc:sldChg>
      <pc:sldChg chg="del">
        <pc:chgData name="Silla, Theresa (EOM)" userId="7521e888-b970-4e47-a6ee-1964d996ecdc" providerId="ADAL" clId="{5DF58696-38AC-4A70-A3B6-647CCA25CD69}" dt="2024-08-19T15:11:06.570" v="318" actId="2696"/>
        <pc:sldMkLst>
          <pc:docMk/>
          <pc:sldMk cId="1976313808" sldId="5420"/>
        </pc:sldMkLst>
      </pc:sldChg>
      <pc:sldChg chg="add">
        <pc:chgData name="Silla, Theresa (EOM)" userId="7521e888-b970-4e47-a6ee-1964d996ecdc" providerId="ADAL" clId="{5DF58696-38AC-4A70-A3B6-647CCA25CD69}" dt="2024-08-19T15:37:59.663" v="486"/>
        <pc:sldMkLst>
          <pc:docMk/>
          <pc:sldMk cId="1487676019" sldId="5422"/>
        </pc:sldMkLst>
      </pc:sldChg>
      <pc:sldChg chg="add del">
        <pc:chgData name="Silla, Theresa (EOM)" userId="7521e888-b970-4e47-a6ee-1964d996ecdc" providerId="ADAL" clId="{5DF58696-38AC-4A70-A3B6-647CCA25CD69}" dt="2024-08-19T15:37:55.660" v="485"/>
        <pc:sldMkLst>
          <pc:docMk/>
          <pc:sldMk cId="2446802625" sldId="5422"/>
        </pc:sldMkLst>
      </pc:sldChg>
      <pc:sldChg chg="del">
        <pc:chgData name="Silla, Theresa (EOM)" userId="7521e888-b970-4e47-a6ee-1964d996ecdc" providerId="ADAL" clId="{5DF58696-38AC-4A70-A3B6-647CCA25CD69}" dt="2024-08-19T15:37:44.040" v="483" actId="2696"/>
        <pc:sldMkLst>
          <pc:docMk/>
          <pc:sldMk cId="4271979005" sldId="5422"/>
        </pc:sldMkLst>
      </pc:sldChg>
      <pc:sldChg chg="add del">
        <pc:chgData name="Silla, Theresa (EOM)" userId="7521e888-b970-4e47-a6ee-1964d996ecdc" providerId="ADAL" clId="{5DF58696-38AC-4A70-A3B6-647CCA25CD69}" dt="2024-08-19T15:37:55.660" v="485"/>
        <pc:sldMkLst>
          <pc:docMk/>
          <pc:sldMk cId="854708827" sldId="5423"/>
        </pc:sldMkLst>
      </pc:sldChg>
      <pc:sldChg chg="del">
        <pc:chgData name="Silla, Theresa (EOM)" userId="7521e888-b970-4e47-a6ee-1964d996ecdc" providerId="ADAL" clId="{5DF58696-38AC-4A70-A3B6-647CCA25CD69}" dt="2024-08-19T15:37:44.040" v="483" actId="2696"/>
        <pc:sldMkLst>
          <pc:docMk/>
          <pc:sldMk cId="1404454165" sldId="5423"/>
        </pc:sldMkLst>
      </pc:sldChg>
      <pc:sldChg chg="add del">
        <pc:chgData name="Silla, Theresa (EOM)" userId="7521e888-b970-4e47-a6ee-1964d996ecdc" providerId="ADAL" clId="{5DF58696-38AC-4A70-A3B6-647CCA25CD69}" dt="2024-08-19T16:56:37.421" v="5940" actId="47"/>
        <pc:sldMkLst>
          <pc:docMk/>
          <pc:sldMk cId="3300478185" sldId="5423"/>
        </pc:sldMkLst>
      </pc:sldChg>
      <pc:sldChg chg="add">
        <pc:chgData name="Silla, Theresa (EOM)" userId="7521e888-b970-4e47-a6ee-1964d996ecdc" providerId="ADAL" clId="{5DF58696-38AC-4A70-A3B6-647CCA25CD69}" dt="2024-08-19T16:48:42.087" v="5375"/>
        <pc:sldMkLst>
          <pc:docMk/>
          <pc:sldMk cId="1161073941" sldId="5436"/>
        </pc:sldMkLst>
      </pc:sldChg>
      <pc:sldChg chg="addSp delSp modSp add del mod">
        <pc:chgData name="Silla, Theresa (EOM)" userId="7521e888-b970-4e47-a6ee-1964d996ecdc" providerId="ADAL" clId="{5DF58696-38AC-4A70-A3B6-647CCA25CD69}" dt="2024-08-19T16:48:18.280" v="5348" actId="2696"/>
        <pc:sldMkLst>
          <pc:docMk/>
          <pc:sldMk cId="2725218086" sldId="5436"/>
        </pc:sldMkLst>
        <pc:spChg chg="mod">
          <ac:chgData name="Silla, Theresa (EOM)" userId="7521e888-b970-4e47-a6ee-1964d996ecdc" providerId="ADAL" clId="{5DF58696-38AC-4A70-A3B6-647CCA25CD69}" dt="2024-08-19T15:12:58.896" v="338" actId="20577"/>
          <ac:spMkLst>
            <pc:docMk/>
            <pc:sldMk cId="2725218086" sldId="5436"/>
            <ac:spMk id="2" creationId="{0019375E-CD12-E1A6-0AD8-283ED9415226}"/>
          </ac:spMkLst>
        </pc:spChg>
        <pc:graphicFrameChg chg="add mod modGraphic">
          <ac:chgData name="Silla, Theresa (EOM)" userId="7521e888-b970-4e47-a6ee-1964d996ecdc" providerId="ADAL" clId="{5DF58696-38AC-4A70-A3B6-647CCA25CD69}" dt="2024-08-19T15:33:25.309" v="454" actId="20577"/>
          <ac:graphicFrameMkLst>
            <pc:docMk/>
            <pc:sldMk cId="2725218086" sldId="5436"/>
            <ac:graphicFrameMk id="3" creationId="{7543F7C8-FF4A-0F3B-591F-406B6FBAEF1D}"/>
          </ac:graphicFrameMkLst>
        </pc:graphicFrameChg>
        <pc:graphicFrameChg chg="del">
          <ac:chgData name="Silla, Theresa (EOM)" userId="7521e888-b970-4e47-a6ee-1964d996ecdc" providerId="ADAL" clId="{5DF58696-38AC-4A70-A3B6-647CCA25CD69}" dt="2024-08-19T15:13:16.857" v="339" actId="478"/>
          <ac:graphicFrameMkLst>
            <pc:docMk/>
            <pc:sldMk cId="2725218086" sldId="5436"/>
            <ac:graphicFrameMk id="7" creationId="{05049D2D-6289-DCB5-B1FD-E5FEDE93DFED}"/>
          </ac:graphicFrameMkLst>
        </pc:graphicFrameChg>
      </pc:sldChg>
      <pc:sldChg chg="add del">
        <pc:chgData name="Silla, Theresa (EOM)" userId="7521e888-b970-4e47-a6ee-1964d996ecdc" providerId="ADAL" clId="{5DF58696-38AC-4A70-A3B6-647CCA25CD69}" dt="2024-08-19T16:56:37.421" v="5940" actId="47"/>
        <pc:sldMkLst>
          <pc:docMk/>
          <pc:sldMk cId="336768948" sldId="5450"/>
        </pc:sldMkLst>
      </pc:sldChg>
      <pc:sldChg chg="add del">
        <pc:chgData name="Silla, Theresa (EOM)" userId="7521e888-b970-4e47-a6ee-1964d996ecdc" providerId="ADAL" clId="{5DF58696-38AC-4A70-A3B6-647CCA25CD69}" dt="2024-08-19T15:37:55.660" v="485"/>
        <pc:sldMkLst>
          <pc:docMk/>
          <pc:sldMk cId="1817165362" sldId="5450"/>
        </pc:sldMkLst>
      </pc:sldChg>
      <pc:sldChg chg="del">
        <pc:chgData name="Silla, Theresa (EOM)" userId="7521e888-b970-4e47-a6ee-1964d996ecdc" providerId="ADAL" clId="{5DF58696-38AC-4A70-A3B6-647CCA25CD69}" dt="2024-08-19T15:37:44.040" v="483" actId="2696"/>
        <pc:sldMkLst>
          <pc:docMk/>
          <pc:sldMk cId="2394302224" sldId="5450"/>
        </pc:sldMkLst>
      </pc:sldChg>
      <pc:sldChg chg="del">
        <pc:chgData name="Silla, Theresa (EOM)" userId="7521e888-b970-4e47-a6ee-1964d996ecdc" providerId="ADAL" clId="{5DF58696-38AC-4A70-A3B6-647CCA25CD69}" dt="2024-08-19T15:37:44.040" v="483" actId="2696"/>
        <pc:sldMkLst>
          <pc:docMk/>
          <pc:sldMk cId="1439724482" sldId="5451"/>
        </pc:sldMkLst>
      </pc:sldChg>
      <pc:sldChg chg="add del">
        <pc:chgData name="Silla, Theresa (EOM)" userId="7521e888-b970-4e47-a6ee-1964d996ecdc" providerId="ADAL" clId="{5DF58696-38AC-4A70-A3B6-647CCA25CD69}" dt="2024-08-19T15:37:55.660" v="485"/>
        <pc:sldMkLst>
          <pc:docMk/>
          <pc:sldMk cId="2097453467" sldId="5451"/>
        </pc:sldMkLst>
      </pc:sldChg>
      <pc:sldChg chg="add del">
        <pc:chgData name="Silla, Theresa (EOM)" userId="7521e888-b970-4e47-a6ee-1964d996ecdc" providerId="ADAL" clId="{5DF58696-38AC-4A70-A3B6-647CCA25CD69}" dt="2024-08-19T16:56:37.421" v="5940" actId="47"/>
        <pc:sldMkLst>
          <pc:docMk/>
          <pc:sldMk cId="3124523904" sldId="5451"/>
        </pc:sldMkLst>
      </pc:sldChg>
      <pc:sldChg chg="addSp delSp modSp add del mod ord modClrScheme delDesignElem chgLayout">
        <pc:chgData name="Silla, Theresa (EOM)" userId="7521e888-b970-4e47-a6ee-1964d996ecdc" providerId="ADAL" clId="{5DF58696-38AC-4A70-A3B6-647CCA25CD69}" dt="2024-08-19T15:31:35.606" v="366" actId="732"/>
        <pc:sldMkLst>
          <pc:docMk/>
          <pc:sldMk cId="171041617" sldId="5467"/>
        </pc:sldMkLst>
        <pc:spChg chg="add del mod ord">
          <ac:chgData name="Silla, Theresa (EOM)" userId="7521e888-b970-4e47-a6ee-1964d996ecdc" providerId="ADAL" clId="{5DF58696-38AC-4A70-A3B6-647CCA25CD69}" dt="2024-08-19T15:09:41.083" v="242" actId="700"/>
          <ac:spMkLst>
            <pc:docMk/>
            <pc:sldMk cId="171041617" sldId="5467"/>
            <ac:spMk id="2" creationId="{47728DAA-CB5C-1330-3A32-296885A3E3B2}"/>
          </ac:spMkLst>
        </pc:spChg>
        <pc:spChg chg="mod ord">
          <ac:chgData name="Silla, Theresa (EOM)" userId="7521e888-b970-4e47-a6ee-1964d996ecdc" providerId="ADAL" clId="{5DF58696-38AC-4A70-A3B6-647CCA25CD69}" dt="2024-08-19T15:10:50.760" v="314" actId="27636"/>
          <ac:spMkLst>
            <pc:docMk/>
            <pc:sldMk cId="171041617" sldId="5467"/>
            <ac:spMk id="3" creationId="{C4F62196-F058-AE3C-E453-0D1DCA4FDD55}"/>
          </ac:spMkLst>
        </pc:spChg>
        <pc:spChg chg="add del">
          <ac:chgData name="Silla, Theresa (EOM)" userId="7521e888-b970-4e47-a6ee-1964d996ecdc" providerId="ADAL" clId="{5DF58696-38AC-4A70-A3B6-647CCA25CD69}" dt="2024-08-19T15:09:57.310" v="245" actId="700"/>
          <ac:spMkLst>
            <pc:docMk/>
            <pc:sldMk cId="171041617" sldId="5467"/>
            <ac:spMk id="10" creationId="{3C54F4CE-85F0-46ED-80DA-9518C9251AD1}"/>
          </ac:spMkLst>
        </pc:spChg>
        <pc:spChg chg="add del">
          <ac:chgData name="Silla, Theresa (EOM)" userId="7521e888-b970-4e47-a6ee-1964d996ecdc" providerId="ADAL" clId="{5DF58696-38AC-4A70-A3B6-647CCA25CD69}" dt="2024-08-19T15:09:57.310" v="245" actId="700"/>
          <ac:spMkLst>
            <pc:docMk/>
            <pc:sldMk cId="171041617" sldId="5467"/>
            <ac:spMk id="12" creationId="{DADD1FCA-8ACB-4958-81DD-4CDD6D3E1921}"/>
          </ac:spMkLst>
        </pc:spChg>
        <pc:picChg chg="mod modCrop">
          <ac:chgData name="Silla, Theresa (EOM)" userId="7521e888-b970-4e47-a6ee-1964d996ecdc" providerId="ADAL" clId="{5DF58696-38AC-4A70-A3B6-647CCA25CD69}" dt="2024-08-19T15:31:35.606" v="366" actId="732"/>
          <ac:picMkLst>
            <pc:docMk/>
            <pc:sldMk cId="171041617" sldId="5467"/>
            <ac:picMk id="4" creationId="{7186F2E8-ADDF-2862-B518-8EB6AF245905}"/>
          </ac:picMkLst>
        </pc:picChg>
      </pc:sldChg>
      <pc:sldChg chg="add del">
        <pc:chgData name="Silla, Theresa (EOM)" userId="7521e888-b970-4e47-a6ee-1964d996ecdc" providerId="ADAL" clId="{5DF58696-38AC-4A70-A3B6-647CCA25CD69}" dt="2024-08-19T15:37:55.660" v="485"/>
        <pc:sldMkLst>
          <pc:docMk/>
          <pc:sldMk cId="535948604" sldId="5475"/>
        </pc:sldMkLst>
      </pc:sldChg>
      <pc:sldChg chg="del">
        <pc:chgData name="Silla, Theresa (EOM)" userId="7521e888-b970-4e47-a6ee-1964d996ecdc" providerId="ADAL" clId="{5DF58696-38AC-4A70-A3B6-647CCA25CD69}" dt="2024-08-19T15:37:44.040" v="483" actId="2696"/>
        <pc:sldMkLst>
          <pc:docMk/>
          <pc:sldMk cId="1748533991" sldId="5475"/>
        </pc:sldMkLst>
      </pc:sldChg>
      <pc:sldChg chg="add del">
        <pc:chgData name="Silla, Theresa (EOM)" userId="7521e888-b970-4e47-a6ee-1964d996ecdc" providerId="ADAL" clId="{5DF58696-38AC-4A70-A3B6-647CCA25CD69}" dt="2024-08-19T16:56:37.421" v="5940" actId="47"/>
        <pc:sldMkLst>
          <pc:docMk/>
          <pc:sldMk cId="2014187952" sldId="5475"/>
        </pc:sldMkLst>
      </pc:sldChg>
      <pc:sldChg chg="addSp modSp add mod modClrScheme chgLayout">
        <pc:chgData name="Silla, Theresa (EOM)" userId="7521e888-b970-4e47-a6ee-1964d996ecdc" providerId="ADAL" clId="{5DF58696-38AC-4A70-A3B6-647CCA25CD69}" dt="2024-08-19T18:00:23.278" v="7080" actId="13926"/>
        <pc:sldMkLst>
          <pc:docMk/>
          <pc:sldMk cId="3388044422" sldId="5476"/>
        </pc:sldMkLst>
        <pc:spChg chg="mod">
          <ac:chgData name="Silla, Theresa (EOM)" userId="7521e888-b970-4e47-a6ee-1964d996ecdc" providerId="ADAL" clId="{5DF58696-38AC-4A70-A3B6-647CCA25CD69}" dt="2024-08-19T15:38:50.270" v="490"/>
          <ac:spMkLst>
            <pc:docMk/>
            <pc:sldMk cId="3388044422" sldId="5476"/>
            <ac:spMk id="4" creationId="{760EEB5C-DADA-70C0-4E6C-773C2520D44C}"/>
          </ac:spMkLst>
        </pc:spChg>
        <pc:spChg chg="mod">
          <ac:chgData name="Silla, Theresa (EOM)" userId="7521e888-b970-4e47-a6ee-1964d996ecdc" providerId="ADAL" clId="{5DF58696-38AC-4A70-A3B6-647CCA25CD69}" dt="2024-08-19T15:38:50.270" v="490"/>
          <ac:spMkLst>
            <pc:docMk/>
            <pc:sldMk cId="3388044422" sldId="5476"/>
            <ac:spMk id="5" creationId="{DBF63FCD-9DA9-BFE8-2415-864E2E7DF5E5}"/>
          </ac:spMkLst>
        </pc:spChg>
        <pc:spChg chg="mod ord">
          <ac:chgData name="Silla, Theresa (EOM)" userId="7521e888-b970-4e47-a6ee-1964d996ecdc" providerId="ADAL" clId="{5DF58696-38AC-4A70-A3B6-647CCA25CD69}" dt="2024-08-19T18:00:02.830" v="7077" actId="20577"/>
          <ac:spMkLst>
            <pc:docMk/>
            <pc:sldMk cId="3388044422" sldId="5476"/>
            <ac:spMk id="84" creationId="{00000000-0000-0000-0000-000000000000}"/>
          </ac:spMkLst>
        </pc:spChg>
        <pc:spChg chg="mod ord">
          <ac:chgData name="Silla, Theresa (EOM)" userId="7521e888-b970-4e47-a6ee-1964d996ecdc" providerId="ADAL" clId="{5DF58696-38AC-4A70-A3B6-647CCA25CD69}" dt="2024-08-19T18:00:23.278" v="7080" actId="13926"/>
          <ac:spMkLst>
            <pc:docMk/>
            <pc:sldMk cId="3388044422" sldId="5476"/>
            <ac:spMk id="85" creationId="{00000000-0000-0000-0000-000000000000}"/>
          </ac:spMkLst>
        </pc:spChg>
        <pc:grpChg chg="add mod">
          <ac:chgData name="Silla, Theresa (EOM)" userId="7521e888-b970-4e47-a6ee-1964d996ecdc" providerId="ADAL" clId="{5DF58696-38AC-4A70-A3B6-647CCA25CD69}" dt="2024-08-19T15:38:50.270" v="490"/>
          <ac:grpSpMkLst>
            <pc:docMk/>
            <pc:sldMk cId="3388044422" sldId="5476"/>
            <ac:grpSpMk id="3" creationId="{B6B64533-C8DC-9823-2002-E900CA478FA1}"/>
          </ac:grpSpMkLst>
        </pc:grpChg>
      </pc:sldChg>
      <pc:sldChg chg="addSp delSp modSp new mod">
        <pc:chgData name="Silla, Theresa (EOM)" userId="7521e888-b970-4e47-a6ee-1964d996ecdc" providerId="ADAL" clId="{5DF58696-38AC-4A70-A3B6-647CCA25CD69}" dt="2024-08-19T16:29:53.196" v="4514" actId="27636"/>
        <pc:sldMkLst>
          <pc:docMk/>
          <pc:sldMk cId="516957853" sldId="5477"/>
        </pc:sldMkLst>
        <pc:spChg chg="mod">
          <ac:chgData name="Silla, Theresa (EOM)" userId="7521e888-b970-4e47-a6ee-1964d996ecdc" providerId="ADAL" clId="{5DF58696-38AC-4A70-A3B6-647CCA25CD69}" dt="2024-08-19T16:29:53.196" v="4514" actId="27636"/>
          <ac:spMkLst>
            <pc:docMk/>
            <pc:sldMk cId="516957853" sldId="5477"/>
            <ac:spMk id="2" creationId="{D07B42C2-8284-2D0C-19B2-C262BE105399}"/>
          </ac:spMkLst>
        </pc:spChg>
        <pc:spChg chg="mod">
          <ac:chgData name="Silla, Theresa (EOM)" userId="7521e888-b970-4e47-a6ee-1964d996ecdc" providerId="ADAL" clId="{5DF58696-38AC-4A70-A3B6-647CCA25CD69}" dt="2024-08-19T15:39:09.222" v="526" actId="20577"/>
          <ac:spMkLst>
            <pc:docMk/>
            <pc:sldMk cId="516957853" sldId="5477"/>
            <ac:spMk id="3" creationId="{64A8C7B4-0B7D-FC41-56E7-3FDCE8D8E6D2}"/>
          </ac:spMkLst>
        </pc:spChg>
        <pc:spChg chg="mod">
          <ac:chgData name="Silla, Theresa (EOM)" userId="7521e888-b970-4e47-a6ee-1964d996ecdc" providerId="ADAL" clId="{5DF58696-38AC-4A70-A3B6-647CCA25CD69}" dt="2024-08-19T15:40:44.297" v="835"/>
          <ac:spMkLst>
            <pc:docMk/>
            <pc:sldMk cId="516957853" sldId="5477"/>
            <ac:spMk id="6" creationId="{AC8748A0-3679-00FB-4D3E-1CCCB5677309}"/>
          </ac:spMkLst>
        </pc:spChg>
        <pc:spChg chg="mod">
          <ac:chgData name="Silla, Theresa (EOM)" userId="7521e888-b970-4e47-a6ee-1964d996ecdc" providerId="ADAL" clId="{5DF58696-38AC-4A70-A3B6-647CCA25CD69}" dt="2024-08-19T15:40:44.297" v="835"/>
          <ac:spMkLst>
            <pc:docMk/>
            <pc:sldMk cId="516957853" sldId="5477"/>
            <ac:spMk id="7" creationId="{4614F71C-C367-9ADF-3422-593ED9FADE74}"/>
          </ac:spMkLst>
        </pc:spChg>
        <pc:grpChg chg="add del mod">
          <ac:chgData name="Silla, Theresa (EOM)" userId="7521e888-b970-4e47-a6ee-1964d996ecdc" providerId="ADAL" clId="{5DF58696-38AC-4A70-A3B6-647CCA25CD69}" dt="2024-08-19T16:04:25.523" v="2136" actId="478"/>
          <ac:grpSpMkLst>
            <pc:docMk/>
            <pc:sldMk cId="516957853" sldId="5477"/>
            <ac:grpSpMk id="5" creationId="{0DB0557F-D6B8-211D-D04B-C273DB5CCC2B}"/>
          </ac:grpSpMkLst>
        </pc:grpChg>
      </pc:sldChg>
      <pc:sldChg chg="add">
        <pc:chgData name="Silla, Theresa (EOM)" userId="7521e888-b970-4e47-a6ee-1964d996ecdc" providerId="ADAL" clId="{5DF58696-38AC-4A70-A3B6-647CCA25CD69}" dt="2024-08-19T15:45:32.305" v="838"/>
        <pc:sldMkLst>
          <pc:docMk/>
          <pc:sldMk cId="0" sldId="5478"/>
        </pc:sldMkLst>
      </pc:sldChg>
      <pc:sldChg chg="add">
        <pc:chgData name="Silla, Theresa (EOM)" userId="7521e888-b970-4e47-a6ee-1964d996ecdc" providerId="ADAL" clId="{5DF58696-38AC-4A70-A3B6-647CCA25CD69}" dt="2024-08-19T15:45:32.305" v="838"/>
        <pc:sldMkLst>
          <pc:docMk/>
          <pc:sldMk cId="0" sldId="5479"/>
        </pc:sldMkLst>
      </pc:sldChg>
      <pc:sldChg chg="add del ord">
        <pc:chgData name="Silla, Theresa (EOM)" userId="7521e888-b970-4e47-a6ee-1964d996ecdc" providerId="ADAL" clId="{5DF58696-38AC-4A70-A3B6-647CCA25CD69}" dt="2024-08-19T16:28:57.577" v="4510" actId="47"/>
        <pc:sldMkLst>
          <pc:docMk/>
          <pc:sldMk cId="1138201341" sldId="5480"/>
        </pc:sldMkLst>
      </pc:sldChg>
      <pc:sldChg chg="delSp modSp add mod">
        <pc:chgData name="Silla, Theresa (EOM)" userId="7521e888-b970-4e47-a6ee-1964d996ecdc" providerId="ADAL" clId="{5DF58696-38AC-4A70-A3B6-647CCA25CD69}" dt="2024-08-19T16:06:03.951" v="2190" actId="27636"/>
        <pc:sldMkLst>
          <pc:docMk/>
          <pc:sldMk cId="3022061992" sldId="5481"/>
        </pc:sldMkLst>
        <pc:spChg chg="mod">
          <ac:chgData name="Silla, Theresa (EOM)" userId="7521e888-b970-4e47-a6ee-1964d996ecdc" providerId="ADAL" clId="{5DF58696-38AC-4A70-A3B6-647CCA25CD69}" dt="2024-08-19T16:06:03.951" v="2190" actId="27636"/>
          <ac:spMkLst>
            <pc:docMk/>
            <pc:sldMk cId="3022061992" sldId="5481"/>
            <ac:spMk id="2" creationId="{D07B42C2-8284-2D0C-19B2-C262BE105399}"/>
          </ac:spMkLst>
        </pc:spChg>
        <pc:spChg chg="mod">
          <ac:chgData name="Silla, Theresa (EOM)" userId="7521e888-b970-4e47-a6ee-1964d996ecdc" providerId="ADAL" clId="{5DF58696-38AC-4A70-A3B6-647CCA25CD69}" dt="2024-08-19T15:48:51.711" v="932" actId="404"/>
          <ac:spMkLst>
            <pc:docMk/>
            <pc:sldMk cId="3022061992" sldId="5481"/>
            <ac:spMk id="3" creationId="{64A8C7B4-0B7D-FC41-56E7-3FDCE8D8E6D2}"/>
          </ac:spMkLst>
        </pc:spChg>
        <pc:grpChg chg="del">
          <ac:chgData name="Silla, Theresa (EOM)" userId="7521e888-b970-4e47-a6ee-1964d996ecdc" providerId="ADAL" clId="{5DF58696-38AC-4A70-A3B6-647CCA25CD69}" dt="2024-08-19T15:49:01.328" v="935" actId="478"/>
          <ac:grpSpMkLst>
            <pc:docMk/>
            <pc:sldMk cId="3022061992" sldId="5481"/>
            <ac:grpSpMk id="5" creationId="{0DB0557F-D6B8-211D-D04B-C273DB5CCC2B}"/>
          </ac:grpSpMkLst>
        </pc:grpChg>
      </pc:sldChg>
      <pc:sldChg chg="addSp delSp modSp add mod">
        <pc:chgData name="Silla, Theresa (EOM)" userId="7521e888-b970-4e47-a6ee-1964d996ecdc" providerId="ADAL" clId="{5DF58696-38AC-4A70-A3B6-647CCA25CD69}" dt="2024-08-19T16:09:17.391" v="2491" actId="1076"/>
        <pc:sldMkLst>
          <pc:docMk/>
          <pc:sldMk cId="2055072489" sldId="5482"/>
        </pc:sldMkLst>
        <pc:spChg chg="add del mod">
          <ac:chgData name="Silla, Theresa (EOM)" userId="7521e888-b970-4e47-a6ee-1964d996ecdc" providerId="ADAL" clId="{5DF58696-38AC-4A70-A3B6-647CCA25CD69}" dt="2024-08-19T16:07:11.768" v="2336" actId="20577"/>
          <ac:spMkLst>
            <pc:docMk/>
            <pc:sldMk cId="2055072489" sldId="5482"/>
            <ac:spMk id="2" creationId="{D07B42C2-8284-2D0C-19B2-C262BE105399}"/>
          </ac:spMkLst>
        </pc:spChg>
        <pc:spChg chg="mod">
          <ac:chgData name="Silla, Theresa (EOM)" userId="7521e888-b970-4e47-a6ee-1964d996ecdc" providerId="ADAL" clId="{5DF58696-38AC-4A70-A3B6-647CCA25CD69}" dt="2024-08-19T16:07:04.192" v="2299" actId="20577"/>
          <ac:spMkLst>
            <pc:docMk/>
            <pc:sldMk cId="2055072489" sldId="5482"/>
            <ac:spMk id="3" creationId="{64A8C7B4-0B7D-FC41-56E7-3FDCE8D8E6D2}"/>
          </ac:spMkLst>
        </pc:spChg>
        <pc:graphicFrameChg chg="add mod">
          <ac:chgData name="Silla, Theresa (EOM)" userId="7521e888-b970-4e47-a6ee-1964d996ecdc" providerId="ADAL" clId="{5DF58696-38AC-4A70-A3B6-647CCA25CD69}" dt="2024-08-19T15:50:40.881" v="983"/>
          <ac:graphicFrameMkLst>
            <pc:docMk/>
            <pc:sldMk cId="2055072489" sldId="5482"/>
            <ac:graphicFrameMk id="5" creationId="{BD1F2F2F-C932-6F4A-997C-D99D2F90426F}"/>
          </ac:graphicFrameMkLst>
        </pc:graphicFrameChg>
        <pc:graphicFrameChg chg="add mod modGraphic">
          <ac:chgData name="Silla, Theresa (EOM)" userId="7521e888-b970-4e47-a6ee-1964d996ecdc" providerId="ADAL" clId="{5DF58696-38AC-4A70-A3B6-647CCA25CD69}" dt="2024-08-19T15:50:49.392" v="989"/>
          <ac:graphicFrameMkLst>
            <pc:docMk/>
            <pc:sldMk cId="2055072489" sldId="5482"/>
            <ac:graphicFrameMk id="6" creationId="{BCCD3DA3-BF37-1E5A-AFAF-50CFCCF38A05}"/>
          </ac:graphicFrameMkLst>
        </pc:graphicFrameChg>
        <pc:graphicFrameChg chg="add mod modGraphic">
          <ac:chgData name="Silla, Theresa (EOM)" userId="7521e888-b970-4e47-a6ee-1964d996ecdc" providerId="ADAL" clId="{5DF58696-38AC-4A70-A3B6-647CCA25CD69}" dt="2024-08-19T16:09:17.391" v="2491" actId="1076"/>
          <ac:graphicFrameMkLst>
            <pc:docMk/>
            <pc:sldMk cId="2055072489" sldId="5482"/>
            <ac:graphicFrameMk id="7" creationId="{00C11D3D-A90C-A0CA-B895-2A3EFA613C62}"/>
          </ac:graphicFrameMkLst>
        </pc:graphicFrameChg>
      </pc:sldChg>
      <pc:sldChg chg="modSp add mod">
        <pc:chgData name="Silla, Theresa (EOM)" userId="7521e888-b970-4e47-a6ee-1964d996ecdc" providerId="ADAL" clId="{5DF58696-38AC-4A70-A3B6-647CCA25CD69}" dt="2024-08-19T19:54:08.322" v="7124" actId="27636"/>
        <pc:sldMkLst>
          <pc:docMk/>
          <pc:sldMk cId="3974966819" sldId="5483"/>
        </pc:sldMkLst>
        <pc:spChg chg="mod">
          <ac:chgData name="Silla, Theresa (EOM)" userId="7521e888-b970-4e47-a6ee-1964d996ecdc" providerId="ADAL" clId="{5DF58696-38AC-4A70-A3B6-647CCA25CD69}" dt="2024-08-19T19:54:08.322" v="7124" actId="27636"/>
          <ac:spMkLst>
            <pc:docMk/>
            <pc:sldMk cId="3974966819" sldId="5483"/>
            <ac:spMk id="2" creationId="{D07B42C2-8284-2D0C-19B2-C262BE105399}"/>
          </ac:spMkLst>
        </pc:spChg>
        <pc:spChg chg="mod">
          <ac:chgData name="Silla, Theresa (EOM)" userId="7521e888-b970-4e47-a6ee-1964d996ecdc" providerId="ADAL" clId="{5DF58696-38AC-4A70-A3B6-647CCA25CD69}" dt="2024-08-19T16:10:23.836" v="2521" actId="20577"/>
          <ac:spMkLst>
            <pc:docMk/>
            <pc:sldMk cId="3974966819" sldId="5483"/>
            <ac:spMk id="3" creationId="{64A8C7B4-0B7D-FC41-56E7-3FDCE8D8E6D2}"/>
          </ac:spMkLst>
        </pc:spChg>
      </pc:sldChg>
      <pc:sldChg chg="modSp add mod">
        <pc:chgData name="Silla, Theresa (EOM)" userId="7521e888-b970-4e47-a6ee-1964d996ecdc" providerId="ADAL" clId="{5DF58696-38AC-4A70-A3B6-647CCA25CD69}" dt="2024-08-19T17:37:42.806" v="6767" actId="6549"/>
        <pc:sldMkLst>
          <pc:docMk/>
          <pc:sldMk cId="374114332" sldId="5484"/>
        </pc:sldMkLst>
        <pc:spChg chg="mod">
          <ac:chgData name="Silla, Theresa (EOM)" userId="7521e888-b970-4e47-a6ee-1964d996ecdc" providerId="ADAL" clId="{5DF58696-38AC-4A70-A3B6-647CCA25CD69}" dt="2024-08-19T17:37:42.806" v="6767" actId="6549"/>
          <ac:spMkLst>
            <pc:docMk/>
            <pc:sldMk cId="374114332" sldId="5484"/>
            <ac:spMk id="2" creationId="{D07B42C2-8284-2D0C-19B2-C262BE105399}"/>
          </ac:spMkLst>
        </pc:spChg>
      </pc:sldChg>
      <pc:sldChg chg="modSp add mod">
        <pc:chgData name="Silla, Theresa (EOM)" userId="7521e888-b970-4e47-a6ee-1964d996ecdc" providerId="ADAL" clId="{5DF58696-38AC-4A70-A3B6-647CCA25CD69}" dt="2024-08-19T18:01:06.343" v="7091" actId="207"/>
        <pc:sldMkLst>
          <pc:docMk/>
          <pc:sldMk cId="171082475" sldId="5485"/>
        </pc:sldMkLst>
        <pc:spChg chg="mod">
          <ac:chgData name="Silla, Theresa (EOM)" userId="7521e888-b970-4e47-a6ee-1964d996ecdc" providerId="ADAL" clId="{5DF58696-38AC-4A70-A3B6-647CCA25CD69}" dt="2024-08-19T18:01:06.343" v="7091" actId="207"/>
          <ac:spMkLst>
            <pc:docMk/>
            <pc:sldMk cId="171082475" sldId="5485"/>
            <ac:spMk id="84" creationId="{00000000-0000-0000-0000-000000000000}"/>
          </ac:spMkLst>
        </pc:spChg>
        <pc:spChg chg="mod">
          <ac:chgData name="Silla, Theresa (EOM)" userId="7521e888-b970-4e47-a6ee-1964d996ecdc" providerId="ADAL" clId="{5DF58696-38AC-4A70-A3B6-647CCA25CD69}" dt="2024-08-19T18:00:38.607" v="7081" actId="13926"/>
          <ac:spMkLst>
            <pc:docMk/>
            <pc:sldMk cId="171082475" sldId="5485"/>
            <ac:spMk id="85" creationId="{00000000-0000-0000-0000-000000000000}"/>
          </ac:spMkLst>
        </pc:spChg>
      </pc:sldChg>
      <pc:sldChg chg="modSp add del mod">
        <pc:chgData name="Silla, Theresa (EOM)" userId="7521e888-b970-4e47-a6ee-1964d996ecdc" providerId="ADAL" clId="{5DF58696-38AC-4A70-A3B6-647CCA25CD69}" dt="2024-08-19T16:30:25.735" v="4518"/>
        <pc:sldMkLst>
          <pc:docMk/>
          <pc:sldMk cId="3702893064" sldId="5485"/>
        </pc:sldMkLst>
        <pc:spChg chg="mod">
          <ac:chgData name="Silla, Theresa (EOM)" userId="7521e888-b970-4e47-a6ee-1964d996ecdc" providerId="ADAL" clId="{5DF58696-38AC-4A70-A3B6-647CCA25CD69}" dt="2024-08-19T16:30:25.735" v="4518"/>
          <ac:spMkLst>
            <pc:docMk/>
            <pc:sldMk cId="3702893064" sldId="5485"/>
            <ac:spMk id="84" creationId="{00000000-0000-0000-0000-000000000000}"/>
          </ac:spMkLst>
        </pc:spChg>
      </pc:sldChg>
      <pc:sldChg chg="addSp modSp new mod">
        <pc:chgData name="Silla, Theresa (EOM)" userId="7521e888-b970-4e47-a6ee-1964d996ecdc" providerId="ADAL" clId="{5DF58696-38AC-4A70-A3B6-647CCA25CD69}" dt="2024-08-19T17:46:29.721" v="6893" actId="20577"/>
        <pc:sldMkLst>
          <pc:docMk/>
          <pc:sldMk cId="3469866041" sldId="5486"/>
        </pc:sldMkLst>
        <pc:spChg chg="mod">
          <ac:chgData name="Silla, Theresa (EOM)" userId="7521e888-b970-4e47-a6ee-1964d996ecdc" providerId="ADAL" clId="{5DF58696-38AC-4A70-A3B6-647CCA25CD69}" dt="2024-08-19T17:46:29.721" v="6893" actId="20577"/>
          <ac:spMkLst>
            <pc:docMk/>
            <pc:sldMk cId="3469866041" sldId="5486"/>
            <ac:spMk id="2" creationId="{CEFF0CEB-53C6-B081-F1AB-C74EAC63833F}"/>
          </ac:spMkLst>
        </pc:spChg>
        <pc:spChg chg="mod">
          <ac:chgData name="Silla, Theresa (EOM)" userId="7521e888-b970-4e47-a6ee-1964d996ecdc" providerId="ADAL" clId="{5DF58696-38AC-4A70-A3B6-647CCA25CD69}" dt="2024-08-19T17:46:20.133" v="6865" actId="20577"/>
          <ac:spMkLst>
            <pc:docMk/>
            <pc:sldMk cId="3469866041" sldId="5486"/>
            <ac:spMk id="3" creationId="{C078399B-BBCE-1C4D-E6FB-9889D544B1D9}"/>
          </ac:spMkLst>
        </pc:spChg>
        <pc:graphicFrameChg chg="add mod modGraphic">
          <ac:chgData name="Silla, Theresa (EOM)" userId="7521e888-b970-4e47-a6ee-1964d996ecdc" providerId="ADAL" clId="{5DF58696-38AC-4A70-A3B6-647CCA25CD69}" dt="2024-08-19T17:44:59.814" v="6841" actId="20577"/>
          <ac:graphicFrameMkLst>
            <pc:docMk/>
            <pc:sldMk cId="3469866041" sldId="5486"/>
            <ac:graphicFrameMk id="5" creationId="{EAE2636A-2E07-3C58-DA27-47B3D3DC3330}"/>
          </ac:graphicFrameMkLst>
        </pc:graphicFrameChg>
      </pc:sldChg>
      <pc:sldChg chg="modSp new del mod">
        <pc:chgData name="Silla, Theresa (EOM)" userId="7521e888-b970-4e47-a6ee-1964d996ecdc" providerId="ADAL" clId="{5DF58696-38AC-4A70-A3B6-647CCA25CD69}" dt="2024-08-19T16:33:57.594" v="4726" actId="47"/>
        <pc:sldMkLst>
          <pc:docMk/>
          <pc:sldMk cId="2012185665" sldId="5487"/>
        </pc:sldMkLst>
        <pc:spChg chg="mod">
          <ac:chgData name="Silla, Theresa (EOM)" userId="7521e888-b970-4e47-a6ee-1964d996ecdc" providerId="ADAL" clId="{5DF58696-38AC-4A70-A3B6-647CCA25CD69}" dt="2024-08-19T16:32:47.393" v="4663" actId="20577"/>
          <ac:spMkLst>
            <pc:docMk/>
            <pc:sldMk cId="2012185665" sldId="5487"/>
            <ac:spMk id="3" creationId="{A15C6129-A67A-8A10-3581-73A27DFB246E}"/>
          </ac:spMkLst>
        </pc:spChg>
      </pc:sldChg>
      <pc:sldChg chg="modSp add mod">
        <pc:chgData name="Silla, Theresa (EOM)" userId="7521e888-b970-4e47-a6ee-1964d996ecdc" providerId="ADAL" clId="{5DF58696-38AC-4A70-A3B6-647CCA25CD69}" dt="2024-08-19T16:33:39.841" v="4720" actId="20577"/>
        <pc:sldMkLst>
          <pc:docMk/>
          <pc:sldMk cId="1349994116" sldId="5488"/>
        </pc:sldMkLst>
        <pc:spChg chg="mod">
          <ac:chgData name="Silla, Theresa (EOM)" userId="7521e888-b970-4e47-a6ee-1964d996ecdc" providerId="ADAL" clId="{5DF58696-38AC-4A70-A3B6-647CCA25CD69}" dt="2024-08-19T16:33:11.137" v="4683" actId="6549"/>
          <ac:spMkLst>
            <pc:docMk/>
            <pc:sldMk cId="1349994116" sldId="5488"/>
            <ac:spMk id="3" creationId="{71E6F471-E9FF-2246-AA97-AA9B55F96B48}"/>
          </ac:spMkLst>
        </pc:spChg>
        <pc:spChg chg="mod">
          <ac:chgData name="Silla, Theresa (EOM)" userId="7521e888-b970-4e47-a6ee-1964d996ecdc" providerId="ADAL" clId="{5DF58696-38AC-4A70-A3B6-647CCA25CD69}" dt="2024-08-19T16:33:39.841" v="4720" actId="20577"/>
          <ac:spMkLst>
            <pc:docMk/>
            <pc:sldMk cId="1349994116" sldId="5488"/>
            <ac:spMk id="6" creationId="{987615D4-51A5-36EB-8D90-1909D0BF93C6}"/>
          </ac:spMkLst>
        </pc:spChg>
      </pc:sldChg>
      <pc:sldChg chg="modSp add mod">
        <pc:chgData name="Silla, Theresa (EOM)" userId="7521e888-b970-4e47-a6ee-1964d996ecdc" providerId="ADAL" clId="{5DF58696-38AC-4A70-A3B6-647CCA25CD69}" dt="2024-08-19T16:33:54.736" v="4725" actId="20577"/>
        <pc:sldMkLst>
          <pc:docMk/>
          <pc:sldMk cId="1901237351" sldId="5489"/>
        </pc:sldMkLst>
        <pc:spChg chg="mod">
          <ac:chgData name="Silla, Theresa (EOM)" userId="7521e888-b970-4e47-a6ee-1964d996ecdc" providerId="ADAL" clId="{5DF58696-38AC-4A70-A3B6-647CCA25CD69}" dt="2024-08-19T16:33:54.736" v="4725" actId="20577"/>
          <ac:spMkLst>
            <pc:docMk/>
            <pc:sldMk cId="1901237351" sldId="5489"/>
            <ac:spMk id="3" creationId="{71E6F471-E9FF-2246-AA97-AA9B55F96B48}"/>
          </ac:spMkLst>
        </pc:spChg>
      </pc:sldChg>
      <pc:sldChg chg="modSp add mod">
        <pc:chgData name="Silla, Theresa (EOM)" userId="7521e888-b970-4e47-a6ee-1964d996ecdc" providerId="ADAL" clId="{5DF58696-38AC-4A70-A3B6-647CCA25CD69}" dt="2024-08-19T18:01:50.192" v="7105" actId="207"/>
        <pc:sldMkLst>
          <pc:docMk/>
          <pc:sldMk cId="2560693099" sldId="5490"/>
        </pc:sldMkLst>
        <pc:spChg chg="mod">
          <ac:chgData name="Silla, Theresa (EOM)" userId="7521e888-b970-4e47-a6ee-1964d996ecdc" providerId="ADAL" clId="{5DF58696-38AC-4A70-A3B6-647CCA25CD69}" dt="2024-08-19T18:01:50.192" v="7105" actId="207"/>
          <ac:spMkLst>
            <pc:docMk/>
            <pc:sldMk cId="2560693099" sldId="5490"/>
            <ac:spMk id="84" creationId="{00000000-0000-0000-0000-000000000000}"/>
          </ac:spMkLst>
        </pc:spChg>
        <pc:spChg chg="mod">
          <ac:chgData name="Silla, Theresa (EOM)" userId="7521e888-b970-4e47-a6ee-1964d996ecdc" providerId="ADAL" clId="{5DF58696-38AC-4A70-A3B6-647CCA25CD69}" dt="2024-08-19T18:01:16.929" v="7092" actId="13926"/>
          <ac:spMkLst>
            <pc:docMk/>
            <pc:sldMk cId="2560693099" sldId="5490"/>
            <ac:spMk id="85" creationId="{00000000-0000-0000-0000-000000000000}"/>
          </ac:spMkLst>
        </pc:spChg>
      </pc:sldChg>
      <pc:sldChg chg="add del">
        <pc:chgData name="Silla, Theresa (EOM)" userId="7521e888-b970-4e47-a6ee-1964d996ecdc" providerId="ADAL" clId="{5DF58696-38AC-4A70-A3B6-647CCA25CD69}" dt="2024-08-19T17:59:17.957" v="7062" actId="47"/>
        <pc:sldMkLst>
          <pc:docMk/>
          <pc:sldMk cId="1273238095" sldId="5491"/>
        </pc:sldMkLst>
      </pc:sldChg>
      <pc:sldChg chg="add del">
        <pc:chgData name="Silla, Theresa (EOM)" userId="7521e888-b970-4e47-a6ee-1964d996ecdc" providerId="ADAL" clId="{5DF58696-38AC-4A70-A3B6-647CCA25CD69}" dt="2024-08-19T16:50:15.335" v="5377"/>
        <pc:sldMkLst>
          <pc:docMk/>
          <pc:sldMk cId="2568234851" sldId="5491"/>
        </pc:sldMkLst>
      </pc:sldChg>
      <pc:sldChg chg="modSp new mod">
        <pc:chgData name="Silla, Theresa (EOM)" userId="7521e888-b970-4e47-a6ee-1964d996ecdc" providerId="ADAL" clId="{5DF58696-38AC-4A70-A3B6-647CCA25CD69}" dt="2024-08-19T17:37:52.330" v="6768" actId="20577"/>
        <pc:sldMkLst>
          <pc:docMk/>
          <pc:sldMk cId="1893615088" sldId="5492"/>
        </pc:sldMkLst>
        <pc:spChg chg="mod">
          <ac:chgData name="Silla, Theresa (EOM)" userId="7521e888-b970-4e47-a6ee-1964d996ecdc" providerId="ADAL" clId="{5DF58696-38AC-4A70-A3B6-647CCA25CD69}" dt="2024-08-19T17:37:52.330" v="6768" actId="20577"/>
          <ac:spMkLst>
            <pc:docMk/>
            <pc:sldMk cId="1893615088" sldId="5492"/>
            <ac:spMk id="2" creationId="{1C3CA726-676E-5650-F57B-93C6458F3254}"/>
          </ac:spMkLst>
        </pc:spChg>
        <pc:spChg chg="mod">
          <ac:chgData name="Silla, Theresa (EOM)" userId="7521e888-b970-4e47-a6ee-1964d996ecdc" providerId="ADAL" clId="{5DF58696-38AC-4A70-A3B6-647CCA25CD69}" dt="2024-08-19T16:51:45.793" v="5399" actId="20577"/>
          <ac:spMkLst>
            <pc:docMk/>
            <pc:sldMk cId="1893615088" sldId="5492"/>
            <ac:spMk id="3" creationId="{08BA2C23-709F-3427-8501-CC58E25B51F5}"/>
          </ac:spMkLst>
        </pc:spChg>
      </pc:sldChg>
      <pc:sldChg chg="modSp mod">
        <pc:chgData name="Silla, Theresa (EOM)" userId="7521e888-b970-4e47-a6ee-1964d996ecdc" providerId="ADAL" clId="{5DF58696-38AC-4A70-A3B6-647CCA25CD69}" dt="2024-08-19T21:28:46.409" v="7277" actId="20577"/>
        <pc:sldMkLst>
          <pc:docMk/>
          <pc:sldMk cId="3694947510" sldId="5493"/>
        </pc:sldMkLst>
        <pc:graphicFrameChg chg="mod modGraphic">
          <ac:chgData name="Silla, Theresa (EOM)" userId="7521e888-b970-4e47-a6ee-1964d996ecdc" providerId="ADAL" clId="{5DF58696-38AC-4A70-A3B6-647CCA25CD69}" dt="2024-08-19T21:28:46.409" v="7277" actId="20577"/>
          <ac:graphicFrameMkLst>
            <pc:docMk/>
            <pc:sldMk cId="3694947510" sldId="5493"/>
            <ac:graphicFrameMk id="5" creationId="{8C5267E6-FD97-888A-A196-BA687F203D40}"/>
          </ac:graphicFrameMkLst>
        </pc:graphicFrameChg>
      </pc:sldChg>
      <pc:sldChg chg="modSp mod">
        <pc:chgData name="Silla, Theresa (EOM)" userId="7521e888-b970-4e47-a6ee-1964d996ecdc" providerId="ADAL" clId="{5DF58696-38AC-4A70-A3B6-647CCA25CD69}" dt="2024-08-19T17:28:35.637" v="6518" actId="20577"/>
        <pc:sldMkLst>
          <pc:docMk/>
          <pc:sldMk cId="4255687276" sldId="5494"/>
        </pc:sldMkLst>
        <pc:spChg chg="mod">
          <ac:chgData name="Silla, Theresa (EOM)" userId="7521e888-b970-4e47-a6ee-1964d996ecdc" providerId="ADAL" clId="{5DF58696-38AC-4A70-A3B6-647CCA25CD69}" dt="2024-08-19T17:28:35.637" v="6518" actId="20577"/>
          <ac:spMkLst>
            <pc:docMk/>
            <pc:sldMk cId="4255687276" sldId="5494"/>
            <ac:spMk id="84" creationId="{00000000-0000-0000-0000-000000000000}"/>
          </ac:spMkLst>
        </pc:spChg>
      </pc:sldChg>
      <pc:sldChg chg="modSp mod">
        <pc:chgData name="Silla, Theresa (EOM)" userId="7521e888-b970-4e47-a6ee-1964d996ecdc" providerId="ADAL" clId="{5DF58696-38AC-4A70-A3B6-647CCA25CD69}" dt="2024-08-19T17:46:44.395" v="6895" actId="403"/>
        <pc:sldMkLst>
          <pc:docMk/>
          <pc:sldMk cId="369550678" sldId="5495"/>
        </pc:sldMkLst>
        <pc:spChg chg="mod">
          <ac:chgData name="Silla, Theresa (EOM)" userId="7521e888-b970-4e47-a6ee-1964d996ecdc" providerId="ADAL" clId="{5DF58696-38AC-4A70-A3B6-647CCA25CD69}" dt="2024-08-19T17:46:44.395" v="6895" actId="403"/>
          <ac:spMkLst>
            <pc:docMk/>
            <pc:sldMk cId="369550678" sldId="5495"/>
            <ac:spMk id="84" creationId="{00000000-0000-0000-0000-000000000000}"/>
          </ac:spMkLst>
        </pc:spChg>
      </pc:sldChg>
      <pc:sldChg chg="modSp add mod">
        <pc:chgData name="Silla, Theresa (EOM)" userId="7521e888-b970-4e47-a6ee-1964d996ecdc" providerId="ADAL" clId="{5DF58696-38AC-4A70-A3B6-647CCA25CD69}" dt="2024-08-19T17:43:30.721" v="6823" actId="6549"/>
        <pc:sldMkLst>
          <pc:docMk/>
          <pc:sldMk cId="944395605" sldId="5496"/>
        </pc:sldMkLst>
        <pc:spChg chg="mod">
          <ac:chgData name="Silla, Theresa (EOM)" userId="7521e888-b970-4e47-a6ee-1964d996ecdc" providerId="ADAL" clId="{5DF58696-38AC-4A70-A3B6-647CCA25CD69}" dt="2024-08-19T17:43:27.625" v="6822" actId="20577"/>
          <ac:spMkLst>
            <pc:docMk/>
            <pc:sldMk cId="944395605" sldId="5496"/>
            <ac:spMk id="3" creationId="{71E6F471-E9FF-2246-AA97-AA9B55F96B48}"/>
          </ac:spMkLst>
        </pc:spChg>
        <pc:spChg chg="mod">
          <ac:chgData name="Silla, Theresa (EOM)" userId="7521e888-b970-4e47-a6ee-1964d996ecdc" providerId="ADAL" clId="{5DF58696-38AC-4A70-A3B6-647CCA25CD69}" dt="2024-08-19T17:43:30.721" v="6823" actId="6549"/>
          <ac:spMkLst>
            <pc:docMk/>
            <pc:sldMk cId="944395605" sldId="5496"/>
            <ac:spMk id="6" creationId="{987615D4-51A5-36EB-8D90-1909D0BF93C6}"/>
          </ac:spMkLst>
        </pc:spChg>
      </pc:sldChg>
      <pc:sldMasterChg chg="delSldLayout">
        <pc:chgData name="Silla, Theresa (EOM)" userId="7521e888-b970-4e47-a6ee-1964d996ecdc" providerId="ADAL" clId="{5DF58696-38AC-4A70-A3B6-647CCA25CD69}" dt="2024-08-19T16:56:37.421" v="5940" actId="47"/>
        <pc:sldMasterMkLst>
          <pc:docMk/>
          <pc:sldMasterMk cId="3241553656" sldId="2147483666"/>
        </pc:sldMasterMkLst>
        <pc:sldLayoutChg chg="del">
          <pc:chgData name="Silla, Theresa (EOM)" userId="7521e888-b970-4e47-a6ee-1964d996ecdc" providerId="ADAL" clId="{5DF58696-38AC-4A70-A3B6-647CCA25CD69}" dt="2024-08-19T15:37:44.040" v="483" actId="2696"/>
          <pc:sldLayoutMkLst>
            <pc:docMk/>
            <pc:sldMasterMk cId="3241553656" sldId="2147483666"/>
            <pc:sldLayoutMk cId="1584181851" sldId="2147483689"/>
          </pc:sldLayoutMkLst>
        </pc:sldLayoutChg>
        <pc:sldLayoutChg chg="del">
          <pc:chgData name="Silla, Theresa (EOM)" userId="7521e888-b970-4e47-a6ee-1964d996ecdc" providerId="ADAL" clId="{5DF58696-38AC-4A70-A3B6-647CCA25CD69}" dt="2024-08-19T16:56:37.421" v="5940" actId="47"/>
          <pc:sldLayoutMkLst>
            <pc:docMk/>
            <pc:sldMasterMk cId="3241553656" sldId="2147483666"/>
            <pc:sldLayoutMk cId="2177797556" sldId="2147483695"/>
          </pc:sldLayoutMkLst>
        </pc:sldLayoutChg>
      </pc:sldMasterChg>
      <pc:sldMasterChg chg="addSp delSp modSp mod addSldLayout delSldLayout">
        <pc:chgData name="Silla, Theresa (EOM)" userId="7521e888-b970-4e47-a6ee-1964d996ecdc" providerId="ADAL" clId="{5DF58696-38AC-4A70-A3B6-647CCA25CD69}" dt="2024-08-19T15:37:03.064" v="479" actId="1076"/>
        <pc:sldMasterMkLst>
          <pc:docMk/>
          <pc:sldMasterMk cId="3451966393" sldId="2147483690"/>
        </pc:sldMasterMkLst>
        <pc:picChg chg="del">
          <ac:chgData name="Silla, Theresa (EOM)" userId="7521e888-b970-4e47-a6ee-1964d996ecdc" providerId="ADAL" clId="{5DF58696-38AC-4A70-A3B6-647CCA25CD69}" dt="2024-08-19T15:14:07.336" v="351" actId="478"/>
          <ac:picMkLst>
            <pc:docMk/>
            <pc:sldMasterMk cId="3451966393" sldId="2147483690"/>
            <ac:picMk id="2" creationId="{86B8BFB5-22A5-68F2-944E-5D43EB3F3E36}"/>
          </ac:picMkLst>
        </pc:picChg>
        <pc:picChg chg="add del mod ord">
          <ac:chgData name="Silla, Theresa (EOM)" userId="7521e888-b970-4e47-a6ee-1964d996ecdc" providerId="ADAL" clId="{5DF58696-38AC-4A70-A3B6-647CCA25CD69}" dt="2024-08-19T15:31:47.670" v="367" actId="478"/>
          <ac:picMkLst>
            <pc:docMk/>
            <pc:sldMasterMk cId="3451966393" sldId="2147483690"/>
            <ac:picMk id="6" creationId="{A8CD7611-ABB6-1135-C09D-94A206F3C398}"/>
          </ac:picMkLst>
        </pc:picChg>
        <pc:picChg chg="add mod">
          <ac:chgData name="Silla, Theresa (EOM)" userId="7521e888-b970-4e47-a6ee-1964d996ecdc" providerId="ADAL" clId="{5DF58696-38AC-4A70-A3B6-647CCA25CD69}" dt="2024-08-19T15:37:03.064" v="479" actId="1076"/>
          <ac:picMkLst>
            <pc:docMk/>
            <pc:sldMasterMk cId="3451966393" sldId="2147483690"/>
            <ac:picMk id="7" creationId="{0BC67C42-2746-E4E2-61B4-07454A0F2405}"/>
          </ac:picMkLst>
        </pc:picChg>
        <pc:sldLayoutChg chg="add del">
          <pc:chgData name="Silla, Theresa (EOM)" userId="7521e888-b970-4e47-a6ee-1964d996ecdc" providerId="ADAL" clId="{5DF58696-38AC-4A70-A3B6-647CCA25CD69}" dt="2024-08-19T15:36:20.864" v="468" actId="47"/>
          <pc:sldLayoutMkLst>
            <pc:docMk/>
            <pc:sldMasterMk cId="3451966393" sldId="2147483690"/>
            <pc:sldLayoutMk cId="658972583" sldId="2147483694"/>
          </pc:sldLayoutMkLst>
        </pc:sldLayoutChg>
      </pc:sldMasterChg>
      <pc:sldMasterChg chg="add del addSldLayout delSldLayout">
        <pc:chgData name="Silla, Theresa (EOM)" userId="7521e888-b970-4e47-a6ee-1964d996ecdc" providerId="ADAL" clId="{5DF58696-38AC-4A70-A3B6-647CCA25CD69}" dt="2024-08-19T15:09:57.310" v="245" actId="700"/>
        <pc:sldMasterMkLst>
          <pc:docMk/>
          <pc:sldMasterMk cId="3707803747" sldId="2147483690"/>
        </pc:sldMasterMkLst>
        <pc:sldLayoutChg chg="add del">
          <pc:chgData name="Silla, Theresa (EOM)" userId="7521e888-b970-4e47-a6ee-1964d996ecdc" providerId="ADAL" clId="{5DF58696-38AC-4A70-A3B6-647CCA25CD69}" dt="2024-08-19T15:09:57.310" v="245" actId="700"/>
          <pc:sldLayoutMkLst>
            <pc:docMk/>
            <pc:sldMasterMk cId="3707803747" sldId="2147483690"/>
            <pc:sldLayoutMk cId="652985769" sldId="2147483691"/>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2476270926" sldId="2147483692"/>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3611160178" sldId="2147483693"/>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3218255521" sldId="2147483694"/>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2738745541" sldId="2147483695"/>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2131533508" sldId="2147483696"/>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2144564955" sldId="2147483697"/>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2517987896" sldId="2147483698"/>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964300426" sldId="2147483699"/>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1708958739" sldId="2147483700"/>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260643707" sldId="2147483701"/>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1590274914" sldId="2147483702"/>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1761962962" sldId="2147483703"/>
          </pc:sldLayoutMkLst>
        </pc:sldLayoutChg>
        <pc:sldLayoutChg chg="add del">
          <pc:chgData name="Silla, Theresa (EOM)" userId="7521e888-b970-4e47-a6ee-1964d996ecdc" providerId="ADAL" clId="{5DF58696-38AC-4A70-A3B6-647CCA25CD69}" dt="2024-08-19T15:09:57.310" v="245" actId="700"/>
          <pc:sldLayoutMkLst>
            <pc:docMk/>
            <pc:sldMasterMk cId="3707803747" sldId="2147483690"/>
            <pc:sldLayoutMk cId="1984714128" sldId="2147483704"/>
          </pc:sldLayoutMkLst>
        </pc:sldLayoutChg>
      </pc:sldMasterChg>
    </pc:docChg>
  </pc:docChgLst>
  <pc:docChgLst>
    <pc:chgData name="Canfield, Kally (EOM)" userId="da91f9b3-fd0f-42aa-9450-3c81f2a5d138" providerId="ADAL" clId="{16CEDBB8-3B15-4BCD-B962-776152829D23}"/>
    <pc:docChg chg="undo custSel addSld delSld modSld sldOrd modSection">
      <pc:chgData name="Canfield, Kally (EOM)" userId="da91f9b3-fd0f-42aa-9450-3c81f2a5d138" providerId="ADAL" clId="{16CEDBB8-3B15-4BCD-B962-776152829D23}" dt="2024-08-21T16:15:19.613" v="6903" actId="113"/>
      <pc:docMkLst>
        <pc:docMk/>
      </pc:docMkLst>
      <pc:sldChg chg="modSp mod">
        <pc:chgData name="Canfield, Kally (EOM)" userId="da91f9b3-fd0f-42aa-9450-3c81f2a5d138" providerId="ADAL" clId="{16CEDBB8-3B15-4BCD-B962-776152829D23}" dt="2024-08-21T15:10:42.105" v="6900" actId="20577"/>
        <pc:sldMkLst>
          <pc:docMk/>
          <pc:sldMk cId="0" sldId="288"/>
        </pc:sldMkLst>
        <pc:spChg chg="mod">
          <ac:chgData name="Canfield, Kally (EOM)" userId="da91f9b3-fd0f-42aa-9450-3c81f2a5d138" providerId="ADAL" clId="{16CEDBB8-3B15-4BCD-B962-776152829D23}" dt="2024-08-21T15:10:42.105" v="6900" actId="20577"/>
          <ac:spMkLst>
            <pc:docMk/>
            <pc:sldMk cId="0" sldId="288"/>
            <ac:spMk id="9" creationId="{00000000-0000-0000-0000-000000000000}"/>
          </ac:spMkLst>
        </pc:spChg>
      </pc:sldChg>
      <pc:sldChg chg="modSp mod">
        <pc:chgData name="Canfield, Kally (EOM)" userId="da91f9b3-fd0f-42aa-9450-3c81f2a5d138" providerId="ADAL" clId="{16CEDBB8-3B15-4BCD-B962-776152829D23}" dt="2024-08-21T15:10:46.940" v="6902" actId="20577"/>
        <pc:sldMkLst>
          <pc:docMk/>
          <pc:sldMk cId="0" sldId="289"/>
        </pc:sldMkLst>
        <pc:spChg chg="mod">
          <ac:chgData name="Canfield, Kally (EOM)" userId="da91f9b3-fd0f-42aa-9450-3c81f2a5d138" providerId="ADAL" clId="{16CEDBB8-3B15-4BCD-B962-776152829D23}" dt="2024-08-21T15:10:46.940" v="6902" actId="20577"/>
          <ac:spMkLst>
            <pc:docMk/>
            <pc:sldMk cId="0" sldId="289"/>
            <ac:spMk id="6" creationId="{00000000-0000-0000-0000-000000000000}"/>
          </ac:spMkLst>
        </pc:spChg>
      </pc:sldChg>
      <pc:sldChg chg="modSp mod">
        <pc:chgData name="Canfield, Kally (EOM)" userId="da91f9b3-fd0f-42aa-9450-3c81f2a5d138" providerId="ADAL" clId="{16CEDBB8-3B15-4BCD-B962-776152829D23}" dt="2024-08-21T14:46:14.926" v="6898" actId="20577"/>
        <pc:sldMkLst>
          <pc:docMk/>
          <pc:sldMk cId="4012614090" sldId="822"/>
        </pc:sldMkLst>
        <pc:spChg chg="mod">
          <ac:chgData name="Canfield, Kally (EOM)" userId="da91f9b3-fd0f-42aa-9450-3c81f2a5d138" providerId="ADAL" clId="{16CEDBB8-3B15-4BCD-B962-776152829D23}" dt="2024-08-21T14:46:14.926" v="6898" actId="20577"/>
          <ac:spMkLst>
            <pc:docMk/>
            <pc:sldMk cId="4012614090" sldId="822"/>
            <ac:spMk id="6" creationId="{987615D4-51A5-36EB-8D90-1909D0BF93C6}"/>
          </ac:spMkLst>
        </pc:spChg>
      </pc:sldChg>
      <pc:sldChg chg="modSp mod ord">
        <pc:chgData name="Canfield, Kally (EOM)" userId="da91f9b3-fd0f-42aa-9450-3c81f2a5d138" providerId="ADAL" clId="{16CEDBB8-3B15-4BCD-B962-776152829D23}" dt="2024-08-19T19:43:05.757" v="6866" actId="20577"/>
        <pc:sldMkLst>
          <pc:docMk/>
          <pc:sldMk cId="1349994116" sldId="5488"/>
        </pc:sldMkLst>
        <pc:spChg chg="mod">
          <ac:chgData name="Canfield, Kally (EOM)" userId="da91f9b3-fd0f-42aa-9450-3c81f2a5d138" providerId="ADAL" clId="{16CEDBB8-3B15-4BCD-B962-776152829D23}" dt="2024-08-19T18:20:45.984" v="340" actId="20577"/>
          <ac:spMkLst>
            <pc:docMk/>
            <pc:sldMk cId="1349994116" sldId="5488"/>
            <ac:spMk id="3" creationId="{71E6F471-E9FF-2246-AA97-AA9B55F96B48}"/>
          </ac:spMkLst>
        </pc:spChg>
        <pc:spChg chg="mod">
          <ac:chgData name="Canfield, Kally (EOM)" userId="da91f9b3-fd0f-42aa-9450-3c81f2a5d138" providerId="ADAL" clId="{16CEDBB8-3B15-4BCD-B962-776152829D23}" dt="2024-08-19T19:43:05.757" v="6866" actId="20577"/>
          <ac:spMkLst>
            <pc:docMk/>
            <pc:sldMk cId="1349994116" sldId="5488"/>
            <ac:spMk id="6" creationId="{987615D4-51A5-36EB-8D90-1909D0BF93C6}"/>
          </ac:spMkLst>
        </pc:spChg>
      </pc:sldChg>
      <pc:sldChg chg="modSp mod">
        <pc:chgData name="Canfield, Kally (EOM)" userId="da91f9b3-fd0f-42aa-9450-3c81f2a5d138" providerId="ADAL" clId="{16CEDBB8-3B15-4BCD-B962-776152829D23}" dt="2024-08-19T19:48:15.403" v="6896" actId="27636"/>
        <pc:sldMkLst>
          <pc:docMk/>
          <pc:sldMk cId="1901237351" sldId="5489"/>
        </pc:sldMkLst>
        <pc:spChg chg="mod">
          <ac:chgData name="Canfield, Kally (EOM)" userId="da91f9b3-fd0f-42aa-9450-3c81f2a5d138" providerId="ADAL" clId="{16CEDBB8-3B15-4BCD-B962-776152829D23}" dt="2024-08-19T19:48:15.403" v="6896" actId="27636"/>
          <ac:spMkLst>
            <pc:docMk/>
            <pc:sldMk cId="1901237351" sldId="5489"/>
            <ac:spMk id="6" creationId="{987615D4-51A5-36EB-8D90-1909D0BF93C6}"/>
          </ac:spMkLst>
        </pc:spChg>
      </pc:sldChg>
      <pc:sldChg chg="del">
        <pc:chgData name="Canfield, Kally (EOM)" userId="da91f9b3-fd0f-42aa-9450-3c81f2a5d138" providerId="ADAL" clId="{16CEDBB8-3B15-4BCD-B962-776152829D23}" dt="2024-08-19T19:48:44.759" v="6897" actId="47"/>
        <pc:sldMkLst>
          <pc:docMk/>
          <pc:sldMk cId="944395605" sldId="5496"/>
        </pc:sldMkLst>
      </pc:sldChg>
      <pc:sldChg chg="modSp add mod">
        <pc:chgData name="Canfield, Kally (EOM)" userId="da91f9b3-fd0f-42aa-9450-3c81f2a5d138" providerId="ADAL" clId="{16CEDBB8-3B15-4BCD-B962-776152829D23}" dt="2024-08-19T19:25:05.471" v="6569"/>
        <pc:sldMkLst>
          <pc:docMk/>
          <pc:sldMk cId="2484277627" sldId="5497"/>
        </pc:sldMkLst>
        <pc:spChg chg="mod">
          <ac:chgData name="Canfield, Kally (EOM)" userId="da91f9b3-fd0f-42aa-9450-3c81f2a5d138" providerId="ADAL" clId="{16CEDBB8-3B15-4BCD-B962-776152829D23}" dt="2024-08-19T19:25:05.471" v="6569"/>
          <ac:spMkLst>
            <pc:docMk/>
            <pc:sldMk cId="2484277627" sldId="5497"/>
            <ac:spMk id="6" creationId="{987615D4-51A5-36EB-8D90-1909D0BF93C6}"/>
          </ac:spMkLst>
        </pc:spChg>
      </pc:sldChg>
      <pc:sldChg chg="modSp add mod">
        <pc:chgData name="Canfield, Kally (EOM)" userId="da91f9b3-fd0f-42aa-9450-3c81f2a5d138" providerId="ADAL" clId="{16CEDBB8-3B15-4BCD-B962-776152829D23}" dt="2024-08-19T18:47:21.588" v="2249" actId="20577"/>
        <pc:sldMkLst>
          <pc:docMk/>
          <pc:sldMk cId="2913750406" sldId="5498"/>
        </pc:sldMkLst>
        <pc:spChg chg="mod">
          <ac:chgData name="Canfield, Kally (EOM)" userId="da91f9b3-fd0f-42aa-9450-3c81f2a5d138" providerId="ADAL" clId="{16CEDBB8-3B15-4BCD-B962-776152829D23}" dt="2024-08-19T18:47:21.588" v="2249" actId="20577"/>
          <ac:spMkLst>
            <pc:docMk/>
            <pc:sldMk cId="2913750406" sldId="5498"/>
            <ac:spMk id="6" creationId="{987615D4-51A5-36EB-8D90-1909D0BF93C6}"/>
          </ac:spMkLst>
        </pc:spChg>
      </pc:sldChg>
      <pc:sldChg chg="modSp add mod">
        <pc:chgData name="Canfield, Kally (EOM)" userId="da91f9b3-fd0f-42aa-9450-3c81f2a5d138" providerId="ADAL" clId="{16CEDBB8-3B15-4BCD-B962-776152829D23}" dt="2024-08-19T19:45:11.272" v="6888" actId="20577"/>
        <pc:sldMkLst>
          <pc:docMk/>
          <pc:sldMk cId="1094890151" sldId="5499"/>
        </pc:sldMkLst>
        <pc:spChg chg="mod">
          <ac:chgData name="Canfield, Kally (EOM)" userId="da91f9b3-fd0f-42aa-9450-3c81f2a5d138" providerId="ADAL" clId="{16CEDBB8-3B15-4BCD-B962-776152829D23}" dt="2024-08-19T19:45:11.272" v="6888" actId="20577"/>
          <ac:spMkLst>
            <pc:docMk/>
            <pc:sldMk cId="1094890151" sldId="5499"/>
            <ac:spMk id="6" creationId="{987615D4-51A5-36EB-8D90-1909D0BF93C6}"/>
          </ac:spMkLst>
        </pc:spChg>
      </pc:sldChg>
      <pc:sldChg chg="modSp add mod">
        <pc:chgData name="Canfield, Kally (EOM)" userId="da91f9b3-fd0f-42aa-9450-3c81f2a5d138" providerId="ADAL" clId="{16CEDBB8-3B15-4BCD-B962-776152829D23}" dt="2024-08-19T19:45:27.112" v="6889" actId="20577"/>
        <pc:sldMkLst>
          <pc:docMk/>
          <pc:sldMk cId="2801823542" sldId="5500"/>
        </pc:sldMkLst>
        <pc:spChg chg="mod">
          <ac:chgData name="Canfield, Kally (EOM)" userId="da91f9b3-fd0f-42aa-9450-3c81f2a5d138" providerId="ADAL" clId="{16CEDBB8-3B15-4BCD-B962-776152829D23}" dt="2024-08-19T19:45:27.112" v="6889" actId="20577"/>
          <ac:spMkLst>
            <pc:docMk/>
            <pc:sldMk cId="2801823542" sldId="5500"/>
            <ac:spMk id="6" creationId="{987615D4-51A5-36EB-8D90-1909D0BF93C6}"/>
          </ac:spMkLst>
        </pc:spChg>
      </pc:sldChg>
      <pc:sldChg chg="modSp add mod">
        <pc:chgData name="Canfield, Kally (EOM)" userId="da91f9b3-fd0f-42aa-9450-3c81f2a5d138" providerId="ADAL" clId="{16CEDBB8-3B15-4BCD-B962-776152829D23}" dt="2024-08-21T16:15:19.613" v="6903" actId="113"/>
        <pc:sldMkLst>
          <pc:docMk/>
          <pc:sldMk cId="2602306994" sldId="5501"/>
        </pc:sldMkLst>
        <pc:spChg chg="mod">
          <ac:chgData name="Canfield, Kally (EOM)" userId="da91f9b3-fd0f-42aa-9450-3c81f2a5d138" providerId="ADAL" clId="{16CEDBB8-3B15-4BCD-B962-776152829D23}" dt="2024-08-21T16:15:19.613" v="6903" actId="113"/>
          <ac:spMkLst>
            <pc:docMk/>
            <pc:sldMk cId="2602306994" sldId="5501"/>
            <ac:spMk id="6" creationId="{987615D4-51A5-36EB-8D90-1909D0BF93C6}"/>
          </ac:spMkLst>
        </pc:spChg>
      </pc:sldChg>
      <pc:sldChg chg="modSp add mod">
        <pc:chgData name="Canfield, Kally (EOM)" userId="da91f9b3-fd0f-42aa-9450-3c81f2a5d138" providerId="ADAL" clId="{16CEDBB8-3B15-4BCD-B962-776152829D23}" dt="2024-08-19T19:47:21.291" v="6894" actId="20577"/>
        <pc:sldMkLst>
          <pc:docMk/>
          <pc:sldMk cId="615597982" sldId="5502"/>
        </pc:sldMkLst>
        <pc:spChg chg="mod">
          <ac:chgData name="Canfield, Kally (EOM)" userId="da91f9b3-fd0f-42aa-9450-3c81f2a5d138" providerId="ADAL" clId="{16CEDBB8-3B15-4BCD-B962-776152829D23}" dt="2024-08-19T19:47:21.291" v="6894" actId="20577"/>
          <ac:spMkLst>
            <pc:docMk/>
            <pc:sldMk cId="615597982" sldId="5502"/>
            <ac:spMk id="6" creationId="{987615D4-51A5-36EB-8D90-1909D0BF93C6}"/>
          </ac:spMkLst>
        </pc:spChg>
      </pc:sldChg>
    </pc:docChg>
  </pc:docChgLst>
  <pc:docChgLst>
    <pc:chgData name="Pugh, Synina (EOM)" userId="40b2b87f-32f4-4619-a838-d45e862c4865" providerId="ADAL" clId="{C1F1D62F-6FE9-4BEB-91D5-10F0D8C484D4}"/>
    <pc:docChg chg="undo custSel modSld">
      <pc:chgData name="Pugh, Synina (EOM)" userId="40b2b87f-32f4-4619-a838-d45e862c4865" providerId="ADAL" clId="{C1F1D62F-6FE9-4BEB-91D5-10F0D8C484D4}" dt="2024-08-19T20:27:33.973" v="188" actId="20577"/>
      <pc:docMkLst>
        <pc:docMk/>
      </pc:docMkLst>
      <pc:sldChg chg="modSp mod">
        <pc:chgData name="Pugh, Synina (EOM)" userId="40b2b87f-32f4-4619-a838-d45e862c4865" providerId="ADAL" clId="{C1F1D62F-6FE9-4BEB-91D5-10F0D8C484D4}" dt="2024-08-19T20:11:28.038" v="38" actId="2"/>
        <pc:sldMkLst>
          <pc:docMk/>
          <pc:sldMk cId="0" sldId="257"/>
        </pc:sldMkLst>
        <pc:spChg chg="mod">
          <ac:chgData name="Pugh, Synina (EOM)" userId="40b2b87f-32f4-4619-a838-d45e862c4865" providerId="ADAL" clId="{C1F1D62F-6FE9-4BEB-91D5-10F0D8C484D4}" dt="2024-08-19T20:11:28.038" v="38" actId="2"/>
          <ac:spMkLst>
            <pc:docMk/>
            <pc:sldMk cId="0" sldId="257"/>
            <ac:spMk id="2" creationId="{00000000-0000-0000-0000-000000000000}"/>
          </ac:spMkLst>
        </pc:spChg>
      </pc:sldChg>
      <pc:sldChg chg="modSp mod">
        <pc:chgData name="Pugh, Synina (EOM)" userId="40b2b87f-32f4-4619-a838-d45e862c4865" providerId="ADAL" clId="{C1F1D62F-6FE9-4BEB-91D5-10F0D8C484D4}" dt="2024-08-19T20:11:53.076" v="41" actId="2"/>
        <pc:sldMkLst>
          <pc:docMk/>
          <pc:sldMk cId="0" sldId="264"/>
        </pc:sldMkLst>
        <pc:spChg chg="mod">
          <ac:chgData name="Pugh, Synina (EOM)" userId="40b2b87f-32f4-4619-a838-d45e862c4865" providerId="ADAL" clId="{C1F1D62F-6FE9-4BEB-91D5-10F0D8C484D4}" dt="2024-08-19T20:11:53.076" v="41" actId="2"/>
          <ac:spMkLst>
            <pc:docMk/>
            <pc:sldMk cId="0" sldId="264"/>
            <ac:spMk id="4" creationId="{00000000-0000-0000-0000-000000000000}"/>
          </ac:spMkLst>
        </pc:spChg>
      </pc:sldChg>
      <pc:sldChg chg="modSp mod">
        <pc:chgData name="Pugh, Synina (EOM)" userId="40b2b87f-32f4-4619-a838-d45e862c4865" providerId="ADAL" clId="{C1F1D62F-6FE9-4BEB-91D5-10F0D8C484D4}" dt="2024-08-19T20:11:58.606" v="44" actId="2"/>
        <pc:sldMkLst>
          <pc:docMk/>
          <pc:sldMk cId="0" sldId="271"/>
        </pc:sldMkLst>
        <pc:spChg chg="mod">
          <ac:chgData name="Pugh, Synina (EOM)" userId="40b2b87f-32f4-4619-a838-d45e862c4865" providerId="ADAL" clId="{C1F1D62F-6FE9-4BEB-91D5-10F0D8C484D4}" dt="2024-08-19T20:11:58.606" v="44" actId="2"/>
          <ac:spMkLst>
            <pc:docMk/>
            <pc:sldMk cId="0" sldId="271"/>
            <ac:spMk id="2" creationId="{00000000-0000-0000-0000-000000000000}"/>
          </ac:spMkLst>
        </pc:spChg>
      </pc:sldChg>
      <pc:sldChg chg="modSp mod">
        <pc:chgData name="Pugh, Synina (EOM)" userId="40b2b87f-32f4-4619-a838-d45e862c4865" providerId="ADAL" clId="{C1F1D62F-6FE9-4BEB-91D5-10F0D8C484D4}" dt="2024-08-19T20:13:32.684" v="65" actId="20577"/>
        <pc:sldMkLst>
          <pc:docMk/>
          <pc:sldMk cId="0" sldId="274"/>
        </pc:sldMkLst>
        <pc:spChg chg="mod">
          <ac:chgData name="Pugh, Synina (EOM)" userId="40b2b87f-32f4-4619-a838-d45e862c4865" providerId="ADAL" clId="{C1F1D62F-6FE9-4BEB-91D5-10F0D8C484D4}" dt="2024-08-19T20:13:32.684" v="65" actId="20577"/>
          <ac:spMkLst>
            <pc:docMk/>
            <pc:sldMk cId="0" sldId="274"/>
            <ac:spMk id="4" creationId="{00000000-0000-0000-0000-000000000000}"/>
          </ac:spMkLst>
        </pc:spChg>
      </pc:sldChg>
      <pc:sldChg chg="modNotesTx">
        <pc:chgData name="Pugh, Synina (EOM)" userId="40b2b87f-32f4-4619-a838-d45e862c4865" providerId="ADAL" clId="{C1F1D62F-6FE9-4BEB-91D5-10F0D8C484D4}" dt="2024-08-19T20:10:24.152" v="36" actId="313"/>
        <pc:sldMkLst>
          <pc:docMk/>
          <pc:sldMk cId="980841892" sldId="858"/>
        </pc:sldMkLst>
      </pc:sldChg>
      <pc:sldChg chg="modSp mod">
        <pc:chgData name="Pugh, Synina (EOM)" userId="40b2b87f-32f4-4619-a838-d45e862c4865" providerId="ADAL" clId="{C1F1D62F-6FE9-4BEB-91D5-10F0D8C484D4}" dt="2024-08-19T20:12:04.038" v="45" actId="313"/>
        <pc:sldMkLst>
          <pc:docMk/>
          <pc:sldMk cId="3022061992" sldId="5481"/>
        </pc:sldMkLst>
        <pc:spChg chg="mod">
          <ac:chgData name="Pugh, Synina (EOM)" userId="40b2b87f-32f4-4619-a838-d45e862c4865" providerId="ADAL" clId="{C1F1D62F-6FE9-4BEB-91D5-10F0D8C484D4}" dt="2024-08-19T20:12:04.038" v="45" actId="313"/>
          <ac:spMkLst>
            <pc:docMk/>
            <pc:sldMk cId="3022061992" sldId="5481"/>
            <ac:spMk id="2" creationId="{D07B42C2-8284-2D0C-19B2-C262BE105399}"/>
          </ac:spMkLst>
        </pc:spChg>
      </pc:sldChg>
      <pc:sldChg chg="modSp mod">
        <pc:chgData name="Pugh, Synina (EOM)" userId="40b2b87f-32f4-4619-a838-d45e862c4865" providerId="ADAL" clId="{C1F1D62F-6FE9-4BEB-91D5-10F0D8C484D4}" dt="2024-08-19T20:14:37.653" v="67" actId="20577"/>
        <pc:sldMkLst>
          <pc:docMk/>
          <pc:sldMk cId="1349994116" sldId="5488"/>
        </pc:sldMkLst>
        <pc:spChg chg="mod">
          <ac:chgData name="Pugh, Synina (EOM)" userId="40b2b87f-32f4-4619-a838-d45e862c4865" providerId="ADAL" clId="{C1F1D62F-6FE9-4BEB-91D5-10F0D8C484D4}" dt="2024-08-19T20:14:37.653" v="67" actId="20577"/>
          <ac:spMkLst>
            <pc:docMk/>
            <pc:sldMk cId="1349994116" sldId="5488"/>
            <ac:spMk id="6" creationId="{987615D4-51A5-36EB-8D90-1909D0BF93C6}"/>
          </ac:spMkLst>
        </pc:spChg>
      </pc:sldChg>
      <pc:sldChg chg="modSp mod">
        <pc:chgData name="Pugh, Synina (EOM)" userId="40b2b87f-32f4-4619-a838-d45e862c4865" providerId="ADAL" clId="{C1F1D62F-6FE9-4BEB-91D5-10F0D8C484D4}" dt="2024-08-19T20:18:17.576" v="121" actId="20577"/>
        <pc:sldMkLst>
          <pc:docMk/>
          <pc:sldMk cId="1901237351" sldId="5489"/>
        </pc:sldMkLst>
        <pc:spChg chg="mod">
          <ac:chgData name="Pugh, Synina (EOM)" userId="40b2b87f-32f4-4619-a838-d45e862c4865" providerId="ADAL" clId="{C1F1D62F-6FE9-4BEB-91D5-10F0D8C484D4}" dt="2024-08-19T20:18:17.576" v="121" actId="20577"/>
          <ac:spMkLst>
            <pc:docMk/>
            <pc:sldMk cId="1901237351" sldId="5489"/>
            <ac:spMk id="6" creationId="{987615D4-51A5-36EB-8D90-1909D0BF93C6}"/>
          </ac:spMkLst>
        </pc:spChg>
      </pc:sldChg>
      <pc:sldChg chg="modSp mod">
        <pc:chgData name="Pugh, Synina (EOM)" userId="40b2b87f-32f4-4619-a838-d45e862c4865" providerId="ADAL" clId="{C1F1D62F-6FE9-4BEB-91D5-10F0D8C484D4}" dt="2024-08-19T20:23:12.546" v="166" actId="20577"/>
        <pc:sldMkLst>
          <pc:docMk/>
          <pc:sldMk cId="2913750406" sldId="5498"/>
        </pc:sldMkLst>
        <pc:spChg chg="mod">
          <ac:chgData name="Pugh, Synina (EOM)" userId="40b2b87f-32f4-4619-a838-d45e862c4865" providerId="ADAL" clId="{C1F1D62F-6FE9-4BEB-91D5-10F0D8C484D4}" dt="2024-08-19T20:23:12.546" v="166" actId="20577"/>
          <ac:spMkLst>
            <pc:docMk/>
            <pc:sldMk cId="2913750406" sldId="5498"/>
            <ac:spMk id="6" creationId="{987615D4-51A5-36EB-8D90-1909D0BF93C6}"/>
          </ac:spMkLst>
        </pc:spChg>
      </pc:sldChg>
      <pc:sldChg chg="modSp mod">
        <pc:chgData name="Pugh, Synina (EOM)" userId="40b2b87f-32f4-4619-a838-d45e862c4865" providerId="ADAL" clId="{C1F1D62F-6FE9-4BEB-91D5-10F0D8C484D4}" dt="2024-08-19T20:23:40.579" v="169" actId="20577"/>
        <pc:sldMkLst>
          <pc:docMk/>
          <pc:sldMk cId="1094890151" sldId="5499"/>
        </pc:sldMkLst>
        <pc:spChg chg="mod">
          <ac:chgData name="Pugh, Synina (EOM)" userId="40b2b87f-32f4-4619-a838-d45e862c4865" providerId="ADAL" clId="{C1F1D62F-6FE9-4BEB-91D5-10F0D8C484D4}" dt="2024-08-19T20:23:40.579" v="169" actId="20577"/>
          <ac:spMkLst>
            <pc:docMk/>
            <pc:sldMk cId="1094890151" sldId="5499"/>
            <ac:spMk id="6" creationId="{987615D4-51A5-36EB-8D90-1909D0BF93C6}"/>
          </ac:spMkLst>
        </pc:spChg>
      </pc:sldChg>
      <pc:sldChg chg="modSp mod">
        <pc:chgData name="Pugh, Synina (EOM)" userId="40b2b87f-32f4-4619-a838-d45e862c4865" providerId="ADAL" clId="{C1F1D62F-6FE9-4BEB-91D5-10F0D8C484D4}" dt="2024-08-19T20:24:20.893" v="171" actId="20577"/>
        <pc:sldMkLst>
          <pc:docMk/>
          <pc:sldMk cId="2801823542" sldId="5500"/>
        </pc:sldMkLst>
        <pc:spChg chg="mod">
          <ac:chgData name="Pugh, Synina (EOM)" userId="40b2b87f-32f4-4619-a838-d45e862c4865" providerId="ADAL" clId="{C1F1D62F-6FE9-4BEB-91D5-10F0D8C484D4}" dt="2024-08-19T20:24:20.893" v="171" actId="20577"/>
          <ac:spMkLst>
            <pc:docMk/>
            <pc:sldMk cId="2801823542" sldId="5500"/>
            <ac:spMk id="6" creationId="{987615D4-51A5-36EB-8D90-1909D0BF93C6}"/>
          </ac:spMkLst>
        </pc:spChg>
      </pc:sldChg>
      <pc:sldChg chg="modSp mod">
        <pc:chgData name="Pugh, Synina (EOM)" userId="40b2b87f-32f4-4619-a838-d45e862c4865" providerId="ADAL" clId="{C1F1D62F-6FE9-4BEB-91D5-10F0D8C484D4}" dt="2024-08-19T20:27:33.973" v="188" actId="20577"/>
        <pc:sldMkLst>
          <pc:docMk/>
          <pc:sldMk cId="2602306994" sldId="5501"/>
        </pc:sldMkLst>
        <pc:spChg chg="mod">
          <ac:chgData name="Pugh, Synina (EOM)" userId="40b2b87f-32f4-4619-a838-d45e862c4865" providerId="ADAL" clId="{C1F1D62F-6FE9-4BEB-91D5-10F0D8C484D4}" dt="2024-08-19T20:27:33.973" v="188" actId="20577"/>
          <ac:spMkLst>
            <pc:docMk/>
            <pc:sldMk cId="2602306994" sldId="5501"/>
            <ac:spMk id="6" creationId="{987615D4-51A5-36EB-8D90-1909D0BF93C6}"/>
          </ac:spMkLst>
        </pc:spChg>
      </pc:sldChg>
      <pc:sldChg chg="modSp mod">
        <pc:chgData name="Pugh, Synina (EOM)" userId="40b2b87f-32f4-4619-a838-d45e862c4865" providerId="ADAL" clId="{C1F1D62F-6FE9-4BEB-91D5-10F0D8C484D4}" dt="2024-08-19T20:21:04.749" v="140" actId="20577"/>
        <pc:sldMkLst>
          <pc:docMk/>
          <pc:sldMk cId="615597982" sldId="5502"/>
        </pc:sldMkLst>
        <pc:spChg chg="mod">
          <ac:chgData name="Pugh, Synina (EOM)" userId="40b2b87f-32f4-4619-a838-d45e862c4865" providerId="ADAL" clId="{C1F1D62F-6FE9-4BEB-91D5-10F0D8C484D4}" dt="2024-08-19T20:21:04.749" v="140" actId="20577"/>
          <ac:spMkLst>
            <pc:docMk/>
            <pc:sldMk cId="615597982" sldId="5502"/>
            <ac:spMk id="6" creationId="{987615D4-51A5-36EB-8D90-1909D0BF93C6}"/>
          </ac:spMkLst>
        </pc:spChg>
      </pc:sldChg>
    </pc:docChg>
  </pc:docChgLst>
  <pc:docChgLst>
    <pc:chgData name="Rosa, Eileen (EOM)" userId="S::eileen.rosa@dc.gov::0d0ca711-169e-4952-9583-6384bd17f2a8" providerId="AD" clId="Web-{D5087F78-14D5-DF59-1988-7C97E42F6B60}"/>
    <pc:docChg chg="modSld">
      <pc:chgData name="Rosa, Eileen (EOM)" userId="S::eileen.rosa@dc.gov::0d0ca711-169e-4952-9583-6384bd17f2a8" providerId="AD" clId="Web-{D5087F78-14D5-DF59-1988-7C97E42F6B60}" dt="2024-08-19T19:33:05.526" v="357" actId="14100"/>
      <pc:docMkLst>
        <pc:docMk/>
      </pc:docMkLst>
      <pc:sldChg chg="modSp">
        <pc:chgData name="Rosa, Eileen (EOM)" userId="S::eileen.rosa@dc.gov::0d0ca711-169e-4952-9583-6384bd17f2a8" providerId="AD" clId="Web-{D5087F78-14D5-DF59-1988-7C97E42F6B60}" dt="2024-08-19T18:11:30.080" v="17" actId="20577"/>
        <pc:sldMkLst>
          <pc:docMk/>
          <pc:sldMk cId="4012614090" sldId="822"/>
        </pc:sldMkLst>
        <pc:spChg chg="mod">
          <ac:chgData name="Rosa, Eileen (EOM)" userId="S::eileen.rosa@dc.gov::0d0ca711-169e-4952-9583-6384bd17f2a8" providerId="AD" clId="Web-{D5087F78-14D5-DF59-1988-7C97E42F6B60}" dt="2024-08-19T18:11:30.080" v="17" actId="20577"/>
          <ac:spMkLst>
            <pc:docMk/>
            <pc:sldMk cId="4012614090" sldId="822"/>
            <ac:spMk id="6" creationId="{987615D4-51A5-36EB-8D90-1909D0BF93C6}"/>
          </ac:spMkLst>
        </pc:spChg>
      </pc:sldChg>
      <pc:sldChg chg="modSp">
        <pc:chgData name="Rosa, Eileen (EOM)" userId="S::eileen.rosa@dc.gov::0d0ca711-169e-4952-9583-6384bd17f2a8" providerId="AD" clId="Web-{D5087F78-14D5-DF59-1988-7C97E42F6B60}" dt="2024-08-19T19:29:54.715" v="305" actId="20577"/>
        <pc:sldMkLst>
          <pc:docMk/>
          <pc:sldMk cId="4054492236" sldId="5255"/>
        </pc:sldMkLst>
        <pc:spChg chg="mod">
          <ac:chgData name="Rosa, Eileen (EOM)" userId="S::eileen.rosa@dc.gov::0d0ca711-169e-4952-9583-6384bd17f2a8" providerId="AD" clId="Web-{D5087F78-14D5-DF59-1988-7C97E42F6B60}" dt="2024-08-19T19:29:54.715" v="305" actId="20577"/>
          <ac:spMkLst>
            <pc:docMk/>
            <pc:sldMk cId="4054492236" sldId="5255"/>
            <ac:spMk id="18" creationId="{9A15F53E-9CA6-1E1A-5A4C-4592758884EC}"/>
          </ac:spMkLst>
        </pc:spChg>
      </pc:sldChg>
      <pc:sldChg chg="modSp">
        <pc:chgData name="Rosa, Eileen (EOM)" userId="S::eileen.rosa@dc.gov::0d0ca711-169e-4952-9583-6384bd17f2a8" providerId="AD" clId="Web-{D5087F78-14D5-DF59-1988-7C97E42F6B60}" dt="2024-08-19T18:45:54.681" v="21"/>
        <pc:sldMkLst>
          <pc:docMk/>
          <pc:sldMk cId="2055072489" sldId="5482"/>
        </pc:sldMkLst>
        <pc:graphicFrameChg chg="mod modGraphic">
          <ac:chgData name="Rosa, Eileen (EOM)" userId="S::eileen.rosa@dc.gov::0d0ca711-169e-4952-9583-6384bd17f2a8" providerId="AD" clId="Web-{D5087F78-14D5-DF59-1988-7C97E42F6B60}" dt="2024-08-19T18:45:54.681" v="21"/>
          <ac:graphicFrameMkLst>
            <pc:docMk/>
            <pc:sldMk cId="2055072489" sldId="5482"/>
            <ac:graphicFrameMk id="7" creationId="{00C11D3D-A90C-A0CA-B895-2A3EFA613C62}"/>
          </ac:graphicFrameMkLst>
        </pc:graphicFrameChg>
      </pc:sldChg>
      <pc:sldChg chg="modSp">
        <pc:chgData name="Rosa, Eileen (EOM)" userId="S::eileen.rosa@dc.gov::0d0ca711-169e-4952-9583-6384bd17f2a8" providerId="AD" clId="Web-{D5087F78-14D5-DF59-1988-7C97E42F6B60}" dt="2024-08-19T18:10:18.414" v="0" actId="1076"/>
        <pc:sldMkLst>
          <pc:docMk/>
          <pc:sldMk cId="3469866041" sldId="5486"/>
        </pc:sldMkLst>
        <pc:graphicFrameChg chg="mod">
          <ac:chgData name="Rosa, Eileen (EOM)" userId="S::eileen.rosa@dc.gov::0d0ca711-169e-4952-9583-6384bd17f2a8" providerId="AD" clId="Web-{D5087F78-14D5-DF59-1988-7C97E42F6B60}" dt="2024-08-19T18:10:18.414" v="0" actId="1076"/>
          <ac:graphicFrameMkLst>
            <pc:docMk/>
            <pc:sldMk cId="3469866041" sldId="5486"/>
            <ac:graphicFrameMk id="5" creationId="{EAE2636A-2E07-3C58-DA27-47B3D3DC3330}"/>
          </ac:graphicFrameMkLst>
        </pc:graphicFrameChg>
      </pc:sldChg>
      <pc:sldChg chg="modSp">
        <pc:chgData name="Rosa, Eileen (EOM)" userId="S::eileen.rosa@dc.gov::0d0ca711-169e-4952-9583-6384bd17f2a8" providerId="AD" clId="Web-{D5087F78-14D5-DF59-1988-7C97E42F6B60}" dt="2024-08-19T19:19:26.499" v="26" actId="20577"/>
        <pc:sldMkLst>
          <pc:docMk/>
          <pc:sldMk cId="1349994116" sldId="5488"/>
        </pc:sldMkLst>
        <pc:spChg chg="mod">
          <ac:chgData name="Rosa, Eileen (EOM)" userId="S::eileen.rosa@dc.gov::0d0ca711-169e-4952-9583-6384bd17f2a8" providerId="AD" clId="Web-{D5087F78-14D5-DF59-1988-7C97E42F6B60}" dt="2024-08-19T19:19:26.499" v="26" actId="20577"/>
          <ac:spMkLst>
            <pc:docMk/>
            <pc:sldMk cId="1349994116" sldId="5488"/>
            <ac:spMk id="6" creationId="{987615D4-51A5-36EB-8D90-1909D0BF93C6}"/>
          </ac:spMkLst>
        </pc:spChg>
      </pc:sldChg>
      <pc:sldChg chg="modSp">
        <pc:chgData name="Rosa, Eileen (EOM)" userId="S::eileen.rosa@dc.gov::0d0ca711-169e-4952-9583-6384bd17f2a8" providerId="AD" clId="Web-{D5087F78-14D5-DF59-1988-7C97E42F6B60}" dt="2024-08-19T19:32:59.604" v="355" actId="20577"/>
        <pc:sldMkLst>
          <pc:docMk/>
          <pc:sldMk cId="1901237351" sldId="5489"/>
        </pc:sldMkLst>
        <pc:spChg chg="mod">
          <ac:chgData name="Rosa, Eileen (EOM)" userId="S::eileen.rosa@dc.gov::0d0ca711-169e-4952-9583-6384bd17f2a8" providerId="AD" clId="Web-{D5087F78-14D5-DF59-1988-7C97E42F6B60}" dt="2024-08-19T19:32:59.604" v="355" actId="20577"/>
          <ac:spMkLst>
            <pc:docMk/>
            <pc:sldMk cId="1901237351" sldId="5489"/>
            <ac:spMk id="6" creationId="{987615D4-51A5-36EB-8D90-1909D0BF93C6}"/>
          </ac:spMkLst>
        </pc:spChg>
      </pc:sldChg>
      <pc:sldChg chg="modSp">
        <pc:chgData name="Rosa, Eileen (EOM)" userId="S::eileen.rosa@dc.gov::0d0ca711-169e-4952-9583-6384bd17f2a8" providerId="AD" clId="Web-{D5087F78-14D5-DF59-1988-7C97E42F6B60}" dt="2024-08-19T19:33:05.526" v="357" actId="14100"/>
        <pc:sldMkLst>
          <pc:docMk/>
          <pc:sldMk cId="2484277627" sldId="5497"/>
        </pc:sldMkLst>
        <pc:spChg chg="mod">
          <ac:chgData name="Rosa, Eileen (EOM)" userId="S::eileen.rosa@dc.gov::0d0ca711-169e-4952-9583-6384bd17f2a8" providerId="AD" clId="Web-{D5087F78-14D5-DF59-1988-7C97E42F6B60}" dt="2024-08-19T19:33:05.526" v="357" actId="14100"/>
          <ac:spMkLst>
            <pc:docMk/>
            <pc:sldMk cId="2484277627" sldId="5497"/>
            <ac:spMk id="6" creationId="{987615D4-51A5-36EB-8D90-1909D0BF93C6}"/>
          </ac:spMkLst>
        </pc:spChg>
      </pc:sldChg>
      <pc:sldChg chg="modSp">
        <pc:chgData name="Rosa, Eileen (EOM)" userId="S::eileen.rosa@dc.gov::0d0ca711-169e-4952-9583-6384bd17f2a8" providerId="AD" clId="Web-{D5087F78-14D5-DF59-1988-7C97E42F6B60}" dt="2024-08-19T19:24:19.216" v="280" actId="20577"/>
        <pc:sldMkLst>
          <pc:docMk/>
          <pc:sldMk cId="1094890151" sldId="5499"/>
        </pc:sldMkLst>
        <pc:spChg chg="mod">
          <ac:chgData name="Rosa, Eileen (EOM)" userId="S::eileen.rosa@dc.gov::0d0ca711-169e-4952-9583-6384bd17f2a8" providerId="AD" clId="Web-{D5087F78-14D5-DF59-1988-7C97E42F6B60}" dt="2024-08-19T19:24:19.216" v="280" actId="20577"/>
          <ac:spMkLst>
            <pc:docMk/>
            <pc:sldMk cId="1094890151" sldId="5499"/>
            <ac:spMk id="6" creationId="{987615D4-51A5-36EB-8D90-1909D0BF93C6}"/>
          </ac:spMkLst>
        </pc:spChg>
      </pc:sldChg>
      <pc:sldChg chg="modSp">
        <pc:chgData name="Rosa, Eileen (EOM)" userId="S::eileen.rosa@dc.gov::0d0ca711-169e-4952-9583-6384bd17f2a8" providerId="AD" clId="Web-{D5087F78-14D5-DF59-1988-7C97E42F6B60}" dt="2024-08-19T19:21:32.670" v="179" actId="20577"/>
        <pc:sldMkLst>
          <pc:docMk/>
          <pc:sldMk cId="2602306994" sldId="5501"/>
        </pc:sldMkLst>
        <pc:spChg chg="mod">
          <ac:chgData name="Rosa, Eileen (EOM)" userId="S::eileen.rosa@dc.gov::0d0ca711-169e-4952-9583-6384bd17f2a8" providerId="AD" clId="Web-{D5087F78-14D5-DF59-1988-7C97E42F6B60}" dt="2024-08-19T19:21:32.670" v="179" actId="20577"/>
          <ac:spMkLst>
            <pc:docMk/>
            <pc:sldMk cId="2602306994" sldId="5501"/>
            <ac:spMk id="6" creationId="{987615D4-51A5-36EB-8D90-1909D0BF93C6}"/>
          </ac:spMkLst>
        </pc:spChg>
      </pc:sldChg>
      <pc:sldChg chg="modSp">
        <pc:chgData name="Rosa, Eileen (EOM)" userId="S::eileen.rosa@dc.gov::0d0ca711-169e-4952-9583-6384bd17f2a8" providerId="AD" clId="Web-{D5087F78-14D5-DF59-1988-7C97E42F6B60}" dt="2024-08-19T19:22:05.842" v="184" actId="20577"/>
        <pc:sldMkLst>
          <pc:docMk/>
          <pc:sldMk cId="615597982" sldId="5502"/>
        </pc:sldMkLst>
        <pc:spChg chg="mod">
          <ac:chgData name="Rosa, Eileen (EOM)" userId="S::eileen.rosa@dc.gov::0d0ca711-169e-4952-9583-6384bd17f2a8" providerId="AD" clId="Web-{D5087F78-14D5-DF59-1988-7C97E42F6B60}" dt="2024-08-19T19:22:05.842" v="184" actId="20577"/>
          <ac:spMkLst>
            <pc:docMk/>
            <pc:sldMk cId="615597982" sldId="5502"/>
            <ac:spMk id="6" creationId="{987615D4-51A5-36EB-8D90-1909D0BF93C6}"/>
          </ac:spMkLst>
        </pc:spChg>
      </pc:sldChg>
    </pc:docChg>
  </pc:docChgLst>
  <pc:docChgLst>
    <pc:chgData name="Canfield, Kally (EOM)" userId="S::kally.canfield@dc.gov::da91f9b3-fd0f-42aa-9450-3c81f2a5d138" providerId="AD" clId="Web-{7DA55718-7E1F-C311-2878-B4A3B5162B0E}"/>
    <pc:docChg chg="modSld">
      <pc:chgData name="Canfield, Kally (EOM)" userId="S::kally.canfield@dc.gov::da91f9b3-fd0f-42aa-9450-3c81f2a5d138" providerId="AD" clId="Web-{7DA55718-7E1F-C311-2878-B4A3B5162B0E}" dt="2024-08-19T17:41:42.858" v="11" actId="20577"/>
      <pc:docMkLst>
        <pc:docMk/>
      </pc:docMkLst>
      <pc:sldChg chg="modSp">
        <pc:chgData name="Canfield, Kally (EOM)" userId="S::kally.canfield@dc.gov::da91f9b3-fd0f-42aa-9450-3c81f2a5d138" providerId="AD" clId="Web-{7DA55718-7E1F-C311-2878-B4A3B5162B0E}" dt="2024-08-19T17:41:42.858" v="11" actId="20577"/>
        <pc:sldMkLst>
          <pc:docMk/>
          <pc:sldMk cId="0" sldId="268"/>
        </pc:sldMkLst>
        <pc:spChg chg="mod">
          <ac:chgData name="Canfield, Kally (EOM)" userId="S::kally.canfield@dc.gov::da91f9b3-fd0f-42aa-9450-3c81f2a5d138" providerId="AD" clId="Web-{7DA55718-7E1F-C311-2878-B4A3B5162B0E}" dt="2024-08-19T17:41:42.858" v="11" actId="20577"/>
          <ac:spMkLst>
            <pc:docMk/>
            <pc:sldMk cId="0" sldId="268"/>
            <ac:spMk id="2" creationId="{00000000-0000-0000-0000-000000000000}"/>
          </ac:spMkLst>
        </pc:spChg>
      </pc:sldChg>
    </pc:docChg>
  </pc:docChgLst>
  <pc:docChgLst>
    <pc:chgData name="Silla, Theresa (EOM)" userId="S::theresa.silla@dc.gov::7521e888-b970-4e47-a6ee-1964d996ecdc" providerId="AD" clId="Web-{A8B09C9E-BA62-0FC3-CDD5-ED12A570F86A}"/>
    <pc:docChg chg="modSld">
      <pc:chgData name="Silla, Theresa (EOM)" userId="S::theresa.silla@dc.gov::7521e888-b970-4e47-a6ee-1964d996ecdc" providerId="AD" clId="Web-{A8B09C9E-BA62-0FC3-CDD5-ED12A570F86A}" dt="2024-08-19T17:17:10.374" v="121"/>
      <pc:docMkLst>
        <pc:docMk/>
      </pc:docMkLst>
      <pc:sldChg chg="modSp">
        <pc:chgData name="Silla, Theresa (EOM)" userId="S::theresa.silla@dc.gov::7521e888-b970-4e47-a6ee-1964d996ecdc" providerId="AD" clId="Web-{A8B09C9E-BA62-0FC3-CDD5-ED12A570F86A}" dt="2024-08-19T17:17:10.374" v="121"/>
        <pc:sldMkLst>
          <pc:docMk/>
          <pc:sldMk cId="3694947510" sldId="5493"/>
        </pc:sldMkLst>
        <pc:spChg chg="ord">
          <ac:chgData name="Silla, Theresa (EOM)" userId="S::theresa.silla@dc.gov::7521e888-b970-4e47-a6ee-1964d996ecdc" providerId="AD" clId="Web-{A8B09C9E-BA62-0FC3-CDD5-ED12A570F86A}" dt="2024-08-19T17:17:10.374" v="121"/>
          <ac:spMkLst>
            <pc:docMk/>
            <pc:sldMk cId="3694947510" sldId="5493"/>
            <ac:spMk id="3" creationId="{85955076-03F0-348A-3512-6E1502066904}"/>
          </ac:spMkLst>
        </pc:spChg>
        <pc:graphicFrameChg chg="mod modGraphic">
          <ac:chgData name="Silla, Theresa (EOM)" userId="S::theresa.silla@dc.gov::7521e888-b970-4e47-a6ee-1964d996ecdc" providerId="AD" clId="Web-{A8B09C9E-BA62-0FC3-CDD5-ED12A570F86A}" dt="2024-08-19T17:17:03.108" v="120"/>
          <ac:graphicFrameMkLst>
            <pc:docMk/>
            <pc:sldMk cId="3694947510" sldId="5493"/>
            <ac:graphicFrameMk id="5" creationId="{8C5267E6-FD97-888A-A196-BA687F203D40}"/>
          </ac:graphicFrameMkLst>
        </pc:graphicFrameChg>
      </pc:sldChg>
    </pc:docChg>
  </pc:docChgLst>
  <pc:docChgLst>
    <pc:chgData name="Rosa, Eileen (EOM)" userId="0d0ca711-169e-4952-9583-6384bd17f2a8" providerId="ADAL" clId="{6605BA54-021D-4783-A341-0C3181FAE54B}"/>
    <pc:docChg chg="undo redo custSel addSld delSld modSld modSection">
      <pc:chgData name="Rosa, Eileen (EOM)" userId="0d0ca711-169e-4952-9583-6384bd17f2a8" providerId="ADAL" clId="{6605BA54-021D-4783-A341-0C3181FAE54B}" dt="2024-08-26T15:13:09.651" v="411" actId="20577"/>
      <pc:docMkLst>
        <pc:docMk/>
      </pc:docMkLst>
      <pc:sldChg chg="modSp mod">
        <pc:chgData name="Rosa, Eileen (EOM)" userId="0d0ca711-169e-4952-9583-6384bd17f2a8" providerId="ADAL" clId="{6605BA54-021D-4783-A341-0C3181FAE54B}" dt="2024-08-19T17:01:54.836" v="254" actId="5793"/>
        <pc:sldMkLst>
          <pc:docMk/>
          <pc:sldMk cId="3668330031" sldId="796"/>
        </pc:sldMkLst>
        <pc:spChg chg="mod">
          <ac:chgData name="Rosa, Eileen (EOM)" userId="0d0ca711-169e-4952-9583-6384bd17f2a8" providerId="ADAL" clId="{6605BA54-021D-4783-A341-0C3181FAE54B}" dt="2024-08-19T17:01:54.836" v="254" actId="5793"/>
          <ac:spMkLst>
            <pc:docMk/>
            <pc:sldMk cId="3668330031" sldId="796"/>
            <ac:spMk id="84" creationId="{00000000-0000-0000-0000-000000000000}"/>
          </ac:spMkLst>
        </pc:spChg>
      </pc:sldChg>
      <pc:sldChg chg="del">
        <pc:chgData name="Rosa, Eileen (EOM)" userId="0d0ca711-169e-4952-9583-6384bd17f2a8" providerId="ADAL" clId="{6605BA54-021D-4783-A341-0C3181FAE54B}" dt="2024-08-19T16:51:08.683" v="4" actId="47"/>
        <pc:sldMkLst>
          <pc:docMk/>
          <pc:sldMk cId="2869834256" sldId="798"/>
        </pc:sldMkLst>
      </pc:sldChg>
      <pc:sldChg chg="modSp mod">
        <pc:chgData name="Rosa, Eileen (EOM)" userId="0d0ca711-169e-4952-9583-6384bd17f2a8" providerId="ADAL" clId="{6605BA54-021D-4783-A341-0C3181FAE54B}" dt="2024-08-19T19:43:08.885" v="279" actId="20577"/>
        <pc:sldMkLst>
          <pc:docMk/>
          <pc:sldMk cId="4012614090" sldId="822"/>
        </pc:sldMkLst>
        <pc:spChg chg="mod">
          <ac:chgData name="Rosa, Eileen (EOM)" userId="0d0ca711-169e-4952-9583-6384bd17f2a8" providerId="ADAL" clId="{6605BA54-021D-4783-A341-0C3181FAE54B}" dt="2024-08-19T19:43:08.885" v="279" actId="20577"/>
          <ac:spMkLst>
            <pc:docMk/>
            <pc:sldMk cId="4012614090" sldId="822"/>
            <ac:spMk id="6" creationId="{987615D4-51A5-36EB-8D90-1909D0BF93C6}"/>
          </ac:spMkLst>
        </pc:spChg>
      </pc:sldChg>
      <pc:sldChg chg="del">
        <pc:chgData name="Rosa, Eileen (EOM)" userId="0d0ca711-169e-4952-9583-6384bd17f2a8" providerId="ADAL" clId="{6605BA54-021D-4783-A341-0C3181FAE54B}" dt="2024-08-19T16:50:58.582" v="0" actId="47"/>
        <pc:sldMkLst>
          <pc:docMk/>
          <pc:sldMk cId="884607091" sldId="846"/>
        </pc:sldMkLst>
      </pc:sldChg>
      <pc:sldChg chg="del">
        <pc:chgData name="Rosa, Eileen (EOM)" userId="0d0ca711-169e-4952-9583-6384bd17f2a8" providerId="ADAL" clId="{6605BA54-021D-4783-A341-0C3181FAE54B}" dt="2024-08-19T16:51:04.883" v="3" actId="47"/>
        <pc:sldMkLst>
          <pc:docMk/>
          <pc:sldMk cId="2191891788" sldId="847"/>
        </pc:sldMkLst>
      </pc:sldChg>
      <pc:sldChg chg="del">
        <pc:chgData name="Rosa, Eileen (EOM)" userId="0d0ca711-169e-4952-9583-6384bd17f2a8" providerId="ADAL" clId="{6605BA54-021D-4783-A341-0C3181FAE54B}" dt="2024-08-19T16:51:01.577" v="1" actId="47"/>
        <pc:sldMkLst>
          <pc:docMk/>
          <pc:sldMk cId="3392683985" sldId="848"/>
        </pc:sldMkLst>
      </pc:sldChg>
      <pc:sldChg chg="del">
        <pc:chgData name="Rosa, Eileen (EOM)" userId="0d0ca711-169e-4952-9583-6384bd17f2a8" providerId="ADAL" clId="{6605BA54-021D-4783-A341-0C3181FAE54B}" dt="2024-08-19T16:51:02.001" v="2" actId="47"/>
        <pc:sldMkLst>
          <pc:docMk/>
          <pc:sldMk cId="3097455994" sldId="850"/>
        </pc:sldMkLst>
      </pc:sldChg>
      <pc:sldChg chg="del">
        <pc:chgData name="Rosa, Eileen (EOM)" userId="0d0ca711-169e-4952-9583-6384bd17f2a8" providerId="ADAL" clId="{6605BA54-021D-4783-A341-0C3181FAE54B}" dt="2024-08-19T16:51:08.962" v="5" actId="47"/>
        <pc:sldMkLst>
          <pc:docMk/>
          <pc:sldMk cId="413562179" sldId="852"/>
        </pc:sldMkLst>
      </pc:sldChg>
      <pc:sldChg chg="modSp mod">
        <pc:chgData name="Rosa, Eileen (EOM)" userId="0d0ca711-169e-4952-9583-6384bd17f2a8" providerId="ADAL" clId="{6605BA54-021D-4783-A341-0C3181FAE54B}" dt="2024-08-19T19:59:58.302" v="410" actId="14100"/>
        <pc:sldMkLst>
          <pc:docMk/>
          <pc:sldMk cId="965731419" sldId="5248"/>
        </pc:sldMkLst>
        <pc:spChg chg="mod">
          <ac:chgData name="Rosa, Eileen (EOM)" userId="0d0ca711-169e-4952-9583-6384bd17f2a8" providerId="ADAL" clId="{6605BA54-021D-4783-A341-0C3181FAE54B}" dt="2024-08-19T19:59:58.302" v="410" actId="14100"/>
          <ac:spMkLst>
            <pc:docMk/>
            <pc:sldMk cId="965731419" sldId="5248"/>
            <ac:spMk id="8" creationId="{C16B721A-BB23-A59E-091F-753F07709709}"/>
          </ac:spMkLst>
        </pc:spChg>
      </pc:sldChg>
      <pc:sldChg chg="del">
        <pc:chgData name="Rosa, Eileen (EOM)" userId="0d0ca711-169e-4952-9583-6384bd17f2a8" providerId="ADAL" clId="{6605BA54-021D-4783-A341-0C3181FAE54B}" dt="2024-08-19T19:42:02.909" v="277" actId="47"/>
        <pc:sldMkLst>
          <pc:docMk/>
          <pc:sldMk cId="81952595" sldId="5421"/>
        </pc:sldMkLst>
      </pc:sldChg>
      <pc:sldChg chg="del">
        <pc:chgData name="Rosa, Eileen (EOM)" userId="0d0ca711-169e-4952-9583-6384bd17f2a8" providerId="ADAL" clId="{6605BA54-021D-4783-A341-0C3181FAE54B}" dt="2024-08-19T16:51:14.056" v="6" actId="47"/>
        <pc:sldMkLst>
          <pc:docMk/>
          <pc:sldMk cId="1487676019" sldId="5422"/>
        </pc:sldMkLst>
      </pc:sldChg>
      <pc:sldChg chg="addSp delSp modSp new mod">
        <pc:chgData name="Rosa, Eileen (EOM)" userId="0d0ca711-169e-4952-9583-6384bd17f2a8" providerId="ADAL" clId="{6605BA54-021D-4783-A341-0C3181FAE54B}" dt="2024-08-19T19:50:46.213" v="409" actId="113"/>
        <pc:sldMkLst>
          <pc:docMk/>
          <pc:sldMk cId="3694947510" sldId="5493"/>
        </pc:sldMkLst>
        <pc:spChg chg="del">
          <ac:chgData name="Rosa, Eileen (EOM)" userId="0d0ca711-169e-4952-9583-6384bd17f2a8" providerId="ADAL" clId="{6605BA54-021D-4783-A341-0C3181FAE54B}" dt="2024-08-19T16:52:11.044" v="8" actId="3680"/>
          <ac:spMkLst>
            <pc:docMk/>
            <pc:sldMk cId="3694947510" sldId="5493"/>
            <ac:spMk id="2" creationId="{484AC5A6-906F-D8AE-CB45-186C4A871A6F}"/>
          </ac:spMkLst>
        </pc:spChg>
        <pc:spChg chg="mod">
          <ac:chgData name="Rosa, Eileen (EOM)" userId="0d0ca711-169e-4952-9583-6384bd17f2a8" providerId="ADAL" clId="{6605BA54-021D-4783-A341-0C3181FAE54B}" dt="2024-08-19T16:59:41.564" v="175" actId="20577"/>
          <ac:spMkLst>
            <pc:docMk/>
            <pc:sldMk cId="3694947510" sldId="5493"/>
            <ac:spMk id="3" creationId="{85955076-03F0-348A-3512-6E1502066904}"/>
          </ac:spMkLst>
        </pc:spChg>
        <pc:graphicFrameChg chg="add mod ord modGraphic">
          <ac:chgData name="Rosa, Eileen (EOM)" userId="0d0ca711-169e-4952-9583-6384bd17f2a8" providerId="ADAL" clId="{6605BA54-021D-4783-A341-0C3181FAE54B}" dt="2024-08-19T19:50:46.213" v="409" actId="113"/>
          <ac:graphicFrameMkLst>
            <pc:docMk/>
            <pc:sldMk cId="3694947510" sldId="5493"/>
            <ac:graphicFrameMk id="5" creationId="{8C5267E6-FD97-888A-A196-BA687F203D40}"/>
          </ac:graphicFrameMkLst>
        </pc:graphicFrameChg>
      </pc:sldChg>
      <pc:sldChg chg="modSp add mod">
        <pc:chgData name="Rosa, Eileen (EOM)" userId="0d0ca711-169e-4952-9583-6384bd17f2a8" providerId="ADAL" clId="{6605BA54-021D-4783-A341-0C3181FAE54B}" dt="2024-08-19T17:02:39.698" v="269" actId="27636"/>
        <pc:sldMkLst>
          <pc:docMk/>
          <pc:sldMk cId="4255687276" sldId="5494"/>
        </pc:sldMkLst>
        <pc:spChg chg="mod">
          <ac:chgData name="Rosa, Eileen (EOM)" userId="0d0ca711-169e-4952-9583-6384bd17f2a8" providerId="ADAL" clId="{6605BA54-021D-4783-A341-0C3181FAE54B}" dt="2024-08-19T17:02:39.698" v="269" actId="27636"/>
          <ac:spMkLst>
            <pc:docMk/>
            <pc:sldMk cId="4255687276" sldId="5494"/>
            <ac:spMk id="84" creationId="{00000000-0000-0000-0000-000000000000}"/>
          </ac:spMkLst>
        </pc:spChg>
      </pc:sldChg>
      <pc:sldChg chg="modSp add mod">
        <pc:chgData name="Rosa, Eileen (EOM)" userId="0d0ca711-169e-4952-9583-6384bd17f2a8" providerId="ADAL" clId="{6605BA54-021D-4783-A341-0C3181FAE54B}" dt="2024-08-19T17:03:03.798" v="276" actId="207"/>
        <pc:sldMkLst>
          <pc:docMk/>
          <pc:sldMk cId="369550678" sldId="5495"/>
        </pc:sldMkLst>
        <pc:spChg chg="mod">
          <ac:chgData name="Rosa, Eileen (EOM)" userId="0d0ca711-169e-4952-9583-6384bd17f2a8" providerId="ADAL" clId="{6605BA54-021D-4783-A341-0C3181FAE54B}" dt="2024-08-19T17:03:03.798" v="276" actId="207"/>
          <ac:spMkLst>
            <pc:docMk/>
            <pc:sldMk cId="369550678" sldId="5495"/>
            <ac:spMk id="84" creationId="{00000000-0000-0000-0000-000000000000}"/>
          </ac:spMkLst>
        </pc:spChg>
      </pc:sldChg>
      <pc:sldChg chg="modSp mod">
        <pc:chgData name="Rosa, Eileen (EOM)" userId="0d0ca711-169e-4952-9583-6384bd17f2a8" providerId="ADAL" clId="{6605BA54-021D-4783-A341-0C3181FAE54B}" dt="2024-08-26T15:13:09.651" v="411" actId="20577"/>
        <pc:sldMkLst>
          <pc:docMk/>
          <pc:sldMk cId="2913750406" sldId="5498"/>
        </pc:sldMkLst>
        <pc:spChg chg="mod">
          <ac:chgData name="Rosa, Eileen (EOM)" userId="0d0ca711-169e-4952-9583-6384bd17f2a8" providerId="ADAL" clId="{6605BA54-021D-4783-A341-0C3181FAE54B}" dt="2024-08-26T15:13:09.651" v="411" actId="20577"/>
          <ac:spMkLst>
            <pc:docMk/>
            <pc:sldMk cId="2913750406" sldId="5498"/>
            <ac:spMk id="6" creationId="{987615D4-51A5-36EB-8D90-1909D0BF93C6}"/>
          </ac:spMkLst>
        </pc:spChg>
      </pc:sldChg>
      <pc:sldChg chg="modSp mod">
        <pc:chgData name="Rosa, Eileen (EOM)" userId="0d0ca711-169e-4952-9583-6384bd17f2a8" providerId="ADAL" clId="{6605BA54-021D-4783-A341-0C3181FAE54B}" dt="2024-08-19T19:46:18.277" v="377" actId="20577"/>
        <pc:sldMkLst>
          <pc:docMk/>
          <pc:sldMk cId="1094890151" sldId="5499"/>
        </pc:sldMkLst>
        <pc:spChg chg="mod">
          <ac:chgData name="Rosa, Eileen (EOM)" userId="0d0ca711-169e-4952-9583-6384bd17f2a8" providerId="ADAL" clId="{6605BA54-021D-4783-A341-0C3181FAE54B}" dt="2024-08-19T19:46:18.277" v="377" actId="20577"/>
          <ac:spMkLst>
            <pc:docMk/>
            <pc:sldMk cId="1094890151" sldId="5499"/>
            <ac:spMk id="6" creationId="{987615D4-51A5-36EB-8D90-1909D0BF93C6}"/>
          </ac:spMkLst>
        </pc:spChg>
      </pc:sldChg>
      <pc:sldChg chg="modSp mod">
        <pc:chgData name="Rosa, Eileen (EOM)" userId="0d0ca711-169e-4952-9583-6384bd17f2a8" providerId="ADAL" clId="{6605BA54-021D-4783-A341-0C3181FAE54B}" dt="2024-08-19T19:46:37.539" v="380" actId="255"/>
        <pc:sldMkLst>
          <pc:docMk/>
          <pc:sldMk cId="2801823542" sldId="5500"/>
        </pc:sldMkLst>
        <pc:spChg chg="mod">
          <ac:chgData name="Rosa, Eileen (EOM)" userId="0d0ca711-169e-4952-9583-6384bd17f2a8" providerId="ADAL" clId="{6605BA54-021D-4783-A341-0C3181FAE54B}" dt="2024-08-19T19:46:37.539" v="380" actId="255"/>
          <ac:spMkLst>
            <pc:docMk/>
            <pc:sldMk cId="2801823542" sldId="5500"/>
            <ac:spMk id="6" creationId="{987615D4-51A5-36EB-8D90-1909D0BF93C6}"/>
          </ac:spMkLst>
        </pc:spChg>
      </pc:sldChg>
      <pc:sldChg chg="modSp mod">
        <pc:chgData name="Rosa, Eileen (EOM)" userId="0d0ca711-169e-4952-9583-6384bd17f2a8" providerId="ADAL" clId="{6605BA54-021D-4783-A341-0C3181FAE54B}" dt="2024-08-19T19:47:47.122" v="406" actId="20577"/>
        <pc:sldMkLst>
          <pc:docMk/>
          <pc:sldMk cId="2602306994" sldId="5501"/>
        </pc:sldMkLst>
        <pc:spChg chg="mod">
          <ac:chgData name="Rosa, Eileen (EOM)" userId="0d0ca711-169e-4952-9583-6384bd17f2a8" providerId="ADAL" clId="{6605BA54-021D-4783-A341-0C3181FAE54B}" dt="2024-08-19T19:47:47.122" v="406" actId="20577"/>
          <ac:spMkLst>
            <pc:docMk/>
            <pc:sldMk cId="2602306994" sldId="5501"/>
            <ac:spMk id="6" creationId="{987615D4-51A5-36EB-8D90-1909D0BF93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701" cy="463408"/>
          </a:xfrm>
          <a:prstGeom prst="rect">
            <a:avLst/>
          </a:prstGeom>
        </p:spPr>
        <p:txBody>
          <a:bodyPr vert="horz" lIns="92467" tIns="46233" rIns="92467" bIns="46233" rtlCol="0"/>
          <a:lstStyle>
            <a:lvl1pPr algn="l">
              <a:defRPr sz="1200"/>
            </a:lvl1pPr>
          </a:lstStyle>
          <a:p>
            <a:endParaRPr lang="en-US"/>
          </a:p>
        </p:txBody>
      </p:sp>
      <p:sp>
        <p:nvSpPr>
          <p:cNvPr id="3" name="Date Placeholder 2"/>
          <p:cNvSpPr>
            <a:spLocks noGrp="1"/>
          </p:cNvSpPr>
          <p:nvPr>
            <p:ph type="dt" sz="quarter" idx="1"/>
          </p:nvPr>
        </p:nvSpPr>
        <p:spPr>
          <a:xfrm>
            <a:off x="3936768" y="1"/>
            <a:ext cx="3011701" cy="463408"/>
          </a:xfrm>
          <a:prstGeom prst="rect">
            <a:avLst/>
          </a:prstGeom>
        </p:spPr>
        <p:txBody>
          <a:bodyPr vert="horz" lIns="92467" tIns="46233" rIns="92467" bIns="46233" rtlCol="0"/>
          <a:lstStyle>
            <a:lvl1pPr algn="r">
              <a:defRPr sz="1200"/>
            </a:lvl1pPr>
          </a:lstStyle>
          <a:p>
            <a:fld id="{EBF4C55D-BCAC-483A-976D-C9A82741DFF8}" type="datetimeFigureOut">
              <a:rPr lang="en-US" smtClean="0"/>
              <a:t>8/26/2024</a:t>
            </a:fld>
            <a:endParaRPr lang="en-US"/>
          </a:p>
        </p:txBody>
      </p:sp>
      <p:sp>
        <p:nvSpPr>
          <p:cNvPr id="4" name="Footer Placeholder 3"/>
          <p:cNvSpPr>
            <a:spLocks noGrp="1"/>
          </p:cNvSpPr>
          <p:nvPr>
            <p:ph type="ftr" sz="quarter" idx="2"/>
          </p:nvPr>
        </p:nvSpPr>
        <p:spPr>
          <a:xfrm>
            <a:off x="0" y="8772671"/>
            <a:ext cx="3011701" cy="463407"/>
          </a:xfrm>
          <a:prstGeom prst="rect">
            <a:avLst/>
          </a:prstGeom>
        </p:spPr>
        <p:txBody>
          <a:bodyPr vert="horz" lIns="92467" tIns="46233" rIns="92467" bIns="46233"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71"/>
            <a:ext cx="3011701" cy="463407"/>
          </a:xfrm>
          <a:prstGeom prst="rect">
            <a:avLst/>
          </a:prstGeom>
        </p:spPr>
        <p:txBody>
          <a:bodyPr vert="horz" lIns="92467" tIns="46233" rIns="92467" bIns="46233" rtlCol="0" anchor="b"/>
          <a:lstStyle>
            <a:lvl1pPr algn="r">
              <a:defRPr sz="1200"/>
            </a:lvl1pPr>
          </a:lstStyle>
          <a:p>
            <a:fld id="{BFBE72B7-365F-4FEE-82DB-39BD64C760B8}" type="slidenum">
              <a:rPr lang="en-US" smtClean="0"/>
              <a:t>‹#›</a:t>
            </a:fld>
            <a:endParaRPr lang="en-US"/>
          </a:p>
        </p:txBody>
      </p:sp>
    </p:spTree>
    <p:extLst>
      <p:ext uri="{BB962C8B-B14F-4D97-AF65-F5344CB8AC3E}">
        <p14:creationId xmlns:p14="http://schemas.microsoft.com/office/powerpoint/2010/main" val="1041498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7"/>
            <a:ext cx="3012137" cy="462180"/>
          </a:xfrm>
          <a:prstGeom prst="rect">
            <a:avLst/>
          </a:prstGeom>
        </p:spPr>
        <p:txBody>
          <a:bodyPr vert="horz" lIns="82624" tIns="41314" rIns="82624" bIns="41314" rtlCol="0"/>
          <a:lstStyle>
            <a:lvl1pPr algn="l">
              <a:defRPr sz="1100"/>
            </a:lvl1pPr>
          </a:lstStyle>
          <a:p>
            <a:endParaRPr lang="en-US"/>
          </a:p>
        </p:txBody>
      </p:sp>
      <p:sp>
        <p:nvSpPr>
          <p:cNvPr id="3" name="Date Placeholder 2"/>
          <p:cNvSpPr>
            <a:spLocks noGrp="1"/>
          </p:cNvSpPr>
          <p:nvPr>
            <p:ph type="dt" idx="1"/>
          </p:nvPr>
        </p:nvSpPr>
        <p:spPr>
          <a:xfrm>
            <a:off x="3936844" y="7"/>
            <a:ext cx="3012137" cy="462180"/>
          </a:xfrm>
          <a:prstGeom prst="rect">
            <a:avLst/>
          </a:prstGeom>
        </p:spPr>
        <p:txBody>
          <a:bodyPr vert="horz" lIns="82624" tIns="41314" rIns="82624" bIns="41314" rtlCol="0"/>
          <a:lstStyle>
            <a:lvl1pPr algn="r">
              <a:defRPr sz="1100"/>
            </a:lvl1pPr>
          </a:lstStyle>
          <a:p>
            <a:fld id="{E706C2B2-61D2-4985-A7E2-33672CA18977}" type="datetimeFigureOut">
              <a:rPr lang="en-US" smtClean="0"/>
              <a:t>8/26/2024</a:t>
            </a:fld>
            <a:endParaRPr lang="en-US"/>
          </a:p>
        </p:txBody>
      </p:sp>
      <p:sp>
        <p:nvSpPr>
          <p:cNvPr id="4" name="Slide Image Placeholder 3"/>
          <p:cNvSpPr>
            <a:spLocks noGrp="1" noRot="1" noChangeAspect="1"/>
          </p:cNvSpPr>
          <p:nvPr>
            <p:ph type="sldImg" idx="2"/>
          </p:nvPr>
        </p:nvSpPr>
        <p:spPr>
          <a:xfrm>
            <a:off x="395288" y="690563"/>
            <a:ext cx="6159500" cy="3465512"/>
          </a:xfrm>
          <a:prstGeom prst="rect">
            <a:avLst/>
          </a:prstGeom>
          <a:noFill/>
          <a:ln w="12700">
            <a:solidFill>
              <a:prstClr val="black"/>
            </a:solidFill>
          </a:ln>
        </p:spPr>
        <p:txBody>
          <a:bodyPr vert="horz" lIns="82624" tIns="41314" rIns="82624" bIns="41314" rtlCol="0" anchor="ctr"/>
          <a:lstStyle/>
          <a:p>
            <a:endParaRPr lang="en-US"/>
          </a:p>
        </p:txBody>
      </p:sp>
      <p:sp>
        <p:nvSpPr>
          <p:cNvPr id="5" name="Notes Placeholder 4"/>
          <p:cNvSpPr>
            <a:spLocks noGrp="1"/>
          </p:cNvSpPr>
          <p:nvPr>
            <p:ph type="body" sz="quarter" idx="3"/>
          </p:nvPr>
        </p:nvSpPr>
        <p:spPr>
          <a:xfrm>
            <a:off x="695448" y="4387894"/>
            <a:ext cx="5559183" cy="4155858"/>
          </a:xfrm>
          <a:prstGeom prst="rect">
            <a:avLst/>
          </a:prstGeom>
        </p:spPr>
        <p:txBody>
          <a:bodyPr vert="horz" lIns="82624" tIns="41314" rIns="82624" bIns="413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772015"/>
            <a:ext cx="3012137" cy="462180"/>
          </a:xfrm>
          <a:prstGeom prst="rect">
            <a:avLst/>
          </a:prstGeom>
        </p:spPr>
        <p:txBody>
          <a:bodyPr vert="horz" lIns="82624" tIns="41314" rIns="82624" bIns="41314" rtlCol="0" anchor="b"/>
          <a:lstStyle>
            <a:lvl1pPr algn="l">
              <a:defRPr sz="1100"/>
            </a:lvl1pPr>
          </a:lstStyle>
          <a:p>
            <a:endParaRPr lang="en-US"/>
          </a:p>
        </p:txBody>
      </p:sp>
      <p:sp>
        <p:nvSpPr>
          <p:cNvPr id="7" name="Slide Number Placeholder 6"/>
          <p:cNvSpPr>
            <a:spLocks noGrp="1"/>
          </p:cNvSpPr>
          <p:nvPr>
            <p:ph type="sldNum" sz="quarter" idx="5"/>
          </p:nvPr>
        </p:nvSpPr>
        <p:spPr>
          <a:xfrm>
            <a:off x="3936844" y="8772015"/>
            <a:ext cx="3012137" cy="462180"/>
          </a:xfrm>
          <a:prstGeom prst="rect">
            <a:avLst/>
          </a:prstGeom>
        </p:spPr>
        <p:txBody>
          <a:bodyPr vert="horz" lIns="82624" tIns="41314" rIns="82624" bIns="41314" rtlCol="0" anchor="b"/>
          <a:lstStyle>
            <a:lvl1pPr algn="r">
              <a:defRPr sz="1100"/>
            </a:lvl1pPr>
          </a:lstStyle>
          <a:p>
            <a:fld id="{927B3E3D-A080-443F-B6EC-2727079E1B30}" type="slidenum">
              <a:rPr lang="en-US" smtClean="0"/>
              <a:t>‹#›</a:t>
            </a:fld>
            <a:endParaRPr lang="en-US"/>
          </a:p>
        </p:txBody>
      </p:sp>
    </p:spTree>
    <p:extLst>
      <p:ext uri="{BB962C8B-B14F-4D97-AF65-F5344CB8AC3E}">
        <p14:creationId xmlns:p14="http://schemas.microsoft.com/office/powerpoint/2010/main" val="3248264128"/>
      </p:ext>
    </p:extLst>
  </p:cSld>
  <p:clrMap bg1="lt1" tx1="dk1" bg2="lt2" tx2="dk2" accent1="accent1" accent2="accent2" accent3="accent3" accent4="accent4" accent5="accent5" accent6="accent6" hlink="hlink" folHlink="folHlink"/>
  <p:notesStyle>
    <a:lvl1pPr marL="0" algn="l" defTabSz="914187" rtl="0" eaLnBrk="1" latinLnBrk="0" hangingPunct="1">
      <a:defRPr sz="1200" kern="1200">
        <a:solidFill>
          <a:schemeClr val="tx1"/>
        </a:solidFill>
        <a:latin typeface="+mn-lt"/>
        <a:ea typeface="+mn-ea"/>
        <a:cs typeface="+mn-cs"/>
      </a:defRPr>
    </a:lvl1pPr>
    <a:lvl2pPr marL="457093" algn="l" defTabSz="914187" rtl="0" eaLnBrk="1" latinLnBrk="0" hangingPunct="1">
      <a:defRPr sz="1200" kern="1200">
        <a:solidFill>
          <a:schemeClr val="tx1"/>
        </a:solidFill>
        <a:latin typeface="+mn-lt"/>
        <a:ea typeface="+mn-ea"/>
        <a:cs typeface="+mn-cs"/>
      </a:defRPr>
    </a:lvl2pPr>
    <a:lvl3pPr marL="914187" algn="l" defTabSz="914187" rtl="0" eaLnBrk="1" latinLnBrk="0" hangingPunct="1">
      <a:defRPr sz="1200" kern="1200">
        <a:solidFill>
          <a:schemeClr val="tx1"/>
        </a:solidFill>
        <a:latin typeface="+mn-lt"/>
        <a:ea typeface="+mn-ea"/>
        <a:cs typeface="+mn-cs"/>
      </a:defRPr>
    </a:lvl3pPr>
    <a:lvl4pPr marL="1371279" algn="l" defTabSz="914187" rtl="0" eaLnBrk="1" latinLnBrk="0" hangingPunct="1">
      <a:defRPr sz="1200" kern="1200">
        <a:solidFill>
          <a:schemeClr val="tx1"/>
        </a:solidFill>
        <a:latin typeface="+mn-lt"/>
        <a:ea typeface="+mn-ea"/>
        <a:cs typeface="+mn-cs"/>
      </a:defRPr>
    </a:lvl4pPr>
    <a:lvl5pPr marL="1828372" algn="l" defTabSz="914187" rtl="0" eaLnBrk="1" latinLnBrk="0" hangingPunct="1">
      <a:defRPr sz="1200" kern="1200">
        <a:solidFill>
          <a:schemeClr val="tx1"/>
        </a:solidFill>
        <a:latin typeface="+mn-lt"/>
        <a:ea typeface="+mn-ea"/>
        <a:cs typeface="+mn-cs"/>
      </a:defRPr>
    </a:lvl5pPr>
    <a:lvl6pPr marL="2285465" algn="l" defTabSz="914187" rtl="0" eaLnBrk="1" latinLnBrk="0" hangingPunct="1">
      <a:defRPr sz="1200" kern="1200">
        <a:solidFill>
          <a:schemeClr val="tx1"/>
        </a:solidFill>
        <a:latin typeface="+mn-lt"/>
        <a:ea typeface="+mn-ea"/>
        <a:cs typeface="+mn-cs"/>
      </a:defRPr>
    </a:lvl6pPr>
    <a:lvl7pPr marL="2742560" algn="l" defTabSz="914187" rtl="0" eaLnBrk="1" latinLnBrk="0" hangingPunct="1">
      <a:defRPr sz="1200" kern="1200">
        <a:solidFill>
          <a:schemeClr val="tx1"/>
        </a:solidFill>
        <a:latin typeface="+mn-lt"/>
        <a:ea typeface="+mn-ea"/>
        <a:cs typeface="+mn-cs"/>
      </a:defRPr>
    </a:lvl7pPr>
    <a:lvl8pPr marL="3199651" algn="l" defTabSz="914187" rtl="0" eaLnBrk="1" latinLnBrk="0" hangingPunct="1">
      <a:defRPr sz="1200" kern="1200">
        <a:solidFill>
          <a:schemeClr val="tx1"/>
        </a:solidFill>
        <a:latin typeface="+mn-lt"/>
        <a:ea typeface="+mn-ea"/>
        <a:cs typeface="+mn-cs"/>
      </a:defRPr>
    </a:lvl8pPr>
    <a:lvl9pPr marL="3656744" algn="l" defTabSz="9141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4335463" y="3338513"/>
            <a:ext cx="15998826" cy="89995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sz="1800"/>
          </a:p>
        </p:txBody>
      </p:sp>
      <p:sp>
        <p:nvSpPr>
          <p:cNvPr id="71" name="Google Shape;71;p1: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
        <p:nvSpPr>
          <p:cNvPr id="72" name="Google Shape;72;p1:notes"/>
          <p:cNvSpPr txBox="1">
            <a:spLocks noGrp="1"/>
          </p:cNvSpPr>
          <p:nvPr>
            <p:ph type="hdr" idx="3"/>
          </p:nvPr>
        </p:nvSpPr>
        <p:spPr>
          <a:xfrm>
            <a:off x="4" y="6"/>
            <a:ext cx="2972232" cy="465199"/>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r>
              <a:rPr lang="en-US">
                <a:solidFill>
                  <a:srgbClr val="000000"/>
                </a:solidFill>
              </a:rPr>
              <a:t>DRAFT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2024-08-19 12:51:05</a:t>
            </a:r>
          </a:p>
          <a:p>
            <a:r>
              <a:t>--------------------------------------------</a:t>
            </a:r>
          </a:p>
          <a:p>
            <a:r>
              <a:t>Molly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2024-08-19 12:51:05</a:t>
            </a:r>
          </a:p>
          <a:p>
            <a:r>
              <a:t>--------------------------------------------</a:t>
            </a:r>
          </a:p>
          <a:p>
            <a:r>
              <a:t>Molly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2024-08-19 12:51:06</a:t>
            </a:r>
          </a:p>
          <a:p>
            <a:r>
              <a:t>--------------------------------------------</a:t>
            </a:r>
          </a:p>
          <a:p>
            <a:r>
              <a:t>Molly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34533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2024-08-19 12:51:06</a:t>
            </a:r>
          </a:p>
          <a:p>
            <a:r>
              <a:t>--------------------------------------------</a:t>
            </a:r>
          </a:p>
          <a:p>
            <a:r>
              <a:t>Molly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a:t>
            </a:r>
          </a:p>
        </p:txBody>
      </p:sp>
      <p:sp>
        <p:nvSpPr>
          <p:cNvPr id="4" name="Slide Number Placeholder 3"/>
          <p:cNvSpPr>
            <a:spLocks noGrp="1"/>
          </p:cNvSpPr>
          <p:nvPr>
            <p:ph type="sldNum" sz="quarter" idx="5"/>
          </p:nvPr>
        </p:nvSpPr>
        <p:spPr/>
        <p:txBody>
          <a:bodyPr/>
          <a:lstStyle/>
          <a:p>
            <a:fld id="{927B3E3D-A080-443F-B6EC-2727079E1B30}" type="slidenum">
              <a:rPr lang="en-US" smtClean="0"/>
              <a:t>6</a:t>
            </a:fld>
            <a:endParaRPr lang="en-US"/>
          </a:p>
        </p:txBody>
      </p:sp>
    </p:spTree>
    <p:extLst>
      <p:ext uri="{BB962C8B-B14F-4D97-AF65-F5344CB8AC3E}">
        <p14:creationId xmlns:p14="http://schemas.microsoft.com/office/powerpoint/2010/main" val="3665768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8</a:t>
            </a:fld>
            <a:endParaRPr lang="en-US"/>
          </a:p>
        </p:txBody>
      </p:sp>
    </p:spTree>
    <p:extLst>
      <p:ext uri="{BB962C8B-B14F-4D97-AF65-F5344CB8AC3E}">
        <p14:creationId xmlns:p14="http://schemas.microsoft.com/office/powerpoint/2010/main" val="1194193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51</a:t>
            </a:fld>
            <a:endParaRPr lang="en-US"/>
          </a:p>
        </p:txBody>
      </p:sp>
    </p:spTree>
    <p:extLst>
      <p:ext uri="{BB962C8B-B14F-4D97-AF65-F5344CB8AC3E}">
        <p14:creationId xmlns:p14="http://schemas.microsoft.com/office/powerpoint/2010/main" val="321310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52</a:t>
            </a:fld>
            <a:endParaRPr lang="en-US"/>
          </a:p>
        </p:txBody>
      </p:sp>
    </p:spTree>
    <p:extLst>
      <p:ext uri="{BB962C8B-B14F-4D97-AF65-F5344CB8AC3E}">
        <p14:creationId xmlns:p14="http://schemas.microsoft.com/office/powerpoint/2010/main" val="3450851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53</a:t>
            </a:fld>
            <a:endParaRPr lang="en-US"/>
          </a:p>
        </p:txBody>
      </p:sp>
    </p:spTree>
    <p:extLst>
      <p:ext uri="{BB962C8B-B14F-4D97-AF65-F5344CB8AC3E}">
        <p14:creationId xmlns:p14="http://schemas.microsoft.com/office/powerpoint/2010/main" val="1830883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54</a:t>
            </a:fld>
            <a:endParaRPr lang="en-US"/>
          </a:p>
        </p:txBody>
      </p:sp>
    </p:spTree>
    <p:extLst>
      <p:ext uri="{BB962C8B-B14F-4D97-AF65-F5344CB8AC3E}">
        <p14:creationId xmlns:p14="http://schemas.microsoft.com/office/powerpoint/2010/main" val="3367819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55</a:t>
            </a:fld>
            <a:endParaRPr lang="en-US"/>
          </a:p>
        </p:txBody>
      </p:sp>
    </p:spTree>
    <p:extLst>
      <p:ext uri="{BB962C8B-B14F-4D97-AF65-F5344CB8AC3E}">
        <p14:creationId xmlns:p14="http://schemas.microsoft.com/office/powerpoint/2010/main" val="2727529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56</a:t>
            </a:fld>
            <a:endParaRPr lang="en-US"/>
          </a:p>
        </p:txBody>
      </p:sp>
    </p:spTree>
    <p:extLst>
      <p:ext uri="{BB962C8B-B14F-4D97-AF65-F5344CB8AC3E}">
        <p14:creationId xmlns:p14="http://schemas.microsoft.com/office/powerpoint/2010/main" val="3448281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46967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58</a:t>
            </a:fld>
            <a:endParaRPr lang="en-US"/>
          </a:p>
        </p:txBody>
      </p:sp>
    </p:spTree>
    <p:extLst>
      <p:ext uri="{BB962C8B-B14F-4D97-AF65-F5344CB8AC3E}">
        <p14:creationId xmlns:p14="http://schemas.microsoft.com/office/powerpoint/2010/main" val="1821950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B3E3D-A080-443F-B6EC-2727079E1B30}" type="slidenum">
              <a:rPr lang="en-US" smtClean="0"/>
              <a:t>60</a:t>
            </a:fld>
            <a:endParaRPr lang="en-US"/>
          </a:p>
        </p:txBody>
      </p:sp>
    </p:spTree>
    <p:extLst>
      <p:ext uri="{BB962C8B-B14F-4D97-AF65-F5344CB8AC3E}">
        <p14:creationId xmlns:p14="http://schemas.microsoft.com/office/powerpoint/2010/main" val="3183268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7928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40219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24114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30200" y="695325"/>
            <a:ext cx="61976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lang="en-US"/>
          </a:p>
        </p:txBody>
      </p:sp>
      <p:sp>
        <p:nvSpPr>
          <p:cNvPr id="82" name="Google Shape;82;p2: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82960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4335463" y="3338513"/>
            <a:ext cx="15998826" cy="89995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6234" y="4416553"/>
            <a:ext cx="5485535" cy="4183002"/>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endParaRPr/>
          </a:p>
        </p:txBody>
      </p:sp>
      <p:sp>
        <p:nvSpPr>
          <p:cNvPr id="162" name="Google Shape;162;p10:notes"/>
          <p:cNvSpPr txBox="1">
            <a:spLocks noGrp="1"/>
          </p:cNvSpPr>
          <p:nvPr>
            <p:ph type="sldNum" idx="12"/>
          </p:nvPr>
        </p:nvSpPr>
        <p:spPr>
          <a:xfrm>
            <a:off x="3884689" y="8829308"/>
            <a:ext cx="2972232" cy="465199"/>
          </a:xfrm>
          <a:prstGeom prst="rect">
            <a:avLst/>
          </a:prstGeom>
          <a:noFill/>
          <a:ln>
            <a:noFill/>
          </a:ln>
        </p:spPr>
        <p:txBody>
          <a:bodyPr spcFirstLastPara="1" wrap="square" lIns="82450" tIns="41225" rIns="82450" bIns="41225" anchor="b" anchorCtr="0">
            <a:noAutofit/>
          </a:bodyPr>
          <a:lstStyle/>
          <a:p>
            <a:pPr marL="0" lvl="0" indent="0" algn="r" rtl="0">
              <a:spcBef>
                <a:spcPts val="0"/>
              </a:spcBef>
              <a:spcAft>
                <a:spcPts val="0"/>
              </a:spcAft>
              <a:buNone/>
            </a:pPr>
            <a:fld id="{00000000-1234-1234-1234-123412341234}" type="slidenum">
              <a:rPr lang="en-US">
                <a:solidFill>
                  <a:srgbClr val="000000"/>
                </a:solidFill>
              </a:rPr>
              <a:t>72</a:t>
            </a:fld>
            <a:endParaRPr>
              <a:solidFill>
                <a:srgbClr val="000000"/>
              </a:solidFill>
            </a:endParaRPr>
          </a:p>
        </p:txBody>
      </p:sp>
      <p:sp>
        <p:nvSpPr>
          <p:cNvPr id="163" name="Google Shape;163;p10:notes"/>
          <p:cNvSpPr txBox="1">
            <a:spLocks noGrp="1"/>
          </p:cNvSpPr>
          <p:nvPr>
            <p:ph type="hdr" idx="3"/>
          </p:nvPr>
        </p:nvSpPr>
        <p:spPr>
          <a:xfrm>
            <a:off x="4" y="6"/>
            <a:ext cx="2972232" cy="465199"/>
          </a:xfrm>
          <a:prstGeom prst="rect">
            <a:avLst/>
          </a:prstGeom>
          <a:noFill/>
          <a:ln>
            <a:noFill/>
          </a:ln>
        </p:spPr>
        <p:txBody>
          <a:bodyPr spcFirstLastPara="1" wrap="square" lIns="82450" tIns="41225" rIns="82450" bIns="41225" anchor="t" anchorCtr="0">
            <a:noAutofit/>
          </a:bodyPr>
          <a:lstStyle/>
          <a:p>
            <a:pPr marL="0" lvl="0" indent="0" algn="l" rtl="0">
              <a:spcBef>
                <a:spcPts val="0"/>
              </a:spcBef>
              <a:spcAft>
                <a:spcPts val="0"/>
              </a:spcAft>
              <a:buNone/>
            </a:pPr>
            <a:r>
              <a:rPr lang="en-US">
                <a:solidFill>
                  <a:srgbClr val="000000"/>
                </a:solidFill>
              </a:rPr>
              <a:t>DRAFT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6767170"/>
            <a:ext cx="13817600" cy="10052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0" name="Rectangle 9"/>
          <p:cNvSpPr/>
          <p:nvPr/>
        </p:nvSpPr>
        <p:spPr>
          <a:xfrm>
            <a:off x="-13817" y="6860438"/>
            <a:ext cx="3399129" cy="808330"/>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1" name="Rectangle 10"/>
          <p:cNvSpPr/>
          <p:nvPr/>
        </p:nvSpPr>
        <p:spPr>
          <a:xfrm>
            <a:off x="3475126" y="6850075"/>
            <a:ext cx="10252659" cy="808330"/>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8" name="Title 7"/>
          <p:cNvSpPr>
            <a:spLocks noGrp="1"/>
          </p:cNvSpPr>
          <p:nvPr>
            <p:ph type="ctrTitle"/>
          </p:nvPr>
        </p:nvSpPr>
        <p:spPr>
          <a:xfrm>
            <a:off x="3564945" y="3886200"/>
            <a:ext cx="9912017" cy="2507488"/>
          </a:xfrm>
        </p:spPr>
        <p:txBody>
          <a:bodyPr anchor="b"/>
          <a:lstStyle>
            <a:lvl1pPr>
              <a:defRPr sz="5495" b="1" cap="all" baseline="0">
                <a:solidFill>
                  <a:srgbClr val="002060"/>
                </a:solidFill>
              </a:defRPr>
            </a:lvl1pPr>
          </a:lstStyle>
          <a:p>
            <a:r>
              <a:rPr kumimoji="0" lang="en-US"/>
              <a:t>Click to edit Master title style</a:t>
            </a:r>
          </a:p>
        </p:txBody>
      </p:sp>
      <p:sp>
        <p:nvSpPr>
          <p:cNvPr id="28" name="Date Placeholder 27"/>
          <p:cNvSpPr>
            <a:spLocks noGrp="1"/>
          </p:cNvSpPr>
          <p:nvPr>
            <p:ph type="dt" sz="half" idx="10"/>
          </p:nvPr>
        </p:nvSpPr>
        <p:spPr>
          <a:xfrm>
            <a:off x="12817411" y="6875983"/>
            <a:ext cx="910336" cy="777240"/>
          </a:xfrm>
          <a:prstGeom prst="rect">
            <a:avLst/>
          </a:prstGeom>
        </p:spPr>
        <p:txBody>
          <a:bodyPr anchor="ctr">
            <a:noAutofit/>
          </a:bodyPr>
          <a:lstStyle>
            <a:lvl1pPr algn="l">
              <a:defRPr sz="3022">
                <a:solidFill>
                  <a:srgbClr val="FFFFFF"/>
                </a:solidFill>
              </a:defRPr>
            </a:lvl1pPr>
          </a:lstStyle>
          <a:p>
            <a:fld id="{BD8932C4-06C2-4B3E-B9B4-4EEBB934B3D2}" type="slidenum">
              <a:rPr lang="en-US" sz="3200" smtClean="0"/>
              <a:pPr/>
              <a:t>‹#›</a:t>
            </a:fld>
            <a:endParaRPr lang="en-US"/>
          </a:p>
        </p:txBody>
      </p:sp>
      <p:sp>
        <p:nvSpPr>
          <p:cNvPr id="17" name="Footer Placeholder 16"/>
          <p:cNvSpPr>
            <a:spLocks noGrp="1"/>
          </p:cNvSpPr>
          <p:nvPr>
            <p:ph type="ftr" sz="quarter" idx="11"/>
          </p:nvPr>
        </p:nvSpPr>
        <p:spPr>
          <a:xfrm>
            <a:off x="3244426" y="85184"/>
            <a:ext cx="8866293" cy="413808"/>
          </a:xfrm>
          <a:prstGeom prst="rect">
            <a:avLst/>
          </a:prstGeom>
        </p:spPr>
        <p:txBody>
          <a:bodyPr/>
          <a:lstStyle>
            <a:lvl1pPr algn="r">
              <a:defRPr>
                <a:solidFill>
                  <a:schemeClr val="tx2"/>
                </a:solidFill>
              </a:defRPr>
            </a:lvl1pPr>
          </a:lstStyle>
          <a:p>
            <a:r>
              <a:rPr lang="en-US">
                <a:solidFill>
                  <a:srgbClr val="EBDDC3"/>
                </a:solidFill>
              </a:rPr>
              <a:t>Sensitive Draft - Not for Distribution</a:t>
            </a:r>
          </a:p>
        </p:txBody>
      </p:sp>
      <p:sp>
        <p:nvSpPr>
          <p:cNvPr id="14" name="Rectangle 13"/>
          <p:cNvSpPr/>
          <p:nvPr userDrawn="1"/>
        </p:nvSpPr>
        <p:spPr>
          <a:xfrm>
            <a:off x="11769345" y="1450848"/>
            <a:ext cx="2048251"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5" name="Rectangle 14"/>
          <p:cNvSpPr/>
          <p:nvPr userDrawn="1"/>
        </p:nvSpPr>
        <p:spPr>
          <a:xfrm>
            <a:off x="-13820" y="1450848"/>
            <a:ext cx="6418683"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20" name="Rectangle 19"/>
          <p:cNvSpPr/>
          <p:nvPr userDrawn="1"/>
        </p:nvSpPr>
        <p:spPr>
          <a:xfrm>
            <a:off x="6648712" y="1450848"/>
            <a:ext cx="4876798"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Tree>
    <p:extLst>
      <p:ext uri="{BB962C8B-B14F-4D97-AF65-F5344CB8AC3E}">
        <p14:creationId xmlns:p14="http://schemas.microsoft.com/office/powerpoint/2010/main" val="30783931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32821" y="1017179"/>
            <a:ext cx="10226463" cy="837152"/>
          </a:xfrm>
        </p:spPr>
        <p:txBody>
          <a:bodyPr lIns="0" tIns="0" rIns="0" bIns="0"/>
          <a:lstStyle>
            <a:lvl1pPr>
              <a:defRPr sz="5440" b="1" i="0">
                <a:solidFill>
                  <a:schemeClr val="tx1"/>
                </a:solidFill>
                <a:latin typeface="Arial"/>
                <a:cs typeface="Arial"/>
              </a:defRPr>
            </a:lvl1pPr>
          </a:lstStyle>
          <a:p>
            <a:endParaRPr/>
          </a:p>
        </p:txBody>
      </p:sp>
      <p:sp>
        <p:nvSpPr>
          <p:cNvPr id="3" name="Holder 3"/>
          <p:cNvSpPr>
            <a:spLocks noGrp="1"/>
          </p:cNvSpPr>
          <p:nvPr>
            <p:ph type="body" idx="1"/>
          </p:nvPr>
        </p:nvSpPr>
        <p:spPr>
          <a:xfrm>
            <a:off x="1228960" y="2057813"/>
            <a:ext cx="11312440" cy="488275"/>
          </a:xfrm>
        </p:spPr>
        <p:txBody>
          <a:bodyPr lIns="0" tIns="0" rIns="0" bIns="0"/>
          <a:lstStyle>
            <a:lvl1pPr>
              <a:defRPr sz="3173" b="0" i="0">
                <a:solidFill>
                  <a:srgbClr val="404040"/>
                </a:solidFill>
                <a:latin typeface="Z@RD28F.tmp"/>
                <a:cs typeface="Z@RD28F.tmp"/>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490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332821" y="1017179"/>
            <a:ext cx="10226463" cy="837152"/>
          </a:xfrm>
        </p:spPr>
        <p:txBody>
          <a:bodyPr lIns="0" tIns="0" rIns="0" bIns="0"/>
          <a:lstStyle>
            <a:lvl1pPr>
              <a:defRPr sz="5440" b="1" i="0">
                <a:solidFill>
                  <a:schemeClr val="tx1"/>
                </a:solidFill>
                <a:latin typeface="Arial"/>
                <a:cs typeface="Arial"/>
              </a:defRPr>
            </a:lvl1pPr>
          </a:lstStyle>
          <a:p>
            <a:endParaRPr/>
          </a:p>
        </p:txBody>
      </p:sp>
      <p:sp>
        <p:nvSpPr>
          <p:cNvPr id="3" name="Holder 3"/>
          <p:cNvSpPr>
            <a:spLocks noGrp="1"/>
          </p:cNvSpPr>
          <p:nvPr>
            <p:ph sz="half" idx="2"/>
          </p:nvPr>
        </p:nvSpPr>
        <p:spPr>
          <a:xfrm>
            <a:off x="690880" y="1787652"/>
            <a:ext cx="6010656"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6064" y="1787652"/>
            <a:ext cx="6010656"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7427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53" y="7254239"/>
            <a:ext cx="13814721" cy="518160"/>
          </a:xfrm>
          <a:custGeom>
            <a:avLst/>
            <a:gdLst/>
            <a:ahLst/>
            <a:cxnLst/>
            <a:rect l="l" t="t" r="r" b="b"/>
            <a:pathLst>
              <a:path w="12189460" h="457200">
                <a:moveTo>
                  <a:pt x="12188952" y="0"/>
                </a:moveTo>
                <a:lnTo>
                  <a:pt x="0" y="0"/>
                </a:lnTo>
                <a:lnTo>
                  <a:pt x="0" y="457200"/>
                </a:lnTo>
                <a:lnTo>
                  <a:pt x="12188952" y="457200"/>
                </a:lnTo>
                <a:lnTo>
                  <a:pt x="12188952" y="0"/>
                </a:lnTo>
                <a:close/>
              </a:path>
            </a:pathLst>
          </a:custGeom>
          <a:solidFill>
            <a:srgbClr val="034990"/>
          </a:solidFill>
        </p:spPr>
        <p:txBody>
          <a:bodyPr wrap="square" lIns="0" tIns="0" rIns="0" bIns="0" rtlCol="0"/>
          <a:lstStyle/>
          <a:p>
            <a:endParaRPr sz="2040"/>
          </a:p>
        </p:txBody>
      </p:sp>
      <p:sp>
        <p:nvSpPr>
          <p:cNvPr id="17" name="bg object 17"/>
          <p:cNvSpPr/>
          <p:nvPr/>
        </p:nvSpPr>
        <p:spPr>
          <a:xfrm>
            <a:off x="0" y="7179106"/>
            <a:ext cx="13814721" cy="72686"/>
          </a:xfrm>
          <a:custGeom>
            <a:avLst/>
            <a:gdLst/>
            <a:ahLst/>
            <a:cxnLst/>
            <a:rect l="l" t="t" r="r" b="b"/>
            <a:pathLst>
              <a:path w="12189460" h="64135">
                <a:moveTo>
                  <a:pt x="12188952" y="0"/>
                </a:moveTo>
                <a:lnTo>
                  <a:pt x="0" y="0"/>
                </a:lnTo>
                <a:lnTo>
                  <a:pt x="0" y="64008"/>
                </a:lnTo>
                <a:lnTo>
                  <a:pt x="12188952" y="64008"/>
                </a:lnTo>
                <a:lnTo>
                  <a:pt x="12188952" y="0"/>
                </a:lnTo>
                <a:close/>
              </a:path>
            </a:pathLst>
          </a:custGeom>
          <a:solidFill>
            <a:srgbClr val="FFB100"/>
          </a:solidFill>
        </p:spPr>
        <p:txBody>
          <a:bodyPr wrap="square" lIns="0" tIns="0" rIns="0" bIns="0" rtlCol="0"/>
          <a:lstStyle/>
          <a:p>
            <a:endParaRPr sz="2040"/>
          </a:p>
        </p:txBody>
      </p:sp>
      <p:pic>
        <p:nvPicPr>
          <p:cNvPr id="18" name="bg object 18"/>
          <p:cNvPicPr/>
          <p:nvPr/>
        </p:nvPicPr>
        <p:blipFill>
          <a:blip r:embed="rId2" cstate="print"/>
          <a:stretch>
            <a:fillRect/>
          </a:stretch>
        </p:blipFill>
        <p:spPr>
          <a:xfrm>
            <a:off x="12464338" y="10364"/>
            <a:ext cx="1353259" cy="1136496"/>
          </a:xfrm>
          <a:prstGeom prst="rect">
            <a:avLst/>
          </a:prstGeom>
        </p:spPr>
      </p:pic>
      <p:sp>
        <p:nvSpPr>
          <p:cNvPr id="2" name="Holder 2"/>
          <p:cNvSpPr>
            <a:spLocks noGrp="1"/>
          </p:cNvSpPr>
          <p:nvPr>
            <p:ph type="title"/>
          </p:nvPr>
        </p:nvSpPr>
        <p:spPr>
          <a:xfrm>
            <a:off x="1332821" y="1017179"/>
            <a:ext cx="10226463" cy="837152"/>
          </a:xfrm>
        </p:spPr>
        <p:txBody>
          <a:bodyPr lIns="0" tIns="0" rIns="0" bIns="0"/>
          <a:lstStyle>
            <a:lvl1pPr>
              <a:defRPr sz="544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117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53" y="7254239"/>
            <a:ext cx="13814721" cy="518160"/>
          </a:xfrm>
          <a:custGeom>
            <a:avLst/>
            <a:gdLst/>
            <a:ahLst/>
            <a:cxnLst/>
            <a:rect l="l" t="t" r="r" b="b"/>
            <a:pathLst>
              <a:path w="12189460" h="457200">
                <a:moveTo>
                  <a:pt x="12188952" y="0"/>
                </a:moveTo>
                <a:lnTo>
                  <a:pt x="0" y="0"/>
                </a:lnTo>
                <a:lnTo>
                  <a:pt x="0" y="457200"/>
                </a:lnTo>
                <a:lnTo>
                  <a:pt x="12188952" y="457200"/>
                </a:lnTo>
                <a:lnTo>
                  <a:pt x="12188952" y="0"/>
                </a:lnTo>
                <a:close/>
              </a:path>
            </a:pathLst>
          </a:custGeom>
          <a:solidFill>
            <a:srgbClr val="034990"/>
          </a:solidFill>
        </p:spPr>
        <p:txBody>
          <a:bodyPr wrap="square" lIns="0" tIns="0" rIns="0" bIns="0" rtlCol="0"/>
          <a:lstStyle/>
          <a:p>
            <a:endParaRPr sz="2040"/>
          </a:p>
        </p:txBody>
      </p:sp>
      <p:sp>
        <p:nvSpPr>
          <p:cNvPr id="17" name="bg object 17"/>
          <p:cNvSpPr/>
          <p:nvPr/>
        </p:nvSpPr>
        <p:spPr>
          <a:xfrm>
            <a:off x="0" y="7179106"/>
            <a:ext cx="13814721" cy="72686"/>
          </a:xfrm>
          <a:custGeom>
            <a:avLst/>
            <a:gdLst/>
            <a:ahLst/>
            <a:cxnLst/>
            <a:rect l="l" t="t" r="r" b="b"/>
            <a:pathLst>
              <a:path w="12189460" h="64135">
                <a:moveTo>
                  <a:pt x="12188952" y="0"/>
                </a:moveTo>
                <a:lnTo>
                  <a:pt x="0" y="0"/>
                </a:lnTo>
                <a:lnTo>
                  <a:pt x="0" y="64008"/>
                </a:lnTo>
                <a:lnTo>
                  <a:pt x="12188952" y="64008"/>
                </a:lnTo>
                <a:lnTo>
                  <a:pt x="12188952" y="0"/>
                </a:lnTo>
                <a:close/>
              </a:path>
            </a:pathLst>
          </a:custGeom>
          <a:solidFill>
            <a:srgbClr val="FFB100"/>
          </a:solidFill>
        </p:spPr>
        <p:txBody>
          <a:bodyPr wrap="square" lIns="0" tIns="0" rIns="0" bIns="0" rtlCol="0"/>
          <a:lstStyle/>
          <a:p>
            <a:endParaRPr sz="2040"/>
          </a:p>
        </p:txBody>
      </p:sp>
      <p:pic>
        <p:nvPicPr>
          <p:cNvPr id="18" name="bg object 18"/>
          <p:cNvPicPr/>
          <p:nvPr/>
        </p:nvPicPr>
        <p:blipFill>
          <a:blip r:embed="rId2" cstate="print"/>
          <a:stretch>
            <a:fillRect/>
          </a:stretch>
        </p:blipFill>
        <p:spPr>
          <a:xfrm>
            <a:off x="12464338" y="10364"/>
            <a:ext cx="1353259" cy="113649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345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54400" y="4343188"/>
            <a:ext cx="9326880" cy="1986280"/>
          </a:xfrm>
        </p:spPr>
        <p:txBody>
          <a:bodyPr/>
          <a:lstStyle>
            <a:lvl1pPr marL="0" indent="0" algn="l">
              <a:buNone/>
              <a:defRPr>
                <a:solidFill>
                  <a:schemeClr val="tx1">
                    <a:tint val="75000"/>
                  </a:schemeClr>
                </a:solidFill>
                <a:latin typeface="Neutra Text" pitchFamily="50" charset="0"/>
              </a:defRPr>
            </a:lvl1pPr>
            <a:lvl2pPr marL="518145" indent="0" algn="ctr">
              <a:buNone/>
              <a:defRPr>
                <a:solidFill>
                  <a:schemeClr val="tx1">
                    <a:tint val="75000"/>
                  </a:schemeClr>
                </a:solidFill>
              </a:defRPr>
            </a:lvl2pPr>
            <a:lvl3pPr marL="1036290" indent="0" algn="ctr">
              <a:buNone/>
              <a:defRPr>
                <a:solidFill>
                  <a:schemeClr val="tx1">
                    <a:tint val="75000"/>
                  </a:schemeClr>
                </a:solidFill>
              </a:defRPr>
            </a:lvl3pPr>
            <a:lvl4pPr marL="1554434" indent="0" algn="ctr">
              <a:buNone/>
              <a:defRPr>
                <a:solidFill>
                  <a:schemeClr val="tx1">
                    <a:tint val="75000"/>
                  </a:schemeClr>
                </a:solidFill>
              </a:defRPr>
            </a:lvl4pPr>
            <a:lvl5pPr marL="2072579" indent="0" algn="ctr">
              <a:buNone/>
              <a:defRPr>
                <a:solidFill>
                  <a:schemeClr val="tx1">
                    <a:tint val="75000"/>
                  </a:schemeClr>
                </a:solidFill>
              </a:defRPr>
            </a:lvl5pPr>
            <a:lvl6pPr marL="2590724" indent="0" algn="ctr">
              <a:buNone/>
              <a:defRPr>
                <a:solidFill>
                  <a:schemeClr val="tx1">
                    <a:tint val="75000"/>
                  </a:schemeClr>
                </a:solidFill>
              </a:defRPr>
            </a:lvl6pPr>
            <a:lvl7pPr marL="3108869" indent="0" algn="ctr">
              <a:buNone/>
              <a:defRPr>
                <a:solidFill>
                  <a:schemeClr val="tx1">
                    <a:tint val="75000"/>
                  </a:schemeClr>
                </a:solidFill>
              </a:defRPr>
            </a:lvl7pPr>
            <a:lvl8pPr marL="3627013" indent="0" algn="ctr">
              <a:buNone/>
              <a:defRPr>
                <a:solidFill>
                  <a:schemeClr val="tx1">
                    <a:tint val="75000"/>
                  </a:schemeClr>
                </a:solidFill>
              </a:defRPr>
            </a:lvl8pPr>
            <a:lvl9pPr marL="4145158"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12C3B">
                    <a:tint val="75000"/>
                  </a:srgbClr>
                </a:solidFill>
              </a:rPr>
              <a:t>DRAFT:  NOT FOR DISTRIBUTION </a:t>
            </a: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7" name="Straight Connector 6"/>
          <p:cNvCxnSpPr/>
          <p:nvPr userDrawn="1"/>
        </p:nvCxnSpPr>
        <p:spPr>
          <a:xfrm>
            <a:off x="3454401" y="4343188"/>
            <a:ext cx="9859441" cy="0"/>
          </a:xfrm>
          <a:prstGeom prst="line">
            <a:avLst/>
          </a:prstGeom>
          <a:noFill/>
          <a:ln w="9525" cap="flat" cmpd="sng" algn="ctr">
            <a:solidFill>
              <a:srgbClr val="012C3B"/>
            </a:solidFill>
            <a:prstDash val="solid"/>
          </a:ln>
          <a:effectLst/>
        </p:spPr>
      </p:cxnSp>
      <p:sp>
        <p:nvSpPr>
          <p:cNvPr id="11" name="Rectangle 10"/>
          <p:cNvSpPr/>
          <p:nvPr userDrawn="1"/>
        </p:nvSpPr>
        <p:spPr>
          <a:xfrm>
            <a:off x="0" y="0"/>
            <a:ext cx="3454400" cy="7750810"/>
          </a:xfrm>
          <a:prstGeom prst="rect">
            <a:avLst/>
          </a:prstGeom>
          <a:gradFill>
            <a:gsLst>
              <a:gs pos="0">
                <a:schemeClr val="accent4">
                  <a:lumMod val="60000"/>
                  <a:lumOff val="40000"/>
                </a:schemeClr>
              </a:gs>
              <a:gs pos="33000">
                <a:srgbClr val="4F81BD">
                  <a:tint val="44500"/>
                  <a:satMod val="160000"/>
                </a:srgbClr>
              </a:gs>
              <a:gs pos="67000">
                <a:srgbClr val="D2DDF1">
                  <a:lumMod val="50000"/>
                  <a:lumOff val="50000"/>
                </a:srgbClr>
              </a:gs>
              <a:gs pos="83000">
                <a:schemeClr val="bg1"/>
              </a:gs>
            </a:gsLst>
            <a:lin ang="5400000" scaled="0"/>
          </a:gradFill>
          <a:ln w="25400" cap="flat" cmpd="sng" algn="ctr">
            <a:noFill/>
            <a:prstDash val="solid"/>
          </a:ln>
          <a:effectLst/>
        </p:spPr>
        <p:txBody>
          <a:bodyPr lIns="115466" tIns="57733" rIns="115466" bIns="57733" rtlCol="0" anchor="ctr"/>
          <a:lstStyle/>
          <a:p>
            <a:pPr marL="0" marR="0" lvl="0" indent="0" algn="ctr" defTabSz="1154633" eaLnBrk="1" fontAlgn="auto" latinLnBrk="0" hangingPunct="1">
              <a:lnSpc>
                <a:spcPct val="100000"/>
              </a:lnSpc>
              <a:spcBef>
                <a:spcPts val="0"/>
              </a:spcBef>
              <a:spcAft>
                <a:spcPts val="0"/>
              </a:spcAft>
              <a:buClrTx/>
              <a:buSzTx/>
              <a:buFontTx/>
              <a:buNone/>
              <a:tabLst/>
              <a:defRPr/>
            </a:pPr>
            <a:endParaRPr kumimoji="0" lang="en-US" sz="2267"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454400" y="2677162"/>
            <a:ext cx="9326880" cy="1666028"/>
          </a:xfrm>
        </p:spPr>
        <p:txBody>
          <a:bodyPr/>
          <a:lstStyle>
            <a:lvl1pPr>
              <a:defRPr sz="4987"/>
            </a:lvl1pPr>
          </a:lstStyle>
          <a:p>
            <a:r>
              <a:rPr lang="en-US"/>
              <a:t>Click to edit Master title style</a:t>
            </a:r>
          </a:p>
        </p:txBody>
      </p:sp>
      <p:pic>
        <p:nvPicPr>
          <p:cNvPr id="13" name="image1.jpeg">
            <a:extLst>
              <a:ext uri="{FF2B5EF4-FFF2-40B4-BE49-F238E27FC236}">
                <a16:creationId xmlns:a16="http://schemas.microsoft.com/office/drawing/2014/main" id="{BACBF4A5-129C-5747-ADEE-4435D51DD51F}"/>
              </a:ext>
            </a:extLst>
          </p:cNvPr>
          <p:cNvPicPr/>
          <p:nvPr userDrawn="1"/>
        </p:nvPicPr>
        <p:blipFill rotWithShape="1">
          <a:blip r:embed="rId2" cstate="print">
            <a:extLst>
              <a:ext uri="{28A0092B-C50C-407E-A947-70E740481C1C}">
                <a14:useLocalDpi xmlns:a14="http://schemas.microsoft.com/office/drawing/2010/main" val="0"/>
              </a:ext>
            </a:extLst>
          </a:blip>
          <a:srcRect l="41061"/>
          <a:stretch/>
        </p:blipFill>
        <p:spPr bwMode="auto">
          <a:xfrm>
            <a:off x="0" y="7020351"/>
            <a:ext cx="3454400" cy="673505"/>
          </a:xfrm>
          <a:prstGeom prst="rect">
            <a:avLst/>
          </a:prstGeom>
          <a:ln>
            <a:noFill/>
          </a:ln>
          <a:extLst>
            <a:ext uri="{53640926-AAD7-44D8-BBD7-CCE9431645EC}">
              <a14:shadowObscured xmlns:a14="http://schemas.microsoft.com/office/drawing/2010/main"/>
            </a:ext>
          </a:extLst>
        </p:spPr>
      </p:pic>
      <p:pic>
        <p:nvPicPr>
          <p:cNvPr id="4" name="Picture 2">
            <a:extLst>
              <a:ext uri="{FF2B5EF4-FFF2-40B4-BE49-F238E27FC236}">
                <a16:creationId xmlns:a16="http://schemas.microsoft.com/office/drawing/2014/main" id="{FC23D8BE-3902-C34F-9708-402B3AEA51B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72721"/>
            <a:ext cx="3371494" cy="157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205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r>
              <a:rPr lang="en-US">
                <a:solidFill>
                  <a:srgbClr val="012C3B">
                    <a:tint val="75000"/>
                  </a:srgbClr>
                </a:solidFill>
              </a:rPr>
              <a:t>DRAFT:  NOT FOR DISTRIBUTION </a:t>
            </a: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7" name="Straight Connector 6"/>
          <p:cNvCxnSpPr/>
          <p:nvPr userDrawn="1"/>
        </p:nvCxnSpPr>
        <p:spPr>
          <a:xfrm>
            <a:off x="453261" y="777240"/>
            <a:ext cx="11176554" cy="0"/>
          </a:xfrm>
          <a:prstGeom prst="line">
            <a:avLst/>
          </a:prstGeom>
          <a:noFill/>
          <a:ln w="9525" cap="flat" cmpd="sng" algn="ctr">
            <a:solidFill>
              <a:srgbClr val="1F497D"/>
            </a:solidFill>
            <a:prstDash val="solid"/>
          </a:ln>
          <a:effectLst/>
        </p:spPr>
      </p:cxn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80342" y="172720"/>
            <a:ext cx="840471" cy="8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a:stretch>
            <a:fillRect/>
          </a:stretch>
        </p:blipFill>
        <p:spPr>
          <a:xfrm>
            <a:off x="690882" y="6942984"/>
            <a:ext cx="1381759" cy="674688"/>
          </a:xfrm>
          <a:prstGeom prst="rect">
            <a:avLst/>
          </a:prstGeom>
        </p:spPr>
      </p:pic>
    </p:spTree>
    <p:extLst>
      <p:ext uri="{BB962C8B-B14F-4D97-AF65-F5344CB8AC3E}">
        <p14:creationId xmlns:p14="http://schemas.microsoft.com/office/powerpoint/2010/main" val="2777015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1495" y="4994488"/>
            <a:ext cx="11744960" cy="1543685"/>
          </a:xfrm>
        </p:spPr>
        <p:txBody>
          <a:bodyPr anchor="t"/>
          <a:lstStyle>
            <a:lvl1pPr algn="l">
              <a:defRPr sz="4533" b="1" cap="all"/>
            </a:lvl1pPr>
          </a:lstStyle>
          <a:p>
            <a:r>
              <a:rPr lang="en-US"/>
              <a:t>Click to edit Master title style</a:t>
            </a:r>
          </a:p>
        </p:txBody>
      </p:sp>
      <p:sp>
        <p:nvSpPr>
          <p:cNvPr id="3" name="Text Placeholder 2"/>
          <p:cNvSpPr>
            <a:spLocks noGrp="1"/>
          </p:cNvSpPr>
          <p:nvPr>
            <p:ph type="body" idx="1"/>
          </p:nvPr>
        </p:nvSpPr>
        <p:spPr>
          <a:xfrm>
            <a:off x="1091495" y="3294275"/>
            <a:ext cx="11744960" cy="1700212"/>
          </a:xfrm>
        </p:spPr>
        <p:txBody>
          <a:bodyPr anchor="b"/>
          <a:lstStyle>
            <a:lvl1pPr marL="0" indent="0">
              <a:buNone/>
              <a:defRPr sz="2267">
                <a:solidFill>
                  <a:schemeClr val="tx1">
                    <a:tint val="7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r>
              <a:rPr lang="en-US">
                <a:solidFill>
                  <a:srgbClr val="012C3B">
                    <a:tint val="75000"/>
                  </a:srgbClr>
                </a:solidFill>
              </a:rPr>
              <a:t>DRAFT:  NOT FOR DISTRIBUTION </a:t>
            </a: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pic>
        <p:nvPicPr>
          <p:cNvPr id="7" name="Picture 6"/>
          <p:cNvPicPr>
            <a:picLocks noChangeAspect="1"/>
          </p:cNvPicPr>
          <p:nvPr userDrawn="1"/>
        </p:nvPicPr>
        <p:blipFill>
          <a:blip r:embed="rId2"/>
          <a:stretch>
            <a:fillRect/>
          </a:stretch>
        </p:blipFill>
        <p:spPr>
          <a:xfrm>
            <a:off x="694948" y="172398"/>
            <a:ext cx="12427706" cy="7427604"/>
          </a:xfrm>
          <a:prstGeom prst="rect">
            <a:avLst/>
          </a:prstGeom>
        </p:spPr>
      </p:pic>
    </p:spTree>
    <p:extLst>
      <p:ext uri="{BB962C8B-B14F-4D97-AF65-F5344CB8AC3E}">
        <p14:creationId xmlns:p14="http://schemas.microsoft.com/office/powerpoint/2010/main" val="38393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90880" y="1813562"/>
            <a:ext cx="6102773" cy="5129425"/>
          </a:xfrm>
        </p:spPr>
        <p:txBody>
          <a:bodyPr/>
          <a:lstStyle>
            <a:lvl1pPr>
              <a:defRPr sz="3173"/>
            </a:lvl1pPr>
            <a:lvl2pPr>
              <a:defRPr sz="2720"/>
            </a:lvl2pPr>
            <a:lvl3pPr>
              <a:defRPr sz="2267"/>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23947" y="1813562"/>
            <a:ext cx="6102773" cy="5129425"/>
          </a:xfrm>
        </p:spPr>
        <p:txBody>
          <a:bodyPr/>
          <a:lstStyle>
            <a:lvl1pPr>
              <a:defRPr sz="3173"/>
            </a:lvl1pPr>
            <a:lvl2pPr>
              <a:defRPr sz="2720"/>
            </a:lvl2pPr>
            <a:lvl3pPr>
              <a:defRPr sz="2267"/>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012C3B">
                  <a:tint val="75000"/>
                </a:srgbClr>
              </a:solidFill>
            </a:endParaRPr>
          </a:p>
        </p:txBody>
      </p:sp>
      <p:sp>
        <p:nvSpPr>
          <p:cNvPr id="6" name="Footer Placeholder 5"/>
          <p:cNvSpPr>
            <a:spLocks noGrp="1"/>
          </p:cNvSpPr>
          <p:nvPr>
            <p:ph type="ftr" sz="quarter" idx="11"/>
          </p:nvPr>
        </p:nvSpPr>
        <p:spPr/>
        <p:txBody>
          <a:bodyPr/>
          <a:lstStyle/>
          <a:p>
            <a:r>
              <a:rPr lang="en-US">
                <a:solidFill>
                  <a:srgbClr val="012C3B">
                    <a:tint val="75000"/>
                  </a:srgbClr>
                </a:solidFill>
              </a:rPr>
              <a:t>DRAFT:  NOT FOR DISTRIBUTION </a:t>
            </a:r>
          </a:p>
        </p:txBody>
      </p:sp>
      <p:sp>
        <p:nvSpPr>
          <p:cNvPr id="7" name="Slide Number Placeholder 6"/>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pic>
        <p:nvPicPr>
          <p:cNvPr id="9" name="Picture 8"/>
          <p:cNvPicPr>
            <a:picLocks noChangeAspect="1"/>
          </p:cNvPicPr>
          <p:nvPr userDrawn="1"/>
        </p:nvPicPr>
        <p:blipFill>
          <a:blip r:embed="rId2"/>
          <a:stretch>
            <a:fillRect/>
          </a:stretch>
        </p:blipFill>
        <p:spPr>
          <a:xfrm>
            <a:off x="694948" y="172398"/>
            <a:ext cx="12427706" cy="7427604"/>
          </a:xfrm>
          <a:prstGeom prst="rect">
            <a:avLst/>
          </a:prstGeom>
        </p:spPr>
      </p:pic>
      <p:cxnSp>
        <p:nvCxnSpPr>
          <p:cNvPr id="10" name="Straight Connector 9"/>
          <p:cNvCxnSpPr/>
          <p:nvPr userDrawn="1"/>
        </p:nvCxnSpPr>
        <p:spPr>
          <a:xfrm>
            <a:off x="453261" y="777240"/>
            <a:ext cx="11176554"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302371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90880" y="1739795"/>
            <a:ext cx="6105173" cy="725064"/>
          </a:xfrm>
        </p:spPr>
        <p:txBody>
          <a:bodyPr anchor="b">
            <a:normAutofit/>
          </a:bodyPr>
          <a:lstStyle>
            <a:lvl1pPr marL="0" indent="0">
              <a:buNone/>
              <a:defRPr sz="2040" b="0">
                <a:solidFill>
                  <a:schemeClr val="accent1"/>
                </a:solidFill>
                <a:latin typeface="Neutra Text" pitchFamily="50" charset="0"/>
              </a:defRPr>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690880" y="2464859"/>
            <a:ext cx="6105173" cy="4478126"/>
          </a:xfrm>
        </p:spPr>
        <p:txBody>
          <a:bodyPr>
            <a:normAutofit/>
          </a:bodyPr>
          <a:lstStyle>
            <a:lvl1pPr>
              <a:defRPr sz="2267"/>
            </a:lvl1pPr>
            <a:lvl2pPr>
              <a:defRPr sz="2040"/>
            </a:lvl2pPr>
            <a:lvl3pPr>
              <a:defRPr sz="1813"/>
            </a:lvl3pPr>
            <a:lvl4pPr>
              <a:defRPr sz="1587"/>
            </a:lvl4pPr>
            <a:lvl5pPr>
              <a:defRPr sz="1587"/>
            </a:lvl5pPr>
            <a:lvl6pPr>
              <a:defRPr sz="1813"/>
            </a:lvl6pPr>
            <a:lvl7pPr>
              <a:defRPr sz="1813"/>
            </a:lvl7pPr>
            <a:lvl8pPr>
              <a:defRPr sz="1813"/>
            </a:lvl8pPr>
            <a:lvl9pPr>
              <a:defRPr sz="18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19151" y="1739795"/>
            <a:ext cx="6107571" cy="725064"/>
          </a:xfrm>
        </p:spPr>
        <p:txBody>
          <a:bodyPr anchor="b">
            <a:normAutofit/>
          </a:bodyPr>
          <a:lstStyle>
            <a:lvl1pPr marL="0" indent="0">
              <a:buNone/>
              <a:defRPr sz="2040" b="0">
                <a:solidFill>
                  <a:schemeClr val="accent1"/>
                </a:solidFill>
                <a:latin typeface="Neutra Text" pitchFamily="50" charset="0"/>
              </a:defRPr>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7019151" y="2464859"/>
            <a:ext cx="6107571" cy="4478126"/>
          </a:xfrm>
        </p:spPr>
        <p:txBody>
          <a:bodyPr>
            <a:normAutofit/>
          </a:bodyPr>
          <a:lstStyle>
            <a:lvl1pPr>
              <a:defRPr sz="2267"/>
            </a:lvl1pPr>
            <a:lvl2pPr>
              <a:defRPr sz="2040"/>
            </a:lvl2pPr>
            <a:lvl3pPr>
              <a:defRPr sz="1813"/>
            </a:lvl3pPr>
            <a:lvl4pPr>
              <a:defRPr sz="1587"/>
            </a:lvl4pPr>
            <a:lvl5pPr>
              <a:defRPr sz="1587"/>
            </a:lvl5pPr>
            <a:lvl6pPr>
              <a:defRPr sz="1813"/>
            </a:lvl6pPr>
            <a:lvl7pPr>
              <a:defRPr sz="1813"/>
            </a:lvl7pPr>
            <a:lvl8pPr>
              <a:defRPr sz="1813"/>
            </a:lvl8pPr>
            <a:lvl9pPr>
              <a:defRPr sz="18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12C3B">
                  <a:tint val="75000"/>
                </a:srgbClr>
              </a:solidFill>
            </a:endParaRPr>
          </a:p>
        </p:txBody>
      </p:sp>
      <p:sp>
        <p:nvSpPr>
          <p:cNvPr id="8" name="Footer Placeholder 7"/>
          <p:cNvSpPr>
            <a:spLocks noGrp="1"/>
          </p:cNvSpPr>
          <p:nvPr>
            <p:ph type="ftr" sz="quarter" idx="11"/>
          </p:nvPr>
        </p:nvSpPr>
        <p:spPr/>
        <p:txBody>
          <a:bodyPr/>
          <a:lstStyle/>
          <a:p>
            <a:r>
              <a:rPr lang="en-US">
                <a:solidFill>
                  <a:srgbClr val="012C3B">
                    <a:tint val="75000"/>
                  </a:srgbClr>
                </a:solidFill>
              </a:rPr>
              <a:t>DRAFT:  NOT FOR DISTRIBUTION </a:t>
            </a:r>
          </a:p>
        </p:txBody>
      </p:sp>
      <p:sp>
        <p:nvSpPr>
          <p:cNvPr id="9" name="Slide Number Placeholder 8"/>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10" name="Straight Connector 9"/>
          <p:cNvCxnSpPr/>
          <p:nvPr userDrawn="1"/>
        </p:nvCxnSpPr>
        <p:spPr>
          <a:xfrm>
            <a:off x="453259" y="777240"/>
            <a:ext cx="12860582"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1459502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012C3B">
                  <a:tint val="75000"/>
                </a:srgbClr>
              </a:solidFill>
            </a:endParaRPr>
          </a:p>
        </p:txBody>
      </p:sp>
      <p:sp>
        <p:nvSpPr>
          <p:cNvPr id="4" name="Footer Placeholder 3"/>
          <p:cNvSpPr>
            <a:spLocks noGrp="1"/>
          </p:cNvSpPr>
          <p:nvPr>
            <p:ph type="ftr" sz="quarter" idx="11"/>
          </p:nvPr>
        </p:nvSpPr>
        <p:spPr/>
        <p:txBody>
          <a:bodyPr/>
          <a:lstStyle/>
          <a:p>
            <a:r>
              <a:rPr lang="en-US">
                <a:solidFill>
                  <a:srgbClr val="012C3B">
                    <a:tint val="75000"/>
                  </a:srgbClr>
                </a:solidFill>
              </a:rPr>
              <a:t>DRAFT:  NOT FOR DISTRIBUTION </a:t>
            </a:r>
          </a:p>
        </p:txBody>
      </p:sp>
      <p:sp>
        <p:nvSpPr>
          <p:cNvPr id="5" name="Slide Number Placeholder 4"/>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6" name="Straight Connector 5"/>
          <p:cNvCxnSpPr/>
          <p:nvPr userDrawn="1"/>
        </p:nvCxnSpPr>
        <p:spPr>
          <a:xfrm>
            <a:off x="453259" y="777240"/>
            <a:ext cx="12860582"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391632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7646" y="1313392"/>
            <a:ext cx="13109312" cy="559540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itle 11"/>
          <p:cNvSpPr>
            <a:spLocks noGrp="1"/>
          </p:cNvSpPr>
          <p:nvPr>
            <p:ph type="title"/>
          </p:nvPr>
        </p:nvSpPr>
        <p:spPr>
          <a:xfrm>
            <a:off x="921173" y="93022"/>
            <a:ext cx="11238315" cy="828152"/>
          </a:xfrm>
        </p:spPr>
        <p:txBody>
          <a:bodyPr/>
          <a:lstStyle/>
          <a:p>
            <a:r>
              <a:rPr lang="en-US"/>
              <a:t>Click to edit Master title style</a:t>
            </a:r>
          </a:p>
        </p:txBody>
      </p:sp>
      <p:sp>
        <p:nvSpPr>
          <p:cNvPr id="16" name="Slide Number Placeholder 15"/>
          <p:cNvSpPr>
            <a:spLocks noGrp="1"/>
          </p:cNvSpPr>
          <p:nvPr>
            <p:ph type="sldNum" sz="quarter" idx="12"/>
          </p:nvPr>
        </p:nvSpPr>
        <p:spPr/>
        <p:txBody>
          <a:bodyPr/>
          <a:lstStyle/>
          <a:p>
            <a:fld id="{BD8932C4-06C2-4B3E-B9B4-4EEBB934B3D2}" type="slidenum">
              <a:rPr/>
              <a:pPr/>
              <a:t>‹#›</a:t>
            </a:fld>
            <a:endParaRPr/>
          </a:p>
        </p:txBody>
      </p:sp>
    </p:spTree>
    <p:extLst>
      <p:ext uri="{BB962C8B-B14F-4D97-AF65-F5344CB8AC3E}">
        <p14:creationId xmlns:p14="http://schemas.microsoft.com/office/powerpoint/2010/main" val="3054193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12C3B">
                  <a:tint val="75000"/>
                </a:srgbClr>
              </a:solidFill>
            </a:endParaRPr>
          </a:p>
        </p:txBody>
      </p:sp>
      <p:sp>
        <p:nvSpPr>
          <p:cNvPr id="3" name="Footer Placeholder 2"/>
          <p:cNvSpPr>
            <a:spLocks noGrp="1"/>
          </p:cNvSpPr>
          <p:nvPr>
            <p:ph type="ftr" sz="quarter" idx="11"/>
          </p:nvPr>
        </p:nvSpPr>
        <p:spPr/>
        <p:txBody>
          <a:bodyPr/>
          <a:lstStyle/>
          <a:p>
            <a:r>
              <a:rPr lang="en-US">
                <a:solidFill>
                  <a:srgbClr val="012C3B">
                    <a:tint val="75000"/>
                  </a:srgbClr>
                </a:solidFill>
              </a:rPr>
              <a:t>DRAFT:  NOT FOR DISTRIBUTION </a:t>
            </a:r>
          </a:p>
        </p:txBody>
      </p:sp>
      <p:sp>
        <p:nvSpPr>
          <p:cNvPr id="4" name="Slide Number Placeholder 3"/>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285653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1" y="309457"/>
            <a:ext cx="4545895" cy="1316990"/>
          </a:xfrm>
        </p:spPr>
        <p:txBody>
          <a:bodyPr anchor="b"/>
          <a:lstStyle>
            <a:lvl1pPr algn="l">
              <a:defRPr sz="2267" b="1"/>
            </a:lvl1pPr>
          </a:lstStyle>
          <a:p>
            <a:r>
              <a:rPr lang="en-US"/>
              <a:t>Click to edit Master title style</a:t>
            </a:r>
          </a:p>
        </p:txBody>
      </p:sp>
      <p:sp>
        <p:nvSpPr>
          <p:cNvPr id="3" name="Content Placeholder 2"/>
          <p:cNvSpPr>
            <a:spLocks noGrp="1"/>
          </p:cNvSpPr>
          <p:nvPr>
            <p:ph idx="1"/>
          </p:nvPr>
        </p:nvSpPr>
        <p:spPr>
          <a:xfrm>
            <a:off x="5402298" y="309458"/>
            <a:ext cx="7724423" cy="6633528"/>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0881" y="1626448"/>
            <a:ext cx="4545895" cy="5316538"/>
          </a:xfrm>
        </p:spPr>
        <p:txBody>
          <a:bodyPr/>
          <a:lstStyle>
            <a:lvl1pPr marL="0" indent="0">
              <a:buNone/>
              <a:defRPr sz="1587"/>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12C3B">
                  <a:tint val="75000"/>
                </a:srgbClr>
              </a:solidFill>
            </a:endParaRPr>
          </a:p>
        </p:txBody>
      </p:sp>
      <p:sp>
        <p:nvSpPr>
          <p:cNvPr id="6" name="Footer Placeholder 5"/>
          <p:cNvSpPr>
            <a:spLocks noGrp="1"/>
          </p:cNvSpPr>
          <p:nvPr>
            <p:ph type="ftr" sz="quarter" idx="11"/>
          </p:nvPr>
        </p:nvSpPr>
        <p:spPr/>
        <p:txBody>
          <a:bodyPr/>
          <a:lstStyle/>
          <a:p>
            <a:r>
              <a:rPr lang="en-US">
                <a:solidFill>
                  <a:srgbClr val="012C3B">
                    <a:tint val="75000"/>
                  </a:srgbClr>
                </a:solidFill>
              </a:rPr>
              <a:t>DRAFT:  NOT FOR DISTRIBUTION </a:t>
            </a:r>
          </a:p>
        </p:txBody>
      </p:sp>
      <p:sp>
        <p:nvSpPr>
          <p:cNvPr id="7" name="Slide Number Placeholder 6"/>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580156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346" y="5440680"/>
            <a:ext cx="8290560" cy="642303"/>
          </a:xfrm>
        </p:spPr>
        <p:txBody>
          <a:bodyPr anchor="b"/>
          <a:lstStyle>
            <a:lvl1pPr algn="l">
              <a:defRPr sz="2267" b="1"/>
            </a:lvl1pPr>
          </a:lstStyle>
          <a:p>
            <a:r>
              <a:rPr lang="en-US"/>
              <a:t>Click to edit Master title style</a:t>
            </a:r>
          </a:p>
        </p:txBody>
      </p:sp>
      <p:sp>
        <p:nvSpPr>
          <p:cNvPr id="3" name="Picture Placeholder 2"/>
          <p:cNvSpPr>
            <a:spLocks noGrp="1"/>
          </p:cNvSpPr>
          <p:nvPr>
            <p:ph type="pic" idx="1"/>
          </p:nvPr>
        </p:nvSpPr>
        <p:spPr>
          <a:xfrm>
            <a:off x="2708346" y="694478"/>
            <a:ext cx="8290560" cy="4663440"/>
          </a:xfrm>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p>
        </p:txBody>
      </p:sp>
      <p:sp>
        <p:nvSpPr>
          <p:cNvPr id="4" name="Text Placeholder 3"/>
          <p:cNvSpPr>
            <a:spLocks noGrp="1"/>
          </p:cNvSpPr>
          <p:nvPr>
            <p:ph type="body" sz="half" idx="2"/>
          </p:nvPr>
        </p:nvSpPr>
        <p:spPr>
          <a:xfrm>
            <a:off x="2708346" y="6082983"/>
            <a:ext cx="8290560" cy="912177"/>
          </a:xfrm>
        </p:spPr>
        <p:txBody>
          <a:bodyPr/>
          <a:lstStyle>
            <a:lvl1pPr marL="0" indent="0">
              <a:buNone/>
              <a:defRPr sz="1587"/>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12C3B">
                  <a:tint val="75000"/>
                </a:srgbClr>
              </a:solidFill>
            </a:endParaRPr>
          </a:p>
        </p:txBody>
      </p:sp>
      <p:sp>
        <p:nvSpPr>
          <p:cNvPr id="6" name="Footer Placeholder 5"/>
          <p:cNvSpPr>
            <a:spLocks noGrp="1"/>
          </p:cNvSpPr>
          <p:nvPr>
            <p:ph type="ftr" sz="quarter" idx="11"/>
          </p:nvPr>
        </p:nvSpPr>
        <p:spPr/>
        <p:txBody>
          <a:bodyPr/>
          <a:lstStyle/>
          <a:p>
            <a:r>
              <a:rPr lang="en-US">
                <a:solidFill>
                  <a:srgbClr val="012C3B">
                    <a:tint val="75000"/>
                  </a:srgbClr>
                </a:solidFill>
              </a:rPr>
              <a:t>DRAFT:  NOT FOR DISTRIBUTION </a:t>
            </a:r>
          </a:p>
        </p:txBody>
      </p:sp>
      <p:sp>
        <p:nvSpPr>
          <p:cNvPr id="7" name="Slide Number Placeholder 6"/>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3297843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r>
              <a:rPr lang="en-US">
                <a:solidFill>
                  <a:srgbClr val="012C3B">
                    <a:tint val="75000"/>
                  </a:srgbClr>
                </a:solidFill>
              </a:rPr>
              <a:t>DRAFT:  NOT FOR DISTRIBUTION </a:t>
            </a: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cxnSp>
        <p:nvCxnSpPr>
          <p:cNvPr id="7" name="Straight Connector 6"/>
          <p:cNvCxnSpPr/>
          <p:nvPr userDrawn="1"/>
        </p:nvCxnSpPr>
        <p:spPr>
          <a:xfrm>
            <a:off x="453259" y="777240"/>
            <a:ext cx="12860582" cy="0"/>
          </a:xfrm>
          <a:prstGeom prst="line">
            <a:avLst/>
          </a:prstGeom>
          <a:noFill/>
          <a:ln w="9525" cap="flat" cmpd="sng" algn="ctr">
            <a:solidFill>
              <a:srgbClr val="012C3B"/>
            </a:solidFill>
            <a:prstDash val="solid"/>
          </a:ln>
          <a:effectLst/>
        </p:spPr>
      </p:cxnSp>
    </p:spTree>
    <p:extLst>
      <p:ext uri="{BB962C8B-B14F-4D97-AF65-F5344CB8AC3E}">
        <p14:creationId xmlns:p14="http://schemas.microsoft.com/office/powerpoint/2010/main" val="4056856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7760" y="311258"/>
            <a:ext cx="310896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0880" y="311258"/>
            <a:ext cx="9096587"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12C3B">
                  <a:tint val="75000"/>
                </a:srgbClr>
              </a:solidFill>
            </a:endParaRPr>
          </a:p>
        </p:txBody>
      </p:sp>
      <p:sp>
        <p:nvSpPr>
          <p:cNvPr id="5" name="Footer Placeholder 4"/>
          <p:cNvSpPr>
            <a:spLocks noGrp="1"/>
          </p:cNvSpPr>
          <p:nvPr>
            <p:ph type="ftr" sz="quarter" idx="11"/>
          </p:nvPr>
        </p:nvSpPr>
        <p:spPr/>
        <p:txBody>
          <a:bodyPr/>
          <a:lstStyle/>
          <a:p>
            <a:r>
              <a:rPr lang="en-US">
                <a:solidFill>
                  <a:srgbClr val="012C3B">
                    <a:tint val="75000"/>
                  </a:srgbClr>
                </a:solidFill>
              </a:rPr>
              <a:t>DRAFT:  NOT FOR DISTRIBUTION </a:t>
            </a:r>
          </a:p>
        </p:txBody>
      </p:sp>
      <p:sp>
        <p:nvSpPr>
          <p:cNvPr id="6" name="Slide Number Placeholder 5"/>
          <p:cNvSpPr>
            <a:spLocks noGrp="1"/>
          </p:cNvSpPr>
          <p:nvPr>
            <p:ph type="sldNum" sz="quarter" idx="12"/>
          </p:nvPr>
        </p:nvSpPr>
        <p:spPr/>
        <p:txBody>
          <a:body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188172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6"/>
        <p:cNvGrpSpPr/>
        <p:nvPr/>
      </p:nvGrpSpPr>
      <p:grpSpPr>
        <a:xfrm>
          <a:off x="0" y="0"/>
          <a:ext cx="0" cy="0"/>
          <a:chOff x="0" y="0"/>
          <a:chExt cx="0" cy="0"/>
        </a:xfrm>
      </p:grpSpPr>
      <p:sp>
        <p:nvSpPr>
          <p:cNvPr id="27" name="Google Shape;27;p12"/>
          <p:cNvSpPr/>
          <p:nvPr/>
        </p:nvSpPr>
        <p:spPr>
          <a:xfrm>
            <a:off x="0" y="6767170"/>
            <a:ext cx="13817600" cy="1005230"/>
          </a:xfrm>
          <a:prstGeom prst="rect">
            <a:avLst/>
          </a:prstGeom>
          <a:solidFill>
            <a:srgbClr val="FFFFFF"/>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28" name="Google Shape;28;p12"/>
          <p:cNvSpPr/>
          <p:nvPr/>
        </p:nvSpPr>
        <p:spPr>
          <a:xfrm>
            <a:off x="-4939" y="6860438"/>
            <a:ext cx="3399129" cy="808330"/>
          </a:xfrm>
          <a:prstGeom prst="rect">
            <a:avLst/>
          </a:prstGeom>
          <a:solidFill>
            <a:srgbClr val="C0000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29" name="Google Shape;29;p12"/>
          <p:cNvSpPr/>
          <p:nvPr/>
        </p:nvSpPr>
        <p:spPr>
          <a:xfrm>
            <a:off x="3564947" y="6850075"/>
            <a:ext cx="10252659" cy="808330"/>
          </a:xfrm>
          <a:prstGeom prst="rect">
            <a:avLst/>
          </a:prstGeom>
          <a:solidFill>
            <a:srgbClr val="C0000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0" name="Google Shape;30;p12"/>
          <p:cNvSpPr txBox="1">
            <a:spLocks noGrp="1"/>
          </p:cNvSpPr>
          <p:nvPr>
            <p:ph type="ctrTitle"/>
          </p:nvPr>
        </p:nvSpPr>
        <p:spPr>
          <a:xfrm>
            <a:off x="3564951" y="3886200"/>
            <a:ext cx="9912017" cy="2507488"/>
          </a:xfrm>
          <a:prstGeom prst="rect">
            <a:avLst/>
          </a:prstGeom>
          <a:noFill/>
          <a:ln>
            <a:noFill/>
          </a:ln>
        </p:spPr>
        <p:txBody>
          <a:bodyPr spcFirstLastPara="1" wrap="square" lIns="101850" tIns="50925" rIns="101850" bIns="50925" anchor="b" anchorCtr="0">
            <a:noAutofit/>
          </a:bodyPr>
          <a:lstStyle>
            <a:lvl1pPr lvl="0" algn="l">
              <a:spcBef>
                <a:spcPts val="0"/>
              </a:spcBef>
              <a:spcAft>
                <a:spcPts val="0"/>
              </a:spcAft>
              <a:buClr>
                <a:srgbClr val="002060"/>
              </a:buClr>
              <a:buSzPts val="4000"/>
              <a:buFont typeface="Twentieth Century"/>
              <a:buNone/>
              <a:defRPr sz="4000" b="1"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dt" idx="10"/>
          </p:nvPr>
        </p:nvSpPr>
        <p:spPr>
          <a:xfrm>
            <a:off x="3564947" y="6850075"/>
            <a:ext cx="8318195" cy="777240"/>
          </a:xfrm>
          <a:prstGeom prst="rect">
            <a:avLst/>
          </a:prstGeom>
          <a:noFill/>
          <a:ln>
            <a:noFill/>
          </a:ln>
        </p:spPr>
        <p:txBody>
          <a:bodyPr spcFirstLastPara="1" wrap="square" lIns="101850" tIns="50925" rIns="101850" bIns="50925" anchor="ctr" anchorCtr="0">
            <a:noAutofit/>
          </a:bodyPr>
          <a:lstStyle>
            <a:lvl1pPr lvl="0" algn="l">
              <a:spcBef>
                <a:spcPts val="0"/>
              </a:spcBef>
              <a:spcAft>
                <a:spcPts val="0"/>
              </a:spcAft>
              <a:buSzPts val="1400"/>
              <a:buNone/>
              <a:defRPr sz="2199">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3244427" y="85184"/>
            <a:ext cx="8866293" cy="413808"/>
          </a:xfrm>
          <a:prstGeom prst="rect">
            <a:avLst/>
          </a:prstGeom>
          <a:noFill/>
          <a:ln>
            <a:noFill/>
          </a:ln>
        </p:spPr>
        <p:txBody>
          <a:bodyPr spcFirstLastPara="1" wrap="square" lIns="101850" tIns="50925" rIns="101850" bIns="50925"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p:nvPr/>
        </p:nvSpPr>
        <p:spPr>
          <a:xfrm>
            <a:off x="11769345" y="1450848"/>
            <a:ext cx="2048251"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4" name="Google Shape;34;p12"/>
          <p:cNvSpPr/>
          <p:nvPr/>
        </p:nvSpPr>
        <p:spPr>
          <a:xfrm>
            <a:off x="-13820" y="1450848"/>
            <a:ext cx="6418683"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5" name="Google Shape;35;p12"/>
          <p:cNvSpPr/>
          <p:nvPr/>
        </p:nvSpPr>
        <p:spPr>
          <a:xfrm>
            <a:off x="6648712" y="1450848"/>
            <a:ext cx="4876798"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07503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6"/>
        <p:cNvGrpSpPr/>
        <p:nvPr/>
      </p:nvGrpSpPr>
      <p:grpSpPr>
        <a:xfrm>
          <a:off x="0" y="0"/>
          <a:ext cx="0" cy="0"/>
          <a:chOff x="0" y="0"/>
          <a:chExt cx="0" cy="0"/>
        </a:xfrm>
      </p:grpSpPr>
      <p:sp>
        <p:nvSpPr>
          <p:cNvPr id="37" name="Google Shape;37;p13"/>
          <p:cNvSpPr txBox="1">
            <a:spLocks noGrp="1"/>
          </p:cNvSpPr>
          <p:nvPr>
            <p:ph type="body" idx="1"/>
          </p:nvPr>
        </p:nvSpPr>
        <p:spPr>
          <a:xfrm>
            <a:off x="358220" y="1313392"/>
            <a:ext cx="13118738" cy="5595408"/>
          </a:xfrm>
          <a:prstGeom prst="rect">
            <a:avLst/>
          </a:prstGeom>
          <a:noFill/>
          <a:ln>
            <a:noFill/>
          </a:ln>
        </p:spPr>
        <p:txBody>
          <a:bodyPr spcFirstLastPara="1" wrap="square" lIns="101850" tIns="50925" rIns="101850" bIns="50925" anchor="t" anchorCtr="0">
            <a:normAutofit/>
          </a:bodyPr>
          <a:lstStyle>
            <a:lvl1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lvl1pPr>
            <a:lvl2pPr marL="1240847" marR="0" lvl="1" indent="-606248"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lvl2pPr>
            <a:lvl3pPr marL="1890710" marR="0" lvl="2" indent="-634599"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ü"/>
              <a:tabLst/>
              <a:defRPr/>
            </a:lvl3pPr>
            <a:lvl4pPr marL="2512223" marR="0" lvl="3" indent="-621514" algn="l" defTabSz="914400" rtl="0" eaLnBrk="1" fontAlgn="auto" latinLnBrk="0" hangingPunct="1">
              <a:lnSpc>
                <a:spcPct val="100000"/>
              </a:lnSpc>
              <a:spcBef>
                <a:spcPts val="0"/>
              </a:spcBef>
              <a:spcAft>
                <a:spcPts val="0"/>
              </a:spcAft>
              <a:buClrTx/>
              <a:buSzPct val="75000"/>
              <a:buFont typeface="Courier New" panose="02070309020205020404" pitchFamily="49" charset="0"/>
              <a:buChar char="o"/>
              <a:tabLst/>
              <a:defRPr/>
            </a:lvl4pPr>
            <a:lvl5pPr marL="3146821" marR="0" lvl="4" indent="-634599" algn="l" defTabSz="914400" rtl="0" eaLnBrk="1" fontAlgn="auto" latinLnBrk="0" hangingPunct="1">
              <a:lnSpc>
                <a:spcPct val="100000"/>
              </a:lnSpc>
              <a:spcBef>
                <a:spcPts val="0"/>
              </a:spcBef>
              <a:spcAft>
                <a:spcPts val="0"/>
              </a:spcAft>
              <a:buClrTx/>
              <a:buSzPct val="65000"/>
              <a:buFont typeface="Arial" panose="020B0604020202020204" pitchFamily="34" charset="0"/>
              <a:buChar char="•"/>
              <a:tabLst/>
              <a:defRPr/>
            </a:lvl5pPr>
            <a:lvl6pPr marL="2742740" lvl="5" indent="-342842" algn="l">
              <a:spcBef>
                <a:spcPts val="360"/>
              </a:spcBef>
              <a:spcAft>
                <a:spcPts val="0"/>
              </a:spcAft>
              <a:buSzPts val="1800"/>
              <a:buChar char="▪"/>
              <a:defRPr/>
            </a:lvl6pPr>
            <a:lvl7pPr marL="3199864" lvl="6" indent="-342842" algn="l">
              <a:spcBef>
                <a:spcPts val="360"/>
              </a:spcBef>
              <a:spcAft>
                <a:spcPts val="0"/>
              </a:spcAft>
              <a:buSzPts val="1800"/>
              <a:buChar char="▪"/>
              <a:defRPr/>
            </a:lvl7pPr>
            <a:lvl8pPr marL="3656988" lvl="7" indent="-342842" algn="l">
              <a:spcBef>
                <a:spcPts val="360"/>
              </a:spcBef>
              <a:spcAft>
                <a:spcPts val="0"/>
              </a:spcAft>
              <a:buSzPts val="1800"/>
              <a:buChar char="▪"/>
              <a:defRPr/>
            </a:lvl8pPr>
            <a:lvl9pPr marL="4114110" lvl="8" indent="-342842" algn="l">
              <a:spcBef>
                <a:spcPts val="360"/>
              </a:spcBef>
              <a:spcAft>
                <a:spcPts val="0"/>
              </a:spcAft>
              <a:buSzPts val="1800"/>
              <a:buChar char="▪"/>
              <a:defRPr/>
            </a:lvl9pPr>
          </a:lstStyle>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4396" b="0" i="0" u="none" strike="noStrike" kern="1200" cap="none" spc="0" normalizeH="0" baseline="0" noProof="0">
                <a:ln>
                  <a:noFill/>
                </a:ln>
                <a:solidFill>
                  <a:srgbClr val="002060"/>
                </a:solidFill>
                <a:effectLst/>
                <a:uLnTx/>
                <a:uFillTx/>
                <a:latin typeface="+mn-lt"/>
                <a:ea typeface="+mn-ea"/>
                <a:cs typeface="+mn-cs"/>
              </a:rPr>
              <a:t>Click to edit Master text styles</a:t>
            </a:r>
          </a:p>
          <a:p>
            <a:pPr marL="1240847" marR="0" lvl="1" indent="-606248"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r>
              <a:rPr kumimoji="0" lang="en-US" sz="3984" b="0" i="0" u="none" strike="noStrike" kern="1200" cap="none" spc="0" normalizeH="0" baseline="0" noProof="0">
                <a:ln>
                  <a:noFill/>
                </a:ln>
                <a:solidFill>
                  <a:srgbClr val="002060"/>
                </a:solidFill>
                <a:effectLst/>
                <a:uLnTx/>
                <a:uFillTx/>
                <a:latin typeface="+mn-lt"/>
                <a:ea typeface="+mn-ea"/>
                <a:cs typeface="+mn-cs"/>
              </a:rPr>
              <a:t>Second level</a:t>
            </a:r>
          </a:p>
          <a:p>
            <a:pPr marL="1890710" marR="0" lvl="2" indent="-634599"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ü"/>
              <a:tabLst/>
              <a:defRPr/>
            </a:pPr>
            <a:r>
              <a:rPr kumimoji="0" lang="en-US" sz="3572" b="0" i="0" u="none" strike="noStrike" kern="1200" cap="none" spc="0" normalizeH="0" baseline="0" noProof="0">
                <a:ln>
                  <a:noFill/>
                </a:ln>
                <a:solidFill>
                  <a:srgbClr val="002060"/>
                </a:solidFill>
                <a:effectLst/>
                <a:uLnTx/>
                <a:uFillTx/>
                <a:latin typeface="+mn-lt"/>
                <a:ea typeface="+mn-ea"/>
                <a:cs typeface="+mn-cs"/>
              </a:rPr>
              <a:t>Third level</a:t>
            </a:r>
          </a:p>
          <a:p>
            <a:pPr marL="2512223" marR="0" lvl="3" indent="-621514" algn="l" defTabSz="914400" rtl="0" eaLnBrk="1" fontAlgn="auto" latinLnBrk="0" hangingPunct="1">
              <a:lnSpc>
                <a:spcPct val="100000"/>
              </a:lnSpc>
              <a:spcBef>
                <a:spcPts val="0"/>
              </a:spcBef>
              <a:spcAft>
                <a:spcPts val="0"/>
              </a:spcAft>
              <a:buClrTx/>
              <a:buSzPct val="75000"/>
              <a:buFont typeface="Courier New" panose="02070309020205020404" pitchFamily="49" charset="0"/>
              <a:buChar char="o"/>
              <a:tabLst/>
              <a:defRPr/>
            </a:pPr>
            <a:r>
              <a:rPr kumimoji="0" lang="en-US" sz="3022" b="0" i="0" u="none" strike="noStrike" kern="1200" cap="none" spc="0" normalizeH="0" baseline="0" noProof="0">
                <a:ln>
                  <a:noFill/>
                </a:ln>
                <a:solidFill>
                  <a:srgbClr val="002060"/>
                </a:solidFill>
                <a:effectLst/>
                <a:uLnTx/>
                <a:uFillTx/>
                <a:latin typeface="+mn-lt"/>
                <a:ea typeface="+mn-ea"/>
                <a:cs typeface="+mn-cs"/>
              </a:rPr>
              <a:t>Fourth level</a:t>
            </a:r>
          </a:p>
          <a:p>
            <a:pPr marL="3146821" marR="0" lvl="4" indent="-634599" algn="l" defTabSz="914400" rtl="0" eaLnBrk="1" fontAlgn="auto" latinLnBrk="0" hangingPunct="1">
              <a:lnSpc>
                <a:spcPct val="100000"/>
              </a:lnSpc>
              <a:spcBef>
                <a:spcPts val="0"/>
              </a:spcBef>
              <a:spcAft>
                <a:spcPts val="0"/>
              </a:spcAft>
              <a:buClrTx/>
              <a:buSzPct val="65000"/>
              <a:buFont typeface="Arial" panose="020B0604020202020204" pitchFamily="34" charset="0"/>
              <a:buChar char="•"/>
              <a:tabLst/>
              <a:defRPr/>
            </a:pPr>
            <a:r>
              <a:rPr kumimoji="0" lang="en-US" sz="3022" b="0" i="0" u="none" strike="noStrike" kern="1200" cap="none" spc="0" normalizeH="0" baseline="0" noProof="0">
                <a:ln>
                  <a:noFill/>
                </a:ln>
                <a:solidFill>
                  <a:srgbClr val="002060"/>
                </a:solidFill>
                <a:effectLst/>
                <a:uLnTx/>
                <a:uFillTx/>
                <a:latin typeface="+mn-lt"/>
                <a:ea typeface="+mn-ea"/>
                <a:cs typeface="+mn-cs"/>
              </a:rPr>
              <a:t>Fifth level</a:t>
            </a:r>
          </a:p>
          <a:p>
            <a:endParaRPr/>
          </a:p>
        </p:txBody>
      </p:sp>
      <p:sp>
        <p:nvSpPr>
          <p:cNvPr id="38" name="Google Shape;38;p13"/>
          <p:cNvSpPr txBox="1">
            <a:spLocks noGrp="1"/>
          </p:cNvSpPr>
          <p:nvPr>
            <p:ph type="title"/>
          </p:nvPr>
        </p:nvSpPr>
        <p:spPr>
          <a:xfrm>
            <a:off x="921173" y="93022"/>
            <a:ext cx="11238315" cy="828152"/>
          </a:xfrm>
          <a:prstGeom prst="rect">
            <a:avLst/>
          </a:prstGeom>
          <a:noFill/>
          <a:ln>
            <a:noFill/>
          </a:ln>
        </p:spPr>
        <p:txBody>
          <a:bodyPr spcFirstLastPara="1" wrap="square" lIns="101850" tIns="50925" rIns="101850" bIns="50925"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12884550" y="7121630"/>
            <a:ext cx="682752" cy="411334"/>
          </a:xfrm>
          <a:prstGeom prst="rect">
            <a:avLst/>
          </a:prstGeom>
          <a:noFill/>
          <a:ln>
            <a:noFill/>
          </a:ln>
        </p:spPr>
        <p:txBody>
          <a:bodyPr spcFirstLastPara="1" wrap="square" lIns="101850" tIns="50925" rIns="101850" bIns="50925"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328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6767170"/>
            <a:ext cx="13817600" cy="10052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0" name="Rectangle 9"/>
          <p:cNvSpPr/>
          <p:nvPr/>
        </p:nvSpPr>
        <p:spPr>
          <a:xfrm>
            <a:off x="-13817" y="6860438"/>
            <a:ext cx="3399129" cy="808330"/>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1" name="Rectangle 10"/>
          <p:cNvSpPr/>
          <p:nvPr/>
        </p:nvSpPr>
        <p:spPr>
          <a:xfrm>
            <a:off x="3475126" y="6850075"/>
            <a:ext cx="10252659" cy="808330"/>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8" name="Title 7"/>
          <p:cNvSpPr>
            <a:spLocks noGrp="1"/>
          </p:cNvSpPr>
          <p:nvPr>
            <p:ph type="ctrTitle"/>
          </p:nvPr>
        </p:nvSpPr>
        <p:spPr>
          <a:xfrm>
            <a:off x="3564945" y="3886200"/>
            <a:ext cx="9912017" cy="2507488"/>
          </a:xfrm>
        </p:spPr>
        <p:txBody>
          <a:bodyPr anchor="b"/>
          <a:lstStyle>
            <a:lvl1pPr>
              <a:defRPr sz="5495" b="1" cap="all" baseline="0">
                <a:solidFill>
                  <a:srgbClr val="002060"/>
                </a:solidFill>
              </a:defRPr>
            </a:lvl1pPr>
          </a:lstStyle>
          <a:p>
            <a:r>
              <a:rPr kumimoji="0" lang="en-US"/>
              <a:t>Click to edit Master title style</a:t>
            </a:r>
          </a:p>
        </p:txBody>
      </p:sp>
      <p:sp>
        <p:nvSpPr>
          <p:cNvPr id="28" name="Date Placeholder 27"/>
          <p:cNvSpPr>
            <a:spLocks noGrp="1"/>
          </p:cNvSpPr>
          <p:nvPr>
            <p:ph type="dt" sz="half" idx="10"/>
          </p:nvPr>
        </p:nvSpPr>
        <p:spPr>
          <a:xfrm>
            <a:off x="12817411" y="6875983"/>
            <a:ext cx="910336" cy="777240"/>
          </a:xfrm>
          <a:prstGeom prst="rect">
            <a:avLst/>
          </a:prstGeom>
        </p:spPr>
        <p:txBody>
          <a:bodyPr anchor="ctr">
            <a:noAutofit/>
          </a:bodyPr>
          <a:lstStyle>
            <a:lvl1pPr algn="l">
              <a:defRPr sz="3022">
                <a:solidFill>
                  <a:srgbClr val="FFFFFF"/>
                </a:solidFill>
              </a:defRPr>
            </a:lvl1pPr>
          </a:lstStyle>
          <a:p>
            <a:fld id="{BD8932C4-06C2-4B3E-B9B4-4EEBB934B3D2}" type="slidenum">
              <a:rPr lang="en-US" sz="3200" smtClean="0"/>
              <a:pPr/>
              <a:t>‹#›</a:t>
            </a:fld>
            <a:endParaRPr lang="en-US"/>
          </a:p>
        </p:txBody>
      </p:sp>
      <p:sp>
        <p:nvSpPr>
          <p:cNvPr id="17" name="Footer Placeholder 16"/>
          <p:cNvSpPr>
            <a:spLocks noGrp="1"/>
          </p:cNvSpPr>
          <p:nvPr>
            <p:ph type="ftr" sz="quarter" idx="11"/>
          </p:nvPr>
        </p:nvSpPr>
        <p:spPr>
          <a:xfrm>
            <a:off x="3244426" y="85184"/>
            <a:ext cx="8866293" cy="413808"/>
          </a:xfrm>
          <a:prstGeom prst="rect">
            <a:avLst/>
          </a:prstGeom>
        </p:spPr>
        <p:txBody>
          <a:bodyPr/>
          <a:lstStyle>
            <a:lvl1pPr algn="r">
              <a:defRPr>
                <a:solidFill>
                  <a:schemeClr val="tx2"/>
                </a:solidFill>
              </a:defRPr>
            </a:lvl1pPr>
          </a:lstStyle>
          <a:p>
            <a:r>
              <a:rPr lang="en-US">
                <a:solidFill>
                  <a:srgbClr val="EBDDC3"/>
                </a:solidFill>
              </a:rPr>
              <a:t>Sensitive Draft - Not for Distribution</a:t>
            </a:r>
          </a:p>
        </p:txBody>
      </p:sp>
      <p:sp>
        <p:nvSpPr>
          <p:cNvPr id="14" name="Rectangle 13"/>
          <p:cNvSpPr/>
          <p:nvPr userDrawn="1"/>
        </p:nvSpPr>
        <p:spPr>
          <a:xfrm>
            <a:off x="11769345" y="1450848"/>
            <a:ext cx="2048251"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5" name="Rectangle 14"/>
          <p:cNvSpPr/>
          <p:nvPr userDrawn="1"/>
        </p:nvSpPr>
        <p:spPr>
          <a:xfrm>
            <a:off x="-13820" y="1450848"/>
            <a:ext cx="6418683"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20" name="Rectangle 19"/>
          <p:cNvSpPr/>
          <p:nvPr userDrawn="1"/>
        </p:nvSpPr>
        <p:spPr>
          <a:xfrm>
            <a:off x="6648712" y="1450848"/>
            <a:ext cx="4876798"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Tree>
    <p:extLst>
      <p:ext uri="{BB962C8B-B14F-4D97-AF65-F5344CB8AC3E}">
        <p14:creationId xmlns:p14="http://schemas.microsoft.com/office/powerpoint/2010/main" val="8047614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7646" y="1313392"/>
            <a:ext cx="13109312" cy="559540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itle 11"/>
          <p:cNvSpPr>
            <a:spLocks noGrp="1"/>
          </p:cNvSpPr>
          <p:nvPr>
            <p:ph type="title"/>
          </p:nvPr>
        </p:nvSpPr>
        <p:spPr>
          <a:xfrm>
            <a:off x="921173" y="93022"/>
            <a:ext cx="11238315" cy="828152"/>
          </a:xfrm>
        </p:spPr>
        <p:txBody>
          <a:bodyPr/>
          <a:lstStyle/>
          <a:p>
            <a:r>
              <a:rPr lang="en-US"/>
              <a:t>Click to edit Master title style</a:t>
            </a:r>
          </a:p>
        </p:txBody>
      </p:sp>
      <p:sp>
        <p:nvSpPr>
          <p:cNvPr id="16" name="Slide Number Placeholder 15"/>
          <p:cNvSpPr>
            <a:spLocks noGrp="1"/>
          </p:cNvSpPr>
          <p:nvPr>
            <p:ph type="sldNum" sz="quarter" idx="12"/>
          </p:nvPr>
        </p:nvSpPr>
        <p:spPr/>
        <p:txBody>
          <a:bodyPr/>
          <a:lstStyle/>
          <a:p>
            <a:fld id="{BD8932C4-06C2-4B3E-B9B4-4EEBB934B3D2}" type="slidenum">
              <a:rPr/>
              <a:pPr/>
              <a:t>‹#›</a:t>
            </a:fld>
            <a:endParaRPr/>
          </a:p>
        </p:txBody>
      </p:sp>
    </p:spTree>
    <p:extLst>
      <p:ext uri="{BB962C8B-B14F-4D97-AF65-F5344CB8AC3E}">
        <p14:creationId xmlns:p14="http://schemas.microsoft.com/office/powerpoint/2010/main" val="357111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6"/>
        <p:cNvGrpSpPr/>
        <p:nvPr/>
      </p:nvGrpSpPr>
      <p:grpSpPr>
        <a:xfrm>
          <a:off x="0" y="0"/>
          <a:ext cx="0" cy="0"/>
          <a:chOff x="0" y="0"/>
          <a:chExt cx="0" cy="0"/>
        </a:xfrm>
      </p:grpSpPr>
      <p:sp>
        <p:nvSpPr>
          <p:cNvPr id="27" name="Google Shape;27;p12"/>
          <p:cNvSpPr/>
          <p:nvPr/>
        </p:nvSpPr>
        <p:spPr>
          <a:xfrm>
            <a:off x="0" y="6767170"/>
            <a:ext cx="13817600" cy="1005230"/>
          </a:xfrm>
          <a:prstGeom prst="rect">
            <a:avLst/>
          </a:prstGeom>
          <a:solidFill>
            <a:srgbClr val="FFFFFF"/>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28" name="Google Shape;28;p12"/>
          <p:cNvSpPr/>
          <p:nvPr/>
        </p:nvSpPr>
        <p:spPr>
          <a:xfrm>
            <a:off x="-4939" y="6860438"/>
            <a:ext cx="3399129" cy="808330"/>
          </a:xfrm>
          <a:prstGeom prst="rect">
            <a:avLst/>
          </a:prstGeom>
          <a:solidFill>
            <a:srgbClr val="C0000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29" name="Google Shape;29;p12"/>
          <p:cNvSpPr/>
          <p:nvPr/>
        </p:nvSpPr>
        <p:spPr>
          <a:xfrm>
            <a:off x="3564947" y="6850075"/>
            <a:ext cx="10252659" cy="808330"/>
          </a:xfrm>
          <a:prstGeom prst="rect">
            <a:avLst/>
          </a:prstGeom>
          <a:solidFill>
            <a:srgbClr val="C0000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0" name="Google Shape;30;p12"/>
          <p:cNvSpPr txBox="1">
            <a:spLocks noGrp="1"/>
          </p:cNvSpPr>
          <p:nvPr>
            <p:ph type="ctrTitle"/>
          </p:nvPr>
        </p:nvSpPr>
        <p:spPr>
          <a:xfrm>
            <a:off x="3564951" y="3886200"/>
            <a:ext cx="9912017" cy="2507488"/>
          </a:xfrm>
          <a:prstGeom prst="rect">
            <a:avLst/>
          </a:prstGeom>
          <a:noFill/>
          <a:ln>
            <a:noFill/>
          </a:ln>
        </p:spPr>
        <p:txBody>
          <a:bodyPr spcFirstLastPara="1" wrap="square" lIns="101850" tIns="50925" rIns="101850" bIns="50925" anchor="b" anchorCtr="0">
            <a:noAutofit/>
          </a:bodyPr>
          <a:lstStyle>
            <a:lvl1pPr lvl="0" algn="l">
              <a:spcBef>
                <a:spcPts val="0"/>
              </a:spcBef>
              <a:spcAft>
                <a:spcPts val="0"/>
              </a:spcAft>
              <a:buClr>
                <a:srgbClr val="002060"/>
              </a:buClr>
              <a:buSzPts val="4000"/>
              <a:buFont typeface="Twentieth Century"/>
              <a:buNone/>
              <a:defRPr sz="4000" b="1"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dt" idx="10"/>
          </p:nvPr>
        </p:nvSpPr>
        <p:spPr>
          <a:xfrm>
            <a:off x="3564947" y="6850075"/>
            <a:ext cx="8318195" cy="777240"/>
          </a:xfrm>
          <a:prstGeom prst="rect">
            <a:avLst/>
          </a:prstGeom>
          <a:noFill/>
          <a:ln>
            <a:noFill/>
          </a:ln>
        </p:spPr>
        <p:txBody>
          <a:bodyPr spcFirstLastPara="1" wrap="square" lIns="101850" tIns="50925" rIns="101850" bIns="50925" anchor="ctr" anchorCtr="0">
            <a:noAutofit/>
          </a:bodyPr>
          <a:lstStyle>
            <a:lvl1pPr lvl="0" algn="l">
              <a:spcBef>
                <a:spcPts val="0"/>
              </a:spcBef>
              <a:spcAft>
                <a:spcPts val="0"/>
              </a:spcAft>
              <a:buSzPts val="1400"/>
              <a:buNone/>
              <a:defRPr sz="2199">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3244427" y="85184"/>
            <a:ext cx="8866293" cy="413808"/>
          </a:xfrm>
          <a:prstGeom prst="rect">
            <a:avLst/>
          </a:prstGeom>
          <a:noFill/>
          <a:ln>
            <a:noFill/>
          </a:ln>
        </p:spPr>
        <p:txBody>
          <a:bodyPr spcFirstLastPara="1" wrap="square" lIns="101850" tIns="50925" rIns="101850" bIns="50925" anchor="b"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p:nvPr/>
        </p:nvSpPr>
        <p:spPr>
          <a:xfrm>
            <a:off x="11769345" y="1450848"/>
            <a:ext cx="2048251"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4" name="Google Shape;34;p12"/>
          <p:cNvSpPr/>
          <p:nvPr/>
        </p:nvSpPr>
        <p:spPr>
          <a:xfrm>
            <a:off x="-13820" y="1450848"/>
            <a:ext cx="6418683"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
        <p:nvSpPr>
          <p:cNvPr id="35" name="Google Shape;35;p12"/>
          <p:cNvSpPr/>
          <p:nvPr/>
        </p:nvSpPr>
        <p:spPr>
          <a:xfrm>
            <a:off x="6648712" y="1450848"/>
            <a:ext cx="4876798" cy="259080"/>
          </a:xfrm>
          <a:prstGeom prst="rect">
            <a:avLst/>
          </a:prstGeom>
          <a:solidFill>
            <a:srgbClr val="002060"/>
          </a:solidFill>
          <a:ln>
            <a:noFill/>
          </a:ln>
        </p:spPr>
        <p:txBody>
          <a:bodyPr spcFirstLastPara="1" wrap="square" lIns="101850" tIns="50924" rIns="101850" bIns="50924" anchor="ctr" anchorCtr="0">
            <a:noAutofit/>
          </a:bodyPr>
          <a:lstStyle/>
          <a:p>
            <a:pPr marL="0" marR="0" lvl="0" indent="0" algn="ctr" rtl="0">
              <a:spcBef>
                <a:spcPts val="0"/>
              </a:spcBef>
              <a:spcAft>
                <a:spcPts val="0"/>
              </a:spcAft>
              <a:buNone/>
            </a:pPr>
            <a:endParaRPr sz="2000" b="0" i="0" u="none" strike="noStrike" cap="none">
              <a:solidFill>
                <a:srgbClr val="FFFFFF"/>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99885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6"/>
        <p:cNvGrpSpPr/>
        <p:nvPr/>
      </p:nvGrpSpPr>
      <p:grpSpPr>
        <a:xfrm>
          <a:off x="0" y="0"/>
          <a:ext cx="0" cy="0"/>
          <a:chOff x="0" y="0"/>
          <a:chExt cx="0" cy="0"/>
        </a:xfrm>
      </p:grpSpPr>
      <p:sp>
        <p:nvSpPr>
          <p:cNvPr id="37" name="Google Shape;37;p13"/>
          <p:cNvSpPr txBox="1">
            <a:spLocks noGrp="1"/>
          </p:cNvSpPr>
          <p:nvPr>
            <p:ph type="body" idx="1"/>
          </p:nvPr>
        </p:nvSpPr>
        <p:spPr>
          <a:xfrm>
            <a:off x="358220" y="1313392"/>
            <a:ext cx="13118738" cy="5595408"/>
          </a:xfrm>
          <a:prstGeom prst="rect">
            <a:avLst/>
          </a:prstGeom>
          <a:noFill/>
          <a:ln>
            <a:noFill/>
          </a:ln>
        </p:spPr>
        <p:txBody>
          <a:bodyPr spcFirstLastPara="1" wrap="square" lIns="101850" tIns="50925" rIns="101850" bIns="50925" anchor="t" anchorCtr="0">
            <a:normAutofit/>
          </a:bodyPr>
          <a:lstStyle>
            <a:lvl1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lvl1pPr>
            <a:lvl2pPr marL="1240847" marR="0" lvl="1" indent="-606248"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lvl2pPr>
            <a:lvl3pPr marL="1890710" marR="0" lvl="2" indent="-634599"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ü"/>
              <a:tabLst/>
              <a:defRPr/>
            </a:lvl3pPr>
            <a:lvl4pPr marL="2512223" marR="0" lvl="3" indent="-621514" algn="l" defTabSz="914400" rtl="0" eaLnBrk="1" fontAlgn="auto" latinLnBrk="0" hangingPunct="1">
              <a:lnSpc>
                <a:spcPct val="100000"/>
              </a:lnSpc>
              <a:spcBef>
                <a:spcPts val="0"/>
              </a:spcBef>
              <a:spcAft>
                <a:spcPts val="0"/>
              </a:spcAft>
              <a:buClrTx/>
              <a:buSzPct val="75000"/>
              <a:buFont typeface="Courier New" panose="02070309020205020404" pitchFamily="49" charset="0"/>
              <a:buChar char="o"/>
              <a:tabLst/>
              <a:defRPr/>
            </a:lvl4pPr>
            <a:lvl5pPr marL="3146821" marR="0" lvl="4" indent="-634599" algn="l" defTabSz="914400" rtl="0" eaLnBrk="1" fontAlgn="auto" latinLnBrk="0" hangingPunct="1">
              <a:lnSpc>
                <a:spcPct val="100000"/>
              </a:lnSpc>
              <a:spcBef>
                <a:spcPts val="0"/>
              </a:spcBef>
              <a:spcAft>
                <a:spcPts val="0"/>
              </a:spcAft>
              <a:buClrTx/>
              <a:buSzPct val="65000"/>
              <a:buFont typeface="Arial" panose="020B0604020202020204" pitchFamily="34" charset="0"/>
              <a:buChar char="•"/>
              <a:tabLst/>
              <a:defRPr/>
            </a:lvl5pPr>
            <a:lvl6pPr marL="2742740" lvl="5" indent="-342842" algn="l">
              <a:spcBef>
                <a:spcPts val="360"/>
              </a:spcBef>
              <a:spcAft>
                <a:spcPts val="0"/>
              </a:spcAft>
              <a:buSzPts val="1800"/>
              <a:buChar char="▪"/>
              <a:defRPr/>
            </a:lvl6pPr>
            <a:lvl7pPr marL="3199864" lvl="6" indent="-342842" algn="l">
              <a:spcBef>
                <a:spcPts val="360"/>
              </a:spcBef>
              <a:spcAft>
                <a:spcPts val="0"/>
              </a:spcAft>
              <a:buSzPts val="1800"/>
              <a:buChar char="▪"/>
              <a:defRPr/>
            </a:lvl7pPr>
            <a:lvl8pPr marL="3656988" lvl="7" indent="-342842" algn="l">
              <a:spcBef>
                <a:spcPts val="360"/>
              </a:spcBef>
              <a:spcAft>
                <a:spcPts val="0"/>
              </a:spcAft>
              <a:buSzPts val="1800"/>
              <a:buChar char="▪"/>
              <a:defRPr/>
            </a:lvl8pPr>
            <a:lvl9pPr marL="4114110" lvl="8" indent="-342842" algn="l">
              <a:spcBef>
                <a:spcPts val="360"/>
              </a:spcBef>
              <a:spcAft>
                <a:spcPts val="0"/>
              </a:spcAft>
              <a:buSzPts val="1800"/>
              <a:buChar char="▪"/>
              <a:defRPr/>
            </a:lvl9pPr>
          </a:lstStyle>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4396" b="0" i="0" u="none" strike="noStrike" kern="1200" cap="none" spc="0" normalizeH="0" baseline="0" noProof="0">
                <a:ln>
                  <a:noFill/>
                </a:ln>
                <a:solidFill>
                  <a:srgbClr val="002060"/>
                </a:solidFill>
                <a:effectLst/>
                <a:uLnTx/>
                <a:uFillTx/>
                <a:latin typeface="+mn-lt"/>
                <a:ea typeface="+mn-ea"/>
                <a:cs typeface="+mn-cs"/>
              </a:rPr>
              <a:t>Click to edit Master text styles</a:t>
            </a:r>
          </a:p>
          <a:p>
            <a:pPr marL="1240847" marR="0" lvl="1" indent="-606248"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r>
              <a:rPr kumimoji="0" lang="en-US" sz="3984" b="0" i="0" u="none" strike="noStrike" kern="1200" cap="none" spc="0" normalizeH="0" baseline="0" noProof="0">
                <a:ln>
                  <a:noFill/>
                </a:ln>
                <a:solidFill>
                  <a:srgbClr val="002060"/>
                </a:solidFill>
                <a:effectLst/>
                <a:uLnTx/>
                <a:uFillTx/>
                <a:latin typeface="+mn-lt"/>
                <a:ea typeface="+mn-ea"/>
                <a:cs typeface="+mn-cs"/>
              </a:rPr>
              <a:t>Second level</a:t>
            </a:r>
          </a:p>
          <a:p>
            <a:pPr marL="1890710" marR="0" lvl="2" indent="-634599" algn="l" defTabSz="914400" rtl="0" eaLnBrk="1" fontAlgn="auto" latinLnBrk="0" hangingPunct="1">
              <a:lnSpc>
                <a:spcPct val="100000"/>
              </a:lnSpc>
              <a:spcBef>
                <a:spcPts val="0"/>
              </a:spcBef>
              <a:spcAft>
                <a:spcPts val="0"/>
              </a:spcAft>
              <a:buClrTx/>
              <a:buSzPct val="75000"/>
              <a:buFont typeface="Wingdings" panose="05000000000000000000" pitchFamily="2" charset="2"/>
              <a:buChar char="ü"/>
              <a:tabLst/>
              <a:defRPr/>
            </a:pPr>
            <a:r>
              <a:rPr kumimoji="0" lang="en-US" sz="3572" b="0" i="0" u="none" strike="noStrike" kern="1200" cap="none" spc="0" normalizeH="0" baseline="0" noProof="0">
                <a:ln>
                  <a:noFill/>
                </a:ln>
                <a:solidFill>
                  <a:srgbClr val="002060"/>
                </a:solidFill>
                <a:effectLst/>
                <a:uLnTx/>
                <a:uFillTx/>
                <a:latin typeface="+mn-lt"/>
                <a:ea typeface="+mn-ea"/>
                <a:cs typeface="+mn-cs"/>
              </a:rPr>
              <a:t>Third level</a:t>
            </a:r>
          </a:p>
          <a:p>
            <a:pPr marL="2512223" marR="0" lvl="3" indent="-621514" algn="l" defTabSz="914400" rtl="0" eaLnBrk="1" fontAlgn="auto" latinLnBrk="0" hangingPunct="1">
              <a:lnSpc>
                <a:spcPct val="100000"/>
              </a:lnSpc>
              <a:spcBef>
                <a:spcPts val="0"/>
              </a:spcBef>
              <a:spcAft>
                <a:spcPts val="0"/>
              </a:spcAft>
              <a:buClrTx/>
              <a:buSzPct val="75000"/>
              <a:buFont typeface="Courier New" panose="02070309020205020404" pitchFamily="49" charset="0"/>
              <a:buChar char="o"/>
              <a:tabLst/>
              <a:defRPr/>
            </a:pPr>
            <a:r>
              <a:rPr kumimoji="0" lang="en-US" sz="3022" b="0" i="0" u="none" strike="noStrike" kern="1200" cap="none" spc="0" normalizeH="0" baseline="0" noProof="0">
                <a:ln>
                  <a:noFill/>
                </a:ln>
                <a:solidFill>
                  <a:srgbClr val="002060"/>
                </a:solidFill>
                <a:effectLst/>
                <a:uLnTx/>
                <a:uFillTx/>
                <a:latin typeface="+mn-lt"/>
                <a:ea typeface="+mn-ea"/>
                <a:cs typeface="+mn-cs"/>
              </a:rPr>
              <a:t>Fourth level</a:t>
            </a:r>
          </a:p>
          <a:p>
            <a:pPr marL="3146821" marR="0" lvl="4" indent="-634599" algn="l" defTabSz="914400" rtl="0" eaLnBrk="1" fontAlgn="auto" latinLnBrk="0" hangingPunct="1">
              <a:lnSpc>
                <a:spcPct val="100000"/>
              </a:lnSpc>
              <a:spcBef>
                <a:spcPts val="0"/>
              </a:spcBef>
              <a:spcAft>
                <a:spcPts val="0"/>
              </a:spcAft>
              <a:buClrTx/>
              <a:buSzPct val="65000"/>
              <a:buFont typeface="Arial" panose="020B0604020202020204" pitchFamily="34" charset="0"/>
              <a:buChar char="•"/>
              <a:tabLst/>
              <a:defRPr/>
            </a:pPr>
            <a:r>
              <a:rPr kumimoji="0" lang="en-US" sz="3022" b="0" i="0" u="none" strike="noStrike" kern="1200" cap="none" spc="0" normalizeH="0" baseline="0" noProof="0">
                <a:ln>
                  <a:noFill/>
                </a:ln>
                <a:solidFill>
                  <a:srgbClr val="002060"/>
                </a:solidFill>
                <a:effectLst/>
                <a:uLnTx/>
                <a:uFillTx/>
                <a:latin typeface="+mn-lt"/>
                <a:ea typeface="+mn-ea"/>
                <a:cs typeface="+mn-cs"/>
              </a:rPr>
              <a:t>Fifth level</a:t>
            </a:r>
          </a:p>
          <a:p>
            <a:endParaRPr/>
          </a:p>
        </p:txBody>
      </p:sp>
      <p:sp>
        <p:nvSpPr>
          <p:cNvPr id="38" name="Google Shape;38;p13"/>
          <p:cNvSpPr txBox="1">
            <a:spLocks noGrp="1"/>
          </p:cNvSpPr>
          <p:nvPr>
            <p:ph type="title"/>
          </p:nvPr>
        </p:nvSpPr>
        <p:spPr>
          <a:xfrm>
            <a:off x="921173" y="93022"/>
            <a:ext cx="11238315" cy="828152"/>
          </a:xfrm>
          <a:prstGeom prst="rect">
            <a:avLst/>
          </a:prstGeom>
          <a:noFill/>
          <a:ln>
            <a:noFill/>
          </a:ln>
        </p:spPr>
        <p:txBody>
          <a:bodyPr spcFirstLastPara="1" wrap="square" lIns="101850" tIns="50925" rIns="101850" bIns="50925"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12884550" y="7121630"/>
            <a:ext cx="682752" cy="411334"/>
          </a:xfrm>
          <a:prstGeom prst="rect">
            <a:avLst/>
          </a:prstGeom>
          <a:noFill/>
          <a:ln>
            <a:noFill/>
          </a:ln>
        </p:spPr>
        <p:txBody>
          <a:bodyPr spcFirstLastPara="1" wrap="square" lIns="101850" tIns="50925" rIns="101850" bIns="50925"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5897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268920"/>
            <a:ext cx="13814721" cy="503767"/>
          </a:xfrm>
          <a:custGeom>
            <a:avLst/>
            <a:gdLst/>
            <a:ahLst/>
            <a:cxnLst/>
            <a:rect l="l" t="t" r="r" b="b"/>
            <a:pathLst>
              <a:path w="12189460" h="444500">
                <a:moveTo>
                  <a:pt x="12188952" y="0"/>
                </a:moveTo>
                <a:lnTo>
                  <a:pt x="0" y="0"/>
                </a:lnTo>
                <a:lnTo>
                  <a:pt x="0" y="444246"/>
                </a:lnTo>
                <a:lnTo>
                  <a:pt x="12188952" y="444246"/>
                </a:lnTo>
                <a:lnTo>
                  <a:pt x="12188952" y="0"/>
                </a:lnTo>
                <a:close/>
              </a:path>
            </a:pathLst>
          </a:custGeom>
          <a:solidFill>
            <a:srgbClr val="034990"/>
          </a:solidFill>
        </p:spPr>
        <p:txBody>
          <a:bodyPr wrap="square" lIns="0" tIns="0" rIns="0" bIns="0" rtlCol="0"/>
          <a:lstStyle/>
          <a:p>
            <a:endParaRPr sz="2040"/>
          </a:p>
        </p:txBody>
      </p:sp>
      <p:sp>
        <p:nvSpPr>
          <p:cNvPr id="17" name="bg object 17"/>
          <p:cNvSpPr/>
          <p:nvPr/>
        </p:nvSpPr>
        <p:spPr>
          <a:xfrm>
            <a:off x="0" y="7179106"/>
            <a:ext cx="13814721" cy="72686"/>
          </a:xfrm>
          <a:custGeom>
            <a:avLst/>
            <a:gdLst/>
            <a:ahLst/>
            <a:cxnLst/>
            <a:rect l="l" t="t" r="r" b="b"/>
            <a:pathLst>
              <a:path w="12189460" h="64135">
                <a:moveTo>
                  <a:pt x="12188952" y="0"/>
                </a:moveTo>
                <a:lnTo>
                  <a:pt x="0" y="0"/>
                </a:lnTo>
                <a:lnTo>
                  <a:pt x="0" y="64008"/>
                </a:lnTo>
                <a:lnTo>
                  <a:pt x="12188952" y="64008"/>
                </a:lnTo>
                <a:lnTo>
                  <a:pt x="12188952" y="0"/>
                </a:lnTo>
                <a:close/>
              </a:path>
            </a:pathLst>
          </a:custGeom>
          <a:solidFill>
            <a:srgbClr val="FFB100"/>
          </a:solidFill>
        </p:spPr>
        <p:txBody>
          <a:bodyPr wrap="square" lIns="0" tIns="0" rIns="0" bIns="0" rtlCol="0"/>
          <a:lstStyle/>
          <a:p>
            <a:endParaRPr sz="2040"/>
          </a:p>
        </p:txBody>
      </p:sp>
      <p:sp>
        <p:nvSpPr>
          <p:cNvPr id="18" name="bg object 18"/>
          <p:cNvSpPr/>
          <p:nvPr/>
        </p:nvSpPr>
        <p:spPr>
          <a:xfrm>
            <a:off x="1368805" y="4922520"/>
            <a:ext cx="11192256" cy="0"/>
          </a:xfrm>
          <a:custGeom>
            <a:avLst/>
            <a:gdLst/>
            <a:ahLst/>
            <a:cxnLst/>
            <a:rect l="l" t="t" r="r" b="b"/>
            <a:pathLst>
              <a:path w="9875520">
                <a:moveTo>
                  <a:pt x="0" y="0"/>
                </a:moveTo>
                <a:lnTo>
                  <a:pt x="9875520" y="0"/>
                </a:lnTo>
              </a:path>
            </a:pathLst>
          </a:custGeom>
          <a:ln w="6350">
            <a:solidFill>
              <a:srgbClr val="7E7E7E"/>
            </a:solidFill>
          </a:ln>
        </p:spPr>
        <p:txBody>
          <a:bodyPr wrap="square" lIns="0" tIns="0" rIns="0" bIns="0" rtlCol="0"/>
          <a:lstStyle/>
          <a:p>
            <a:endParaRPr sz="2040"/>
          </a:p>
        </p:txBody>
      </p:sp>
      <p:pic>
        <p:nvPicPr>
          <p:cNvPr id="19" name="bg object 19"/>
          <p:cNvPicPr/>
          <p:nvPr/>
        </p:nvPicPr>
        <p:blipFill>
          <a:blip r:embed="rId2" cstate="print"/>
          <a:stretch>
            <a:fillRect/>
          </a:stretch>
        </p:blipFill>
        <p:spPr>
          <a:xfrm>
            <a:off x="12030811" y="19863"/>
            <a:ext cx="1786786" cy="1500936"/>
          </a:xfrm>
          <a:prstGeom prst="rect">
            <a:avLst/>
          </a:prstGeom>
        </p:spPr>
      </p:pic>
      <p:sp>
        <p:nvSpPr>
          <p:cNvPr id="2" name="Holder 2"/>
          <p:cNvSpPr>
            <a:spLocks noGrp="1"/>
          </p:cNvSpPr>
          <p:nvPr>
            <p:ph type="ctrTitle"/>
          </p:nvPr>
        </p:nvSpPr>
        <p:spPr>
          <a:xfrm>
            <a:off x="1298278" y="2479971"/>
            <a:ext cx="9850797" cy="837152"/>
          </a:xfrm>
          <a:prstGeom prst="rect">
            <a:avLst/>
          </a:prstGeom>
        </p:spPr>
        <p:txBody>
          <a:bodyPr wrap="square" lIns="0" tIns="0" rIns="0" bIns="0">
            <a:spAutoFit/>
          </a:bodyPr>
          <a:lstStyle>
            <a:lvl1pPr>
              <a:defRPr sz="5440" b="1" i="0">
                <a:solidFill>
                  <a:schemeClr val="tx1"/>
                </a:solidFill>
                <a:latin typeface="Arial"/>
                <a:cs typeface="Arial"/>
              </a:defRPr>
            </a:lvl1pPr>
          </a:lstStyle>
          <a:p>
            <a:endParaRPr/>
          </a:p>
        </p:txBody>
      </p:sp>
      <p:sp>
        <p:nvSpPr>
          <p:cNvPr id="3" name="Holder 3"/>
          <p:cNvSpPr>
            <a:spLocks noGrp="1"/>
          </p:cNvSpPr>
          <p:nvPr>
            <p:ph type="subTitle" idx="4"/>
          </p:nvPr>
        </p:nvSpPr>
        <p:spPr>
          <a:xfrm>
            <a:off x="1332821" y="5159939"/>
            <a:ext cx="6816683" cy="488275"/>
          </a:xfrm>
          <a:prstGeom prst="rect">
            <a:avLst/>
          </a:prstGeom>
        </p:spPr>
        <p:txBody>
          <a:bodyPr wrap="square" lIns="0" tIns="0" rIns="0" bIns="0">
            <a:spAutoFit/>
          </a:bodyPr>
          <a:lstStyle>
            <a:lvl1pPr>
              <a:defRPr sz="3173" b="0" i="0">
                <a:solidFill>
                  <a:srgbClr val="404040"/>
                </a:solidFill>
                <a:latin typeface="Z@RD28F.tmp"/>
                <a:cs typeface="Z@RD28F.tmp"/>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1926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mailto:ICH.INFO@DC.GOV" TargetMode="External"/><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mailto:ICH.INFO@DC.GOV" TargetMode="External"/><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92387" y="177294"/>
            <a:ext cx="11238315" cy="738315"/>
          </a:xfrm>
          <a:prstGeom prst="rect">
            <a:avLst/>
          </a:prstGeom>
        </p:spPr>
        <p:txBody>
          <a:bodyPr vert="horz" lIns="101858" tIns="50929" rIns="101858" bIns="50929" anchor="b">
            <a:noAutofit/>
          </a:bodyPr>
          <a:lstStyle/>
          <a:p>
            <a:r>
              <a:rPr kumimoji="0" lang="en-US"/>
              <a:t>Click to edit Master title style</a:t>
            </a:r>
          </a:p>
        </p:txBody>
      </p:sp>
      <p:sp>
        <p:nvSpPr>
          <p:cNvPr id="13" name="Text Placeholder 12"/>
          <p:cNvSpPr>
            <a:spLocks noGrp="1"/>
          </p:cNvSpPr>
          <p:nvPr>
            <p:ph type="body" idx="1"/>
          </p:nvPr>
        </p:nvSpPr>
        <p:spPr>
          <a:xfrm>
            <a:off x="397752" y="1309636"/>
            <a:ext cx="13047929" cy="5633709"/>
          </a:xfrm>
          <a:prstGeom prst="rect">
            <a:avLst/>
          </a:prstGeom>
        </p:spPr>
        <p:txBody>
          <a:bodyPr vert="horz" lIns="101858" tIns="50929" rIns="101858" bIns="50929">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8" name="Rectangle 7"/>
          <p:cNvSpPr/>
          <p:nvPr/>
        </p:nvSpPr>
        <p:spPr>
          <a:xfrm>
            <a:off x="0" y="915605"/>
            <a:ext cx="806027" cy="259080"/>
          </a:xfrm>
          <a:prstGeom prst="rect">
            <a:avLst/>
          </a:prstGeom>
          <a:solidFill>
            <a:srgbClr val="CC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9" name="Rectangle 8"/>
          <p:cNvSpPr/>
          <p:nvPr/>
        </p:nvSpPr>
        <p:spPr>
          <a:xfrm>
            <a:off x="892388" y="915605"/>
            <a:ext cx="12925213"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5" name="Slide Number Placeholder 11"/>
          <p:cNvSpPr>
            <a:spLocks noGrp="1"/>
          </p:cNvSpPr>
          <p:nvPr>
            <p:ph type="sldNum" sz="quarter" idx="4"/>
          </p:nvPr>
        </p:nvSpPr>
        <p:spPr>
          <a:xfrm>
            <a:off x="12796469" y="7257435"/>
            <a:ext cx="682752" cy="411334"/>
          </a:xfrm>
          <a:prstGeom prst="rect">
            <a:avLst/>
          </a:prstGeom>
        </p:spPr>
        <p:txBody>
          <a:bodyPr lIns="101858" tIns="50929" rIns="101858" bIns="50929" rtlCol="0" anchor="b"/>
          <a:lstStyle>
            <a:lvl1pPr>
              <a:defRPr kumimoji="0" lang="en-US" sz="1786" kern="1200" smtClean="0">
                <a:solidFill>
                  <a:srgbClr val="775F55"/>
                </a:solidFill>
                <a:latin typeface="+mn-lt"/>
                <a:ea typeface="+mn-ea"/>
                <a:cs typeface="+mn-cs"/>
              </a:defRPr>
            </a:lvl1pPr>
          </a:lstStyle>
          <a:p>
            <a:pPr defTabSz="1399232"/>
            <a:fld id="{BD8932C4-06C2-4B3E-B9B4-4EEBB934B3D2}" type="slidenum">
              <a:rPr lang="en-US" smtClean="0"/>
              <a:pPr defTabSz="1399232"/>
              <a:t>‹#›</a:t>
            </a:fld>
            <a:endParaRPr lang="en-US"/>
          </a:p>
        </p:txBody>
      </p:sp>
      <p:pic>
        <p:nvPicPr>
          <p:cNvPr id="4" name="Picture 3">
            <a:extLst>
              <a:ext uri="{FF2B5EF4-FFF2-40B4-BE49-F238E27FC236}">
                <a16:creationId xmlns:a16="http://schemas.microsoft.com/office/drawing/2014/main" id="{C97C80CE-785F-4190-B1D4-29EA7B560FBE}"/>
              </a:ext>
            </a:extLst>
          </p:cNvPr>
          <p:cNvPicPr>
            <a:picLocks noChangeAspect="1"/>
          </p:cNvPicPr>
          <p:nvPr userDrawn="1"/>
        </p:nvPicPr>
        <p:blipFill>
          <a:blip r:embed="rId6"/>
          <a:stretch>
            <a:fillRect/>
          </a:stretch>
        </p:blipFill>
        <p:spPr>
          <a:xfrm>
            <a:off x="12176999" y="103631"/>
            <a:ext cx="1280450" cy="1278000"/>
          </a:xfrm>
          <a:prstGeom prst="rect">
            <a:avLst/>
          </a:prstGeom>
        </p:spPr>
      </p:pic>
      <p:pic>
        <p:nvPicPr>
          <p:cNvPr id="5" name="Picture 4" descr="Logo&#10;&#10;Description automatically generated">
            <a:extLst>
              <a:ext uri="{FF2B5EF4-FFF2-40B4-BE49-F238E27FC236}">
                <a16:creationId xmlns:a16="http://schemas.microsoft.com/office/drawing/2014/main" id="{1ADBB294-0488-02E6-DA9B-86A78DB3F0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946" y="7024711"/>
            <a:ext cx="398520" cy="644057"/>
          </a:xfrm>
          <a:prstGeom prst="rect">
            <a:avLst/>
          </a:prstGeom>
        </p:spPr>
      </p:pic>
      <p:sp>
        <p:nvSpPr>
          <p:cNvPr id="3" name="Footer Placeholder 1">
            <a:extLst>
              <a:ext uri="{FF2B5EF4-FFF2-40B4-BE49-F238E27FC236}">
                <a16:creationId xmlns:a16="http://schemas.microsoft.com/office/drawing/2014/main" id="{B4D1F08C-F934-43FD-397D-3FC90B75E902}"/>
              </a:ext>
            </a:extLst>
          </p:cNvPr>
          <p:cNvSpPr>
            <a:spLocks noGrp="1" noChangeArrowheads="1"/>
          </p:cNvSpPr>
          <p:nvPr userDrawn="1"/>
        </p:nvSpPr>
        <p:spPr bwMode="auto">
          <a:xfrm>
            <a:off x="2724458" y="7299436"/>
            <a:ext cx="8616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pPr defTabSz="914400"/>
            <a:r>
              <a:rPr lang="en-US" altLang="en-US">
                <a:solidFill>
                  <a:srgbClr val="C00000"/>
                </a:solidFill>
                <a:ea typeface="MS Mincho" panose="02020609040205080304" pitchFamily="49" charset="-128"/>
                <a:cs typeface="Times New Roman" panose="02020603050405020304" pitchFamily="18" charset="0"/>
              </a:rPr>
              <a:t>DELIBERATIVE PURPOSES ONLY </a:t>
            </a:r>
            <a:r>
              <a:rPr lang="en-US" altLang="en-US">
                <a:ea typeface="MS Mincho" panose="02020609040205080304" pitchFamily="49" charset="-128"/>
                <a:cs typeface="Times New Roman" panose="02020603050405020304" pitchFamily="18" charset="0"/>
              </a:rPr>
              <a:t>| </a:t>
            </a:r>
            <a:r>
              <a:rPr lang="en-US" altLang="en-US">
                <a:solidFill>
                  <a:srgbClr val="C00000"/>
                </a:solidFill>
                <a:ea typeface="MS Mincho" panose="02020609040205080304" pitchFamily="49" charset="-128"/>
                <a:cs typeface="Times New Roman" panose="02020603050405020304" pitchFamily="18" charset="0"/>
              </a:rPr>
              <a:t>SEND COMMENTS/QUESTIONS TO </a:t>
            </a:r>
            <a:r>
              <a:rPr lang="en-US" altLang="en-US">
                <a:ea typeface="MS Mincho" panose="02020609040205080304" pitchFamily="49" charset="-128"/>
                <a:cs typeface="Times New Roman" panose="02020603050405020304" pitchFamily="18" charset="0"/>
                <a:hlinkClick r:id="rId8"/>
              </a:rPr>
              <a:t>ICH.INFO@DC.GOV</a:t>
            </a:r>
            <a:endParaRPr lang="en-US" altLang="en-US" sz="2000"/>
          </a:p>
        </p:txBody>
      </p:sp>
    </p:spTree>
    <p:extLst>
      <p:ext uri="{BB962C8B-B14F-4D97-AF65-F5344CB8AC3E}">
        <p14:creationId xmlns:p14="http://schemas.microsoft.com/office/powerpoint/2010/main" val="32415536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Lst>
  <p:hf hdr="0" ftr="0" dt="0"/>
  <p:txStyles>
    <p:titleStyle>
      <a:lvl1pPr algn="l" rtl="0" eaLnBrk="1" latinLnBrk="0" hangingPunct="1">
        <a:spcBef>
          <a:spcPct val="0"/>
        </a:spcBef>
        <a:buNone/>
        <a:defRPr kumimoji="0" sz="4945" b="1" kern="1200">
          <a:solidFill>
            <a:schemeClr val="tx2"/>
          </a:solidFill>
          <a:latin typeface="+mj-lt"/>
          <a:ea typeface="+mj-ea"/>
          <a:cs typeface="+mj-cs"/>
        </a:defRPr>
      </a:lvl1pPr>
    </p:titleStyle>
    <p:body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99614" algn="l" rtl="0" eaLnBrk="1" latinLnBrk="0" hangingPunct="1">
        <a:defRPr kumimoji="0" kern="1200">
          <a:solidFill>
            <a:schemeClr val="tx1"/>
          </a:solidFill>
          <a:latin typeface="+mn-lt"/>
          <a:ea typeface="+mn-ea"/>
          <a:cs typeface="+mn-cs"/>
        </a:defRPr>
      </a:lvl2pPr>
      <a:lvl3pPr marL="1399232" algn="l" rtl="0" eaLnBrk="1" latinLnBrk="0" hangingPunct="1">
        <a:defRPr kumimoji="0" kern="1200">
          <a:solidFill>
            <a:schemeClr val="tx1"/>
          </a:solidFill>
          <a:latin typeface="+mn-lt"/>
          <a:ea typeface="+mn-ea"/>
          <a:cs typeface="+mn-cs"/>
        </a:defRPr>
      </a:lvl3pPr>
      <a:lvl4pPr marL="2098847" algn="l" rtl="0" eaLnBrk="1" latinLnBrk="0" hangingPunct="1">
        <a:defRPr kumimoji="0" kern="1200">
          <a:solidFill>
            <a:schemeClr val="tx1"/>
          </a:solidFill>
          <a:latin typeface="+mn-lt"/>
          <a:ea typeface="+mn-ea"/>
          <a:cs typeface="+mn-cs"/>
        </a:defRPr>
      </a:lvl4pPr>
      <a:lvl5pPr marL="2798465" algn="l" rtl="0" eaLnBrk="1" latinLnBrk="0" hangingPunct="1">
        <a:defRPr kumimoji="0" kern="1200">
          <a:solidFill>
            <a:schemeClr val="tx1"/>
          </a:solidFill>
          <a:latin typeface="+mn-lt"/>
          <a:ea typeface="+mn-ea"/>
          <a:cs typeface="+mn-cs"/>
        </a:defRPr>
      </a:lvl5pPr>
      <a:lvl6pPr marL="3498080" algn="l" rtl="0" eaLnBrk="1" latinLnBrk="0" hangingPunct="1">
        <a:defRPr kumimoji="0" kern="1200">
          <a:solidFill>
            <a:schemeClr val="tx1"/>
          </a:solidFill>
          <a:latin typeface="+mn-lt"/>
          <a:ea typeface="+mn-ea"/>
          <a:cs typeface="+mn-cs"/>
        </a:defRPr>
      </a:lvl6pPr>
      <a:lvl7pPr marL="4197695" algn="l" rtl="0" eaLnBrk="1" latinLnBrk="0" hangingPunct="1">
        <a:defRPr kumimoji="0" kern="1200">
          <a:solidFill>
            <a:schemeClr val="tx1"/>
          </a:solidFill>
          <a:latin typeface="+mn-lt"/>
          <a:ea typeface="+mn-ea"/>
          <a:cs typeface="+mn-cs"/>
        </a:defRPr>
      </a:lvl7pPr>
      <a:lvl8pPr marL="4897312" algn="l" rtl="0" eaLnBrk="1" latinLnBrk="0" hangingPunct="1">
        <a:defRPr kumimoji="0" kern="1200">
          <a:solidFill>
            <a:schemeClr val="tx1"/>
          </a:solidFill>
          <a:latin typeface="+mn-lt"/>
          <a:ea typeface="+mn-ea"/>
          <a:cs typeface="+mn-cs"/>
        </a:defRPr>
      </a:lvl8pPr>
      <a:lvl9pPr marL="5596926"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92387" y="177294"/>
            <a:ext cx="11238315" cy="738315"/>
          </a:xfrm>
          <a:prstGeom prst="rect">
            <a:avLst/>
          </a:prstGeom>
        </p:spPr>
        <p:txBody>
          <a:bodyPr vert="horz" lIns="101858" tIns="50929" rIns="101858" bIns="50929" anchor="b">
            <a:noAutofit/>
          </a:bodyPr>
          <a:lstStyle/>
          <a:p>
            <a:r>
              <a:rPr kumimoji="0" lang="en-US"/>
              <a:t>Click to edit Master title style</a:t>
            </a:r>
          </a:p>
        </p:txBody>
      </p:sp>
      <p:sp>
        <p:nvSpPr>
          <p:cNvPr id="13" name="Text Placeholder 12"/>
          <p:cNvSpPr>
            <a:spLocks noGrp="1"/>
          </p:cNvSpPr>
          <p:nvPr>
            <p:ph type="body" idx="1"/>
          </p:nvPr>
        </p:nvSpPr>
        <p:spPr>
          <a:xfrm>
            <a:off x="397752" y="1309636"/>
            <a:ext cx="13047929" cy="5633709"/>
          </a:xfrm>
          <a:prstGeom prst="rect">
            <a:avLst/>
          </a:prstGeom>
        </p:spPr>
        <p:txBody>
          <a:bodyPr vert="horz" lIns="101858" tIns="50929" rIns="101858" bIns="50929">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8" name="Rectangle 7"/>
          <p:cNvSpPr/>
          <p:nvPr/>
        </p:nvSpPr>
        <p:spPr>
          <a:xfrm>
            <a:off x="0" y="915605"/>
            <a:ext cx="806027" cy="259080"/>
          </a:xfrm>
          <a:prstGeom prst="rect">
            <a:avLst/>
          </a:prstGeom>
          <a:solidFill>
            <a:srgbClr val="CC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9" name="Rectangle 8"/>
          <p:cNvSpPr/>
          <p:nvPr/>
        </p:nvSpPr>
        <p:spPr>
          <a:xfrm>
            <a:off x="892388" y="915605"/>
            <a:ext cx="12925213" cy="2590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9926" tIns="69963" rIns="139926" bIns="69963" anchor="ctr"/>
          <a:lstStyle/>
          <a:p>
            <a:pPr algn="ctr" defTabSz="1399232"/>
            <a:endParaRPr lang="en-US" sz="2747">
              <a:solidFill>
                <a:prstClr val="white"/>
              </a:solidFill>
            </a:endParaRPr>
          </a:p>
        </p:txBody>
      </p:sp>
      <p:sp>
        <p:nvSpPr>
          <p:cNvPr id="15" name="Slide Number Placeholder 11"/>
          <p:cNvSpPr>
            <a:spLocks noGrp="1"/>
          </p:cNvSpPr>
          <p:nvPr>
            <p:ph type="sldNum" sz="quarter" idx="4"/>
          </p:nvPr>
        </p:nvSpPr>
        <p:spPr>
          <a:xfrm>
            <a:off x="12796469" y="7257435"/>
            <a:ext cx="682752" cy="411334"/>
          </a:xfrm>
          <a:prstGeom prst="rect">
            <a:avLst/>
          </a:prstGeom>
        </p:spPr>
        <p:txBody>
          <a:bodyPr lIns="101858" tIns="50929" rIns="101858" bIns="50929" rtlCol="0" anchor="b"/>
          <a:lstStyle>
            <a:lvl1pPr>
              <a:defRPr kumimoji="0" lang="en-US" sz="1786" kern="1200" smtClean="0">
                <a:solidFill>
                  <a:srgbClr val="775F55"/>
                </a:solidFill>
                <a:latin typeface="+mn-lt"/>
                <a:ea typeface="+mn-ea"/>
                <a:cs typeface="+mn-cs"/>
              </a:defRPr>
            </a:lvl1pPr>
          </a:lstStyle>
          <a:p>
            <a:pPr defTabSz="1399232"/>
            <a:fld id="{BD8932C4-06C2-4B3E-B9B4-4EEBB934B3D2}" type="slidenum">
              <a:rPr lang="en-US" smtClean="0"/>
              <a:pPr defTabSz="1399232"/>
              <a:t>‹#›</a:t>
            </a:fld>
            <a:endParaRPr lang="en-US"/>
          </a:p>
        </p:txBody>
      </p:sp>
      <p:pic>
        <p:nvPicPr>
          <p:cNvPr id="4" name="Picture 3">
            <a:extLst>
              <a:ext uri="{FF2B5EF4-FFF2-40B4-BE49-F238E27FC236}">
                <a16:creationId xmlns:a16="http://schemas.microsoft.com/office/drawing/2014/main" id="{C97C80CE-785F-4190-B1D4-29EA7B560FBE}"/>
              </a:ext>
            </a:extLst>
          </p:cNvPr>
          <p:cNvPicPr>
            <a:picLocks noChangeAspect="1"/>
          </p:cNvPicPr>
          <p:nvPr userDrawn="1"/>
        </p:nvPicPr>
        <p:blipFill>
          <a:blip r:embed="rId6"/>
          <a:stretch>
            <a:fillRect/>
          </a:stretch>
        </p:blipFill>
        <p:spPr>
          <a:xfrm>
            <a:off x="12176999" y="103631"/>
            <a:ext cx="1280450" cy="1278000"/>
          </a:xfrm>
          <a:prstGeom prst="rect">
            <a:avLst/>
          </a:prstGeom>
        </p:spPr>
      </p:pic>
      <p:pic>
        <p:nvPicPr>
          <p:cNvPr id="5" name="Picture 4" descr="Logo&#10;&#10;Description automatically generated">
            <a:extLst>
              <a:ext uri="{FF2B5EF4-FFF2-40B4-BE49-F238E27FC236}">
                <a16:creationId xmlns:a16="http://schemas.microsoft.com/office/drawing/2014/main" id="{1ADBB294-0488-02E6-DA9B-86A78DB3F0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946" y="7024711"/>
            <a:ext cx="398520" cy="644057"/>
          </a:xfrm>
          <a:prstGeom prst="rect">
            <a:avLst/>
          </a:prstGeom>
        </p:spPr>
      </p:pic>
      <p:sp>
        <p:nvSpPr>
          <p:cNvPr id="3" name="Footer Placeholder 1">
            <a:extLst>
              <a:ext uri="{FF2B5EF4-FFF2-40B4-BE49-F238E27FC236}">
                <a16:creationId xmlns:a16="http://schemas.microsoft.com/office/drawing/2014/main" id="{B4D1F08C-F934-43FD-397D-3FC90B75E902}"/>
              </a:ext>
            </a:extLst>
          </p:cNvPr>
          <p:cNvSpPr>
            <a:spLocks noGrp="1" noChangeArrowheads="1"/>
          </p:cNvSpPr>
          <p:nvPr userDrawn="1"/>
        </p:nvSpPr>
        <p:spPr bwMode="auto">
          <a:xfrm>
            <a:off x="2724458" y="7299436"/>
            <a:ext cx="8616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pPr defTabSz="914400"/>
            <a:r>
              <a:rPr lang="en-US" altLang="en-US">
                <a:solidFill>
                  <a:srgbClr val="C00000"/>
                </a:solidFill>
                <a:ea typeface="MS Mincho" panose="02020609040205080304" pitchFamily="49" charset="-128"/>
                <a:cs typeface="Times New Roman" panose="02020603050405020304" pitchFamily="18" charset="0"/>
              </a:rPr>
              <a:t>DELIBERATIVE PURPOSES ONLY </a:t>
            </a:r>
            <a:r>
              <a:rPr lang="en-US" altLang="en-US">
                <a:ea typeface="MS Mincho" panose="02020609040205080304" pitchFamily="49" charset="-128"/>
                <a:cs typeface="Times New Roman" panose="02020603050405020304" pitchFamily="18" charset="0"/>
              </a:rPr>
              <a:t>| </a:t>
            </a:r>
            <a:r>
              <a:rPr lang="en-US" altLang="en-US">
                <a:solidFill>
                  <a:srgbClr val="C00000"/>
                </a:solidFill>
                <a:ea typeface="MS Mincho" panose="02020609040205080304" pitchFamily="49" charset="-128"/>
                <a:cs typeface="Times New Roman" panose="02020603050405020304" pitchFamily="18" charset="0"/>
              </a:rPr>
              <a:t>SEND COMMENTS/QUESTIONS TO </a:t>
            </a:r>
            <a:r>
              <a:rPr lang="en-US" altLang="en-US">
                <a:ea typeface="MS Mincho" panose="02020609040205080304" pitchFamily="49" charset="-128"/>
                <a:cs typeface="Times New Roman" panose="02020603050405020304" pitchFamily="18" charset="0"/>
                <a:hlinkClick r:id="rId8"/>
              </a:rPr>
              <a:t>ICH.INFO@DC.GOV</a:t>
            </a:r>
            <a:endParaRPr lang="en-US" altLang="en-US" sz="2000"/>
          </a:p>
        </p:txBody>
      </p:sp>
      <p:pic>
        <p:nvPicPr>
          <p:cNvPr id="7" name="Picture 6" descr="A logo with buildings and a gear&#10;&#10;Description automatically generated">
            <a:extLst>
              <a:ext uri="{FF2B5EF4-FFF2-40B4-BE49-F238E27FC236}">
                <a16:creationId xmlns:a16="http://schemas.microsoft.com/office/drawing/2014/main" id="{0BC67C42-2746-E4E2-61B4-07454A0F2405}"/>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2672" t="19592" r="11925" b="15578"/>
          <a:stretch/>
        </p:blipFill>
        <p:spPr>
          <a:xfrm>
            <a:off x="10593129" y="100899"/>
            <a:ext cx="1356598" cy="814706"/>
          </a:xfrm>
          <a:prstGeom prst="rect">
            <a:avLst/>
          </a:prstGeom>
        </p:spPr>
      </p:pic>
    </p:spTree>
    <p:extLst>
      <p:ext uri="{BB962C8B-B14F-4D97-AF65-F5344CB8AC3E}">
        <p14:creationId xmlns:p14="http://schemas.microsoft.com/office/powerpoint/2010/main" val="34519663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hf hdr="0" ftr="0" dt="0"/>
  <p:txStyles>
    <p:titleStyle>
      <a:lvl1pPr algn="l" rtl="0" eaLnBrk="1" latinLnBrk="0" hangingPunct="1">
        <a:spcBef>
          <a:spcPct val="0"/>
        </a:spcBef>
        <a:buNone/>
        <a:defRPr kumimoji="0" sz="4945" b="1" kern="1200">
          <a:solidFill>
            <a:schemeClr val="tx2"/>
          </a:solidFill>
          <a:latin typeface="+mj-lt"/>
          <a:ea typeface="+mj-ea"/>
          <a:cs typeface="+mj-cs"/>
        </a:defRPr>
      </a:lvl1pPr>
    </p:titleStyle>
    <p:body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99614" algn="l" rtl="0" eaLnBrk="1" latinLnBrk="0" hangingPunct="1">
        <a:defRPr kumimoji="0" kern="1200">
          <a:solidFill>
            <a:schemeClr val="tx1"/>
          </a:solidFill>
          <a:latin typeface="+mn-lt"/>
          <a:ea typeface="+mn-ea"/>
          <a:cs typeface="+mn-cs"/>
        </a:defRPr>
      </a:lvl2pPr>
      <a:lvl3pPr marL="1399232" algn="l" rtl="0" eaLnBrk="1" latinLnBrk="0" hangingPunct="1">
        <a:defRPr kumimoji="0" kern="1200">
          <a:solidFill>
            <a:schemeClr val="tx1"/>
          </a:solidFill>
          <a:latin typeface="+mn-lt"/>
          <a:ea typeface="+mn-ea"/>
          <a:cs typeface="+mn-cs"/>
        </a:defRPr>
      </a:lvl3pPr>
      <a:lvl4pPr marL="2098847" algn="l" rtl="0" eaLnBrk="1" latinLnBrk="0" hangingPunct="1">
        <a:defRPr kumimoji="0" kern="1200">
          <a:solidFill>
            <a:schemeClr val="tx1"/>
          </a:solidFill>
          <a:latin typeface="+mn-lt"/>
          <a:ea typeface="+mn-ea"/>
          <a:cs typeface="+mn-cs"/>
        </a:defRPr>
      </a:lvl4pPr>
      <a:lvl5pPr marL="2798465" algn="l" rtl="0" eaLnBrk="1" latinLnBrk="0" hangingPunct="1">
        <a:defRPr kumimoji="0" kern="1200">
          <a:solidFill>
            <a:schemeClr val="tx1"/>
          </a:solidFill>
          <a:latin typeface="+mn-lt"/>
          <a:ea typeface="+mn-ea"/>
          <a:cs typeface="+mn-cs"/>
        </a:defRPr>
      </a:lvl5pPr>
      <a:lvl6pPr marL="3498080" algn="l" rtl="0" eaLnBrk="1" latinLnBrk="0" hangingPunct="1">
        <a:defRPr kumimoji="0" kern="1200">
          <a:solidFill>
            <a:schemeClr val="tx1"/>
          </a:solidFill>
          <a:latin typeface="+mn-lt"/>
          <a:ea typeface="+mn-ea"/>
          <a:cs typeface="+mn-cs"/>
        </a:defRPr>
      </a:lvl6pPr>
      <a:lvl7pPr marL="4197695" algn="l" rtl="0" eaLnBrk="1" latinLnBrk="0" hangingPunct="1">
        <a:defRPr kumimoji="0" kern="1200">
          <a:solidFill>
            <a:schemeClr val="tx1"/>
          </a:solidFill>
          <a:latin typeface="+mn-lt"/>
          <a:ea typeface="+mn-ea"/>
          <a:cs typeface="+mn-cs"/>
        </a:defRPr>
      </a:lvl7pPr>
      <a:lvl8pPr marL="4897312" algn="l" rtl="0" eaLnBrk="1" latinLnBrk="0" hangingPunct="1">
        <a:defRPr kumimoji="0" kern="1200">
          <a:solidFill>
            <a:schemeClr val="tx1"/>
          </a:solidFill>
          <a:latin typeface="+mn-lt"/>
          <a:ea typeface="+mn-ea"/>
          <a:cs typeface="+mn-cs"/>
        </a:defRPr>
      </a:lvl8pPr>
      <a:lvl9pPr marL="5596926"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254239"/>
            <a:ext cx="13817600" cy="51816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034990"/>
          </a:solidFill>
        </p:spPr>
        <p:txBody>
          <a:bodyPr wrap="square" lIns="0" tIns="0" rIns="0" bIns="0" rtlCol="0"/>
          <a:lstStyle/>
          <a:p>
            <a:endParaRPr sz="2040"/>
          </a:p>
        </p:txBody>
      </p:sp>
      <p:sp>
        <p:nvSpPr>
          <p:cNvPr id="17" name="bg object 17"/>
          <p:cNvSpPr/>
          <p:nvPr/>
        </p:nvSpPr>
        <p:spPr>
          <a:xfrm>
            <a:off x="0" y="7179106"/>
            <a:ext cx="13817600" cy="74845"/>
          </a:xfrm>
          <a:custGeom>
            <a:avLst/>
            <a:gdLst/>
            <a:ahLst/>
            <a:cxnLst/>
            <a:rect l="l" t="t" r="r" b="b"/>
            <a:pathLst>
              <a:path w="12192000" h="66039">
                <a:moveTo>
                  <a:pt x="12192000" y="0"/>
                </a:moveTo>
                <a:lnTo>
                  <a:pt x="0" y="0"/>
                </a:lnTo>
                <a:lnTo>
                  <a:pt x="0" y="65532"/>
                </a:lnTo>
                <a:lnTo>
                  <a:pt x="12192000" y="65532"/>
                </a:lnTo>
                <a:lnTo>
                  <a:pt x="12192000" y="0"/>
                </a:lnTo>
                <a:close/>
              </a:path>
            </a:pathLst>
          </a:custGeom>
          <a:solidFill>
            <a:srgbClr val="FFB100"/>
          </a:solidFill>
        </p:spPr>
        <p:txBody>
          <a:bodyPr wrap="square" lIns="0" tIns="0" rIns="0" bIns="0" rtlCol="0"/>
          <a:lstStyle/>
          <a:p>
            <a:endParaRPr sz="2040"/>
          </a:p>
        </p:txBody>
      </p:sp>
      <p:sp>
        <p:nvSpPr>
          <p:cNvPr id="18" name="bg object 18"/>
          <p:cNvSpPr/>
          <p:nvPr/>
        </p:nvSpPr>
        <p:spPr>
          <a:xfrm>
            <a:off x="1352396" y="1969872"/>
            <a:ext cx="11295888"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endParaRPr sz="2040"/>
          </a:p>
        </p:txBody>
      </p:sp>
      <p:sp>
        <p:nvSpPr>
          <p:cNvPr id="2" name="Holder 2"/>
          <p:cNvSpPr>
            <a:spLocks noGrp="1"/>
          </p:cNvSpPr>
          <p:nvPr>
            <p:ph type="title"/>
          </p:nvPr>
        </p:nvSpPr>
        <p:spPr>
          <a:xfrm>
            <a:off x="1332821" y="1017179"/>
            <a:ext cx="10226463" cy="738664"/>
          </a:xfrm>
          <a:prstGeom prst="rect">
            <a:avLst/>
          </a:prstGeom>
        </p:spPr>
        <p:txBody>
          <a:bodyPr wrap="square" lIns="0" tIns="0" rIns="0" bIns="0">
            <a:spAutoFit/>
          </a:bodyPr>
          <a:lstStyle>
            <a:lvl1pPr>
              <a:defRPr sz="4800" b="1" i="0">
                <a:solidFill>
                  <a:schemeClr val="tx1"/>
                </a:solidFill>
                <a:latin typeface="Arial"/>
                <a:cs typeface="Arial"/>
              </a:defRPr>
            </a:lvl1pPr>
          </a:lstStyle>
          <a:p>
            <a:endParaRPr/>
          </a:p>
        </p:txBody>
      </p:sp>
      <p:sp>
        <p:nvSpPr>
          <p:cNvPr id="3" name="Holder 3"/>
          <p:cNvSpPr>
            <a:spLocks noGrp="1"/>
          </p:cNvSpPr>
          <p:nvPr>
            <p:ph type="body" idx="1"/>
          </p:nvPr>
        </p:nvSpPr>
        <p:spPr>
          <a:xfrm>
            <a:off x="1228960" y="2057813"/>
            <a:ext cx="11312440" cy="430887"/>
          </a:xfrm>
          <a:prstGeom prst="rect">
            <a:avLst/>
          </a:prstGeom>
        </p:spPr>
        <p:txBody>
          <a:bodyPr wrap="square" lIns="0" tIns="0" rIns="0" bIns="0">
            <a:spAutoFit/>
          </a:bodyPr>
          <a:lstStyle>
            <a:lvl1pPr>
              <a:defRPr sz="2800" b="0" i="0">
                <a:solidFill>
                  <a:srgbClr val="404040"/>
                </a:solidFill>
                <a:latin typeface="Z@RD28F.tmp"/>
                <a:cs typeface="Z@RD28F.tmp"/>
              </a:defRPr>
            </a:lvl1pPr>
          </a:lstStyle>
          <a:p>
            <a:endParaRPr/>
          </a:p>
        </p:txBody>
      </p:sp>
      <p:sp>
        <p:nvSpPr>
          <p:cNvPr id="4" name="Holder 4"/>
          <p:cNvSpPr>
            <a:spLocks noGrp="1"/>
          </p:cNvSpPr>
          <p:nvPr>
            <p:ph type="ftr" sz="quarter" idx="5"/>
          </p:nvPr>
        </p:nvSpPr>
        <p:spPr>
          <a:xfrm>
            <a:off x="4697984" y="7228332"/>
            <a:ext cx="442163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90880" y="7228332"/>
            <a:ext cx="317804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6" name="Holder 6"/>
          <p:cNvSpPr>
            <a:spLocks noGrp="1"/>
          </p:cNvSpPr>
          <p:nvPr>
            <p:ph type="sldNum" sz="quarter" idx="7"/>
          </p:nvPr>
        </p:nvSpPr>
        <p:spPr>
          <a:xfrm>
            <a:off x="9948672" y="7228332"/>
            <a:ext cx="31780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77806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518145">
        <a:defRPr>
          <a:latin typeface="+mn-lt"/>
          <a:ea typeface="+mn-ea"/>
          <a:cs typeface="+mn-cs"/>
        </a:defRPr>
      </a:lvl2pPr>
      <a:lvl3pPr marL="1036290">
        <a:defRPr>
          <a:latin typeface="+mn-lt"/>
          <a:ea typeface="+mn-ea"/>
          <a:cs typeface="+mn-cs"/>
        </a:defRPr>
      </a:lvl3pPr>
      <a:lvl4pPr marL="1554434">
        <a:defRPr>
          <a:latin typeface="+mn-lt"/>
          <a:ea typeface="+mn-ea"/>
          <a:cs typeface="+mn-cs"/>
        </a:defRPr>
      </a:lvl4pPr>
      <a:lvl5pPr marL="2072579">
        <a:defRPr>
          <a:latin typeface="+mn-lt"/>
          <a:ea typeface="+mn-ea"/>
          <a:cs typeface="+mn-cs"/>
        </a:defRPr>
      </a:lvl5pPr>
      <a:lvl6pPr marL="2590724">
        <a:defRPr>
          <a:latin typeface="+mn-lt"/>
          <a:ea typeface="+mn-ea"/>
          <a:cs typeface="+mn-cs"/>
        </a:defRPr>
      </a:lvl6pPr>
      <a:lvl7pPr marL="3108869">
        <a:defRPr>
          <a:latin typeface="+mn-lt"/>
          <a:ea typeface="+mn-ea"/>
          <a:cs typeface="+mn-cs"/>
        </a:defRPr>
      </a:lvl7pPr>
      <a:lvl8pPr marL="3627013">
        <a:defRPr>
          <a:latin typeface="+mn-lt"/>
          <a:ea typeface="+mn-ea"/>
          <a:cs typeface="+mn-cs"/>
        </a:defRPr>
      </a:lvl8pPr>
      <a:lvl9pPr marL="4145158">
        <a:defRPr>
          <a:latin typeface="+mn-lt"/>
          <a:ea typeface="+mn-ea"/>
          <a:cs typeface="+mn-cs"/>
        </a:defRPr>
      </a:lvl9pPr>
    </p:bodyStyle>
    <p:otherStyle>
      <a:lvl1pPr marL="0">
        <a:defRPr>
          <a:latin typeface="+mn-lt"/>
          <a:ea typeface="+mn-ea"/>
          <a:cs typeface="+mn-cs"/>
        </a:defRPr>
      </a:lvl1pPr>
      <a:lvl2pPr marL="518145">
        <a:defRPr>
          <a:latin typeface="+mn-lt"/>
          <a:ea typeface="+mn-ea"/>
          <a:cs typeface="+mn-cs"/>
        </a:defRPr>
      </a:lvl2pPr>
      <a:lvl3pPr marL="1036290">
        <a:defRPr>
          <a:latin typeface="+mn-lt"/>
          <a:ea typeface="+mn-ea"/>
          <a:cs typeface="+mn-cs"/>
        </a:defRPr>
      </a:lvl3pPr>
      <a:lvl4pPr marL="1554434">
        <a:defRPr>
          <a:latin typeface="+mn-lt"/>
          <a:ea typeface="+mn-ea"/>
          <a:cs typeface="+mn-cs"/>
        </a:defRPr>
      </a:lvl4pPr>
      <a:lvl5pPr marL="2072579">
        <a:defRPr>
          <a:latin typeface="+mn-lt"/>
          <a:ea typeface="+mn-ea"/>
          <a:cs typeface="+mn-cs"/>
        </a:defRPr>
      </a:lvl5pPr>
      <a:lvl6pPr marL="2590724">
        <a:defRPr>
          <a:latin typeface="+mn-lt"/>
          <a:ea typeface="+mn-ea"/>
          <a:cs typeface="+mn-cs"/>
        </a:defRPr>
      </a:lvl6pPr>
      <a:lvl7pPr marL="3108869">
        <a:defRPr>
          <a:latin typeface="+mn-lt"/>
          <a:ea typeface="+mn-ea"/>
          <a:cs typeface="+mn-cs"/>
        </a:defRPr>
      </a:lvl7pPr>
      <a:lvl8pPr marL="3627013">
        <a:defRPr>
          <a:latin typeface="+mn-lt"/>
          <a:ea typeface="+mn-ea"/>
          <a:cs typeface="+mn-cs"/>
        </a:defRPr>
      </a:lvl8pPr>
      <a:lvl9pPr marL="414515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587" y="138536"/>
            <a:ext cx="12435840" cy="63870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90880" y="1036322"/>
            <a:ext cx="12435840" cy="5906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0880" y="7203865"/>
            <a:ext cx="3224107" cy="413808"/>
          </a:xfrm>
          <a:prstGeom prst="rect">
            <a:avLst/>
          </a:prstGeom>
        </p:spPr>
        <p:txBody>
          <a:bodyPr vert="horz" lIns="91440" tIns="45720" rIns="91440" bIns="45720" rtlCol="0" anchor="ctr"/>
          <a:lstStyle>
            <a:lvl1pPr algn="l">
              <a:defRPr sz="1360">
                <a:solidFill>
                  <a:schemeClr val="tx1">
                    <a:tint val="75000"/>
                  </a:schemeClr>
                </a:solidFill>
                <a:latin typeface="Helvetica" panose="020B0604020202020204" pitchFamily="34" charset="0"/>
                <a:cs typeface="Helvetica" panose="020B0604020202020204" pitchFamily="34" charset="0"/>
              </a:defRPr>
            </a:lvl1pPr>
          </a:lstStyle>
          <a:p>
            <a:endParaRPr lang="en-US">
              <a:solidFill>
                <a:srgbClr val="012C3B">
                  <a:tint val="75000"/>
                </a:srgbClr>
              </a:solidFill>
            </a:endParaRPr>
          </a:p>
        </p:txBody>
      </p:sp>
      <p:sp>
        <p:nvSpPr>
          <p:cNvPr id="5" name="Footer Placeholder 4"/>
          <p:cNvSpPr>
            <a:spLocks noGrp="1"/>
          </p:cNvSpPr>
          <p:nvPr>
            <p:ph type="ftr" sz="quarter" idx="3"/>
          </p:nvPr>
        </p:nvSpPr>
        <p:spPr>
          <a:xfrm>
            <a:off x="4721014" y="7203865"/>
            <a:ext cx="4375573" cy="413808"/>
          </a:xfrm>
          <a:prstGeom prst="rect">
            <a:avLst/>
          </a:prstGeom>
        </p:spPr>
        <p:txBody>
          <a:bodyPr vert="horz" lIns="91440" tIns="45720" rIns="91440" bIns="45720" rtlCol="0" anchor="ctr"/>
          <a:lstStyle>
            <a:lvl1pPr algn="ctr">
              <a:defRPr sz="1360">
                <a:solidFill>
                  <a:schemeClr val="tx1">
                    <a:tint val="75000"/>
                  </a:schemeClr>
                </a:solidFill>
                <a:latin typeface="Helvetica" panose="020B0604020202020204" pitchFamily="34" charset="0"/>
                <a:cs typeface="Helvetica" panose="020B0604020202020204" pitchFamily="34" charset="0"/>
              </a:defRPr>
            </a:lvl1pPr>
          </a:lstStyle>
          <a:p>
            <a:r>
              <a:rPr lang="en-US">
                <a:solidFill>
                  <a:srgbClr val="012C3B">
                    <a:tint val="75000"/>
                  </a:srgbClr>
                </a:solidFill>
              </a:rPr>
              <a:t>DRAFT:  NOT FOR DISTRIBUTION </a:t>
            </a:r>
          </a:p>
        </p:txBody>
      </p:sp>
      <p:sp>
        <p:nvSpPr>
          <p:cNvPr id="6" name="Slide Number Placeholder 5"/>
          <p:cNvSpPr>
            <a:spLocks noGrp="1"/>
          </p:cNvSpPr>
          <p:nvPr>
            <p:ph type="sldNum" sz="quarter" idx="4"/>
          </p:nvPr>
        </p:nvSpPr>
        <p:spPr>
          <a:xfrm>
            <a:off x="9902613" y="7203865"/>
            <a:ext cx="3224107" cy="413808"/>
          </a:xfrm>
          <a:prstGeom prst="rect">
            <a:avLst/>
          </a:prstGeom>
        </p:spPr>
        <p:txBody>
          <a:bodyPr vert="horz" lIns="91440" tIns="45720" rIns="91440" bIns="45720" rtlCol="0" anchor="ctr"/>
          <a:lstStyle>
            <a:lvl1pPr algn="r">
              <a:defRPr sz="1360">
                <a:solidFill>
                  <a:schemeClr val="tx1">
                    <a:tint val="75000"/>
                  </a:schemeClr>
                </a:solidFill>
                <a:latin typeface="Helvetica" panose="020B0604020202020204" pitchFamily="34" charset="0"/>
                <a:cs typeface="Helvetica" panose="020B0604020202020204" pitchFamily="34" charset="0"/>
              </a:defRPr>
            </a:lvl1pPr>
          </a:lstStyle>
          <a:p>
            <a:fld id="{B5A5BAFB-C021-4B8F-BC56-71AD777259CD}" type="slidenum">
              <a:rPr lang="en-US" smtClean="0">
                <a:solidFill>
                  <a:srgbClr val="012C3B">
                    <a:tint val="75000"/>
                  </a:srgbClr>
                </a:solidFill>
              </a:rPr>
              <a:pPr/>
              <a:t>‹#›</a:t>
            </a:fld>
            <a:endParaRPr lang="en-US">
              <a:solidFill>
                <a:srgbClr val="012C3B">
                  <a:tint val="75000"/>
                </a:srgbClr>
              </a:solidFill>
            </a:endParaRPr>
          </a:p>
        </p:txBody>
      </p:sp>
    </p:spTree>
    <p:extLst>
      <p:ext uri="{BB962C8B-B14F-4D97-AF65-F5344CB8AC3E}">
        <p14:creationId xmlns:p14="http://schemas.microsoft.com/office/powerpoint/2010/main" val="27508136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l" defTabSz="1036290" rtl="0" eaLnBrk="1" latinLnBrk="0" hangingPunct="1">
        <a:spcBef>
          <a:spcPct val="0"/>
        </a:spcBef>
        <a:buNone/>
        <a:defRPr sz="2720" b="1" kern="1200">
          <a:solidFill>
            <a:schemeClr val="tx1"/>
          </a:solidFill>
          <a:latin typeface="Neutra Text" pitchFamily="50" charset="0"/>
          <a:ea typeface="+mj-ea"/>
          <a:cs typeface="+mj-cs"/>
        </a:defRPr>
      </a:lvl1pPr>
    </p:titleStyle>
    <p:bodyStyle>
      <a:lvl1pPr marL="388609" indent="-388609" algn="l" defTabSz="1036290" rtl="0" eaLnBrk="1" latinLnBrk="0" hangingPunct="1">
        <a:spcBef>
          <a:spcPct val="20000"/>
        </a:spcBef>
        <a:buFont typeface="Arial" panose="020B0604020202020204" pitchFamily="34" charset="0"/>
        <a:buChar char="•"/>
        <a:defRPr sz="3173" kern="1200">
          <a:solidFill>
            <a:schemeClr val="accent6"/>
          </a:solidFill>
          <a:latin typeface="Helvetica" panose="020B0604020202020204" pitchFamily="34" charset="0"/>
          <a:ea typeface="+mn-ea"/>
          <a:cs typeface="Helvetica" panose="020B0604020202020204" pitchFamily="34" charset="0"/>
        </a:defRPr>
      </a:lvl1pPr>
      <a:lvl2pPr marL="841985" indent="-323840" algn="l" defTabSz="1036290" rtl="0" eaLnBrk="1" latinLnBrk="0" hangingPunct="1">
        <a:spcBef>
          <a:spcPct val="20000"/>
        </a:spcBef>
        <a:buFont typeface="Arial" panose="020B0604020202020204" pitchFamily="34" charset="0"/>
        <a:buChar char="–"/>
        <a:defRPr sz="2720" kern="1200">
          <a:solidFill>
            <a:schemeClr val="accent6"/>
          </a:solidFill>
          <a:latin typeface="Helvetica" panose="020B0604020202020204" pitchFamily="34" charset="0"/>
          <a:ea typeface="+mn-ea"/>
          <a:cs typeface="Helvetica" panose="020B0604020202020204" pitchFamily="34" charset="0"/>
        </a:defRPr>
      </a:lvl2pPr>
      <a:lvl3pPr marL="1295362" indent="-259072" algn="l" defTabSz="1036290" rtl="0" eaLnBrk="1" latinLnBrk="0" hangingPunct="1">
        <a:spcBef>
          <a:spcPct val="20000"/>
        </a:spcBef>
        <a:buFont typeface="Arial" panose="020B0604020202020204" pitchFamily="34" charset="0"/>
        <a:buChar char="•"/>
        <a:defRPr sz="2720" kern="1200">
          <a:solidFill>
            <a:schemeClr val="accent6"/>
          </a:solidFill>
          <a:latin typeface="Helvetica" panose="020B0604020202020204" pitchFamily="34" charset="0"/>
          <a:ea typeface="+mn-ea"/>
          <a:cs typeface="Helvetica" panose="020B0604020202020204" pitchFamily="34" charset="0"/>
        </a:defRPr>
      </a:lvl3pPr>
      <a:lvl4pPr marL="1813507" indent="-259072" algn="l" defTabSz="1036290" rtl="0" eaLnBrk="1" latinLnBrk="0" hangingPunct="1">
        <a:spcBef>
          <a:spcPct val="20000"/>
        </a:spcBef>
        <a:buFont typeface="Arial" panose="020B0604020202020204" pitchFamily="34" charset="0"/>
        <a:buChar char="–"/>
        <a:defRPr sz="2267" kern="1200">
          <a:solidFill>
            <a:schemeClr val="accent6"/>
          </a:solidFill>
          <a:latin typeface="Helvetica" panose="020B0604020202020204" pitchFamily="34" charset="0"/>
          <a:ea typeface="+mn-ea"/>
          <a:cs typeface="Helvetica" panose="020B0604020202020204" pitchFamily="34" charset="0"/>
        </a:defRPr>
      </a:lvl4pPr>
      <a:lvl5pPr marL="2331651" indent="-259072" algn="l" defTabSz="1036290" rtl="0" eaLnBrk="1" latinLnBrk="0" hangingPunct="1">
        <a:spcBef>
          <a:spcPct val="20000"/>
        </a:spcBef>
        <a:buFont typeface="Arial" panose="020B0604020202020204" pitchFamily="34" charset="0"/>
        <a:buChar char="»"/>
        <a:defRPr sz="2267" kern="1200">
          <a:solidFill>
            <a:schemeClr val="accent6"/>
          </a:solidFill>
          <a:latin typeface="Helvetica" panose="020B0604020202020204" pitchFamily="34" charset="0"/>
          <a:ea typeface="+mn-ea"/>
          <a:cs typeface="Helvetica" panose="020B0604020202020204" pitchFamily="34" charset="0"/>
        </a:defRPr>
      </a:lvl5pPr>
      <a:lvl6pPr marL="284979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www.community-partnership.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www.community-partnership.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www.community-partnership.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ch.info@dc.gov"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www.community-partnership.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www.community-partnership.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www.community-partnership.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www.community-partnership.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www.community-partnership.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http://www.community-partnership.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hyperlink" Target="mailto:eyoung@community-partnership.org" TargetMode="External"/><Relationship Id="rId3" Type="http://schemas.openxmlformats.org/officeDocument/2006/relationships/image" Target="../media/image15.png"/><Relationship Id="rId7" Type="http://schemas.openxmlformats.org/officeDocument/2006/relationships/hyperlink" Target="mailto:ccoates@community-partnership.org"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hyperlink" Target="mailto:fswan@community-partnership.org" TargetMode="External"/><Relationship Id="rId5" Type="http://schemas.openxmlformats.org/officeDocument/2006/relationships/hyperlink" Target="mailto:tfredericksen@community-partnership.org" TargetMode="External"/><Relationship Id="rId4" Type="http://schemas.openxmlformats.org/officeDocument/2006/relationships/hyperlink" Target="http://www.community-partnership.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hud.gov/program_offices/comm_planning/coc/cocbuilds"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mailto:tfredericksen@community-partnership.org"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dchousing.org/wordpress/dcha-issues-three-year-recovery-plan-blueprint-for-agency-turnaround/"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3" Type="http://schemas.openxmlformats.org/officeDocument/2006/relationships/hyperlink" Target="https://dhcd.dc.gov/sites/default/files/dc/sites/dhcd/publication/attachments/Draft%20FY%202025%20RHP%20Substantial%20Amendment.pdf" TargetMode="External"/><Relationship Id="rId2" Type="http://schemas.openxmlformats.org/officeDocument/2006/relationships/hyperlink" Target="https://dhcd.dc.gov/publication/fy2025-annual-action-plan-aap-draft"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mailto:ich.info@dc.gov"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mailto:ich.info@dc.gov" TargetMode="External"/><Relationship Id="rId2" Type="http://schemas.openxmlformats.org/officeDocument/2006/relationships/hyperlink" Target="https://ich.dc.gov/sites/default/files/dc/sites/ich/event_content/attachments/Digest%20_2024%2007%20-%20Standard%20Model.pdf"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ich.dc.gov/sites/default/files/dc/sites/ich/event_content/attachments/At%20A%20Glance%20_2024%2008%20-%20For%20General%20Distribution.pdf"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links-2.govdelivery.com/CL0/https:%2F%2Fforms.office.com%2Fg%2F6XD9hRaw8b%3Forigin=lprLink/1/010101913900ed30-67df9ca2-8139-4508-a8e4-a46de0c58798-000000/0osREpNTkLDQnVIJ88csLZMEkIfkBa8WDCyFR6LwJ5M=365"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us02web.zoom.us/webinar/register/WN_ZvsNX7RJSOuRo9UBQkJ9UQ#/registration"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IsInVyaSI6ImJwMjpjbGljayIsInVybCI6Imh0dHBzOi8vcGxhbm5pbmcuZGMuZ292L3NpdGVzL2RlZmF1bHQvZmlsZXMvZGMvc2l0ZXMvb3AvcGFnZV9jb250ZW50L2F0dGFjaG1lbnRzL09QJTIwUmFjaWFsJTIwRXF1aXR5JTIwQWN0aW9uJTIwUGxhbi5wZGYiLCJidWxsZXRpbl9pZCI6IjIwMjQwNjI3Ljk2ODUxMDQxIn0.klYQtFKX6V9qx--unBA7MsH_j5RC1SVsQCzbCrTWqhQ/s/778055385/br/244879186078-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ich.info@dc.gov"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vent.on24.com/wcc/r/4662151/D09F73C22C0F1286436CFDBAF57336A9?&amp;utm_source=urban_events&amp;utm_campaign=dev_of_color&amp;utm_id=cities_and_neighborhoods&amp;utm_content=general&amp;utm_term=cities_and_neighborhood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Google Shape;74;p1">
            <a:extLst>
              <a:ext uri="{FF2B5EF4-FFF2-40B4-BE49-F238E27FC236}">
                <a16:creationId xmlns:a16="http://schemas.microsoft.com/office/drawing/2014/main" id="{9A155B68-3CE9-3071-22BE-49E5C713FFB6}"/>
              </a:ext>
            </a:extLst>
          </p:cNvPr>
          <p:cNvSpPr txBox="1"/>
          <p:nvPr/>
        </p:nvSpPr>
        <p:spPr>
          <a:xfrm>
            <a:off x="1041739" y="2106661"/>
            <a:ext cx="11085552" cy="4462592"/>
          </a:xfrm>
          <a:prstGeom prst="rect">
            <a:avLst/>
          </a:prstGeom>
          <a:noFill/>
          <a:ln>
            <a:noFill/>
          </a:ln>
        </p:spPr>
        <p:txBody>
          <a:bodyPr spcFirstLastPara="1" wrap="square" lIns="91400" tIns="45700" rIns="91400" bIns="45700" anchor="t" anchorCtr="0">
            <a:spAutoFit/>
          </a:bodyPr>
          <a:lstStyle/>
          <a:p>
            <a:pPr algn="ctr">
              <a:spcBef>
                <a:spcPts val="600"/>
              </a:spcBef>
            </a:pPr>
            <a:r>
              <a:rPr lang="en-US" sz="5400" b="1" i="1">
                <a:solidFill>
                  <a:schemeClr val="dk2"/>
                </a:solidFill>
                <a:latin typeface="+mj-lt"/>
                <a:ea typeface="Twentieth Century"/>
                <a:cs typeface="Twentieth Century"/>
                <a:sym typeface="Twentieth Century"/>
              </a:rPr>
              <a:t>Interagency Council on Homelessness</a:t>
            </a:r>
            <a:endParaRPr lang="en-US" sz="5400">
              <a:latin typeface="+mj-lt"/>
            </a:endParaRPr>
          </a:p>
          <a:p>
            <a:pPr algn="ctr">
              <a:spcBef>
                <a:spcPts val="600"/>
              </a:spcBef>
            </a:pPr>
            <a:r>
              <a:rPr lang="en-US" sz="5400" b="1" i="1">
                <a:latin typeface="+mj-lt"/>
                <a:ea typeface="Twentieth Century"/>
                <a:cs typeface="Twentieth Century"/>
                <a:sym typeface="Twentieth Century"/>
              </a:rPr>
              <a:t>Housing Solutions Committee</a:t>
            </a:r>
          </a:p>
          <a:p>
            <a:pPr algn="ctr">
              <a:spcBef>
                <a:spcPts val="2400"/>
              </a:spcBef>
              <a:spcAft>
                <a:spcPts val="2400"/>
              </a:spcAft>
            </a:pPr>
            <a:endParaRPr lang="en-US" sz="4399" b="1" i="1">
              <a:solidFill>
                <a:schemeClr val="dk2"/>
              </a:solidFill>
              <a:latin typeface="+mj-lt"/>
              <a:ea typeface="Twentieth Century"/>
              <a:cs typeface="Twentieth Century"/>
              <a:sym typeface="Twentieth Century"/>
            </a:endParaRPr>
          </a:p>
          <a:p>
            <a:pPr algn="ctr">
              <a:spcBef>
                <a:spcPts val="600"/>
              </a:spcBef>
            </a:pPr>
            <a:r>
              <a:rPr lang="en-US" sz="5400" b="1" i="1">
                <a:solidFill>
                  <a:schemeClr val="dk2"/>
                </a:solidFill>
                <a:latin typeface="+mj-lt"/>
                <a:ea typeface="Twentieth Century"/>
                <a:cs typeface="Twentieth Century"/>
                <a:sym typeface="Twentieth Century"/>
              </a:rPr>
              <a:t>19 August 2024</a:t>
            </a:r>
          </a:p>
          <a:p>
            <a:pPr algn="r">
              <a:spcBef>
                <a:spcPts val="600"/>
              </a:spcBef>
            </a:pPr>
            <a:r>
              <a:rPr kumimoji="0" lang="en-US" b="1" u="none" strike="noStrike" kern="1200" cap="none" spc="0" normalizeH="0" baseline="0" noProof="0">
                <a:ln>
                  <a:noFill/>
                </a:ln>
                <a:solidFill>
                  <a:srgbClr val="333333"/>
                </a:solidFill>
                <a:effectLst/>
                <a:uLnTx/>
                <a:uFillTx/>
                <a:latin typeface="Tw Cen MT"/>
                <a:ea typeface="Twentieth Century"/>
                <a:cs typeface="Twentieth Century"/>
                <a:sym typeface="Twentieth Century"/>
              </a:rPr>
              <a:t>Issued/Updated: 19 August 2024</a:t>
            </a:r>
          </a:p>
        </p:txBody>
      </p:sp>
      <p:grpSp>
        <p:nvGrpSpPr>
          <p:cNvPr id="6" name="Google Shape;75;p1">
            <a:extLst>
              <a:ext uri="{FF2B5EF4-FFF2-40B4-BE49-F238E27FC236}">
                <a16:creationId xmlns:a16="http://schemas.microsoft.com/office/drawing/2014/main" id="{EA2C44FB-8820-B8F0-1490-8AA81BCD4944}"/>
              </a:ext>
            </a:extLst>
          </p:cNvPr>
          <p:cNvGrpSpPr/>
          <p:nvPr/>
        </p:nvGrpSpPr>
        <p:grpSpPr>
          <a:xfrm>
            <a:off x="4454260" y="4208483"/>
            <a:ext cx="4041044" cy="903350"/>
            <a:chOff x="2969359" y="2373249"/>
            <a:chExt cx="4041044" cy="903351"/>
          </a:xfrm>
        </p:grpSpPr>
        <p:pic>
          <p:nvPicPr>
            <p:cNvPr id="7" name="Google Shape;76;p1">
              <a:extLst>
                <a:ext uri="{FF2B5EF4-FFF2-40B4-BE49-F238E27FC236}">
                  <a16:creationId xmlns:a16="http://schemas.microsoft.com/office/drawing/2014/main" id="{B653CB99-C546-DFB5-5647-0F6E60CFF618}"/>
                </a:ext>
              </a:extLst>
            </p:cNvPr>
            <p:cNvPicPr preferRelativeResize="0"/>
            <p:nvPr/>
          </p:nvPicPr>
          <p:blipFill rotWithShape="1">
            <a:blip r:embed="rId3">
              <a:alphaModFix/>
            </a:blip>
            <a:srcRect/>
            <a:stretch/>
          </p:blipFill>
          <p:spPr>
            <a:xfrm>
              <a:off x="2969359" y="2373249"/>
              <a:ext cx="902556" cy="894707"/>
            </a:xfrm>
            <a:prstGeom prst="rect">
              <a:avLst/>
            </a:prstGeom>
            <a:noFill/>
            <a:ln>
              <a:noFill/>
            </a:ln>
          </p:spPr>
        </p:pic>
        <p:pic>
          <p:nvPicPr>
            <p:cNvPr id="8" name="Google Shape;77;p1">
              <a:extLst>
                <a:ext uri="{FF2B5EF4-FFF2-40B4-BE49-F238E27FC236}">
                  <a16:creationId xmlns:a16="http://schemas.microsoft.com/office/drawing/2014/main" id="{B27C21C9-436E-1F0F-53E1-0A63CFF79E2D}"/>
                </a:ext>
              </a:extLst>
            </p:cNvPr>
            <p:cNvPicPr preferRelativeResize="0"/>
            <p:nvPr/>
          </p:nvPicPr>
          <p:blipFill rotWithShape="1">
            <a:blip r:embed="rId3">
              <a:alphaModFix/>
            </a:blip>
            <a:srcRect/>
            <a:stretch/>
          </p:blipFill>
          <p:spPr>
            <a:xfrm>
              <a:off x="6107847" y="2381893"/>
              <a:ext cx="902556" cy="894707"/>
            </a:xfrm>
            <a:prstGeom prst="rect">
              <a:avLst/>
            </a:prstGeom>
            <a:noFill/>
            <a:ln>
              <a:noFill/>
            </a:ln>
          </p:spPr>
        </p:pic>
        <p:pic>
          <p:nvPicPr>
            <p:cNvPr id="9" name="Google Shape;78;p1">
              <a:extLst>
                <a:ext uri="{FF2B5EF4-FFF2-40B4-BE49-F238E27FC236}">
                  <a16:creationId xmlns:a16="http://schemas.microsoft.com/office/drawing/2014/main" id="{CA13E2C6-AEE9-F34B-B364-6D8B93CE03A5}"/>
                </a:ext>
              </a:extLst>
            </p:cNvPr>
            <p:cNvPicPr preferRelativeResize="0"/>
            <p:nvPr/>
          </p:nvPicPr>
          <p:blipFill rotWithShape="1">
            <a:blip r:embed="rId3">
              <a:alphaModFix/>
            </a:blip>
            <a:srcRect/>
            <a:stretch/>
          </p:blipFill>
          <p:spPr>
            <a:xfrm>
              <a:off x="4569559" y="2373249"/>
              <a:ext cx="902556" cy="894707"/>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B42C2-8284-2D0C-19B2-C262BE105399}"/>
              </a:ext>
            </a:extLst>
          </p:cNvPr>
          <p:cNvSpPr>
            <a:spLocks noGrp="1"/>
          </p:cNvSpPr>
          <p:nvPr>
            <p:ph sz="quarter" idx="1"/>
          </p:nvPr>
        </p:nvSpPr>
        <p:spPr>
          <a:xfrm>
            <a:off x="367646" y="1313392"/>
            <a:ext cx="13109312" cy="5857970"/>
          </a:xfrm>
        </p:spPr>
        <p:txBody>
          <a:bodyPr>
            <a:normAutofit fontScale="85000" lnSpcReduction="10000"/>
          </a:bodyPr>
          <a:lstStyle/>
          <a:p>
            <a:pPr marL="0" indent="0">
              <a:buNone/>
            </a:pPr>
            <a:r>
              <a:rPr lang="en-US" b="1"/>
              <a:t>Purpose:</a:t>
            </a:r>
          </a:p>
          <a:p>
            <a:r>
              <a:rPr lang="en-US"/>
              <a:t>Establishing a local strategic vision &amp; assemble a ranking CMTE</a:t>
            </a:r>
          </a:p>
          <a:p>
            <a:endParaRPr lang="en-US"/>
          </a:p>
          <a:p>
            <a:pPr marL="0" indent="0">
              <a:buNone/>
            </a:pPr>
            <a:r>
              <a:rPr lang="en-US" b="1"/>
              <a:t>Background/Context</a:t>
            </a:r>
          </a:p>
          <a:p>
            <a:r>
              <a:rPr lang="en-US"/>
              <a:t>This is the second HUD CoC NOFO that is currently under review: </a:t>
            </a:r>
          </a:p>
          <a:p>
            <a:pPr lvl="1"/>
            <a:r>
              <a:rPr lang="en-US"/>
              <a:t>HUD CoC NOFO &amp; </a:t>
            </a:r>
          </a:p>
          <a:p>
            <a:pPr lvl="1"/>
            <a:r>
              <a:rPr lang="en-US"/>
              <a:t>HUD CoC Builds</a:t>
            </a:r>
          </a:p>
          <a:p>
            <a:endParaRPr lang="en-US"/>
          </a:p>
          <a:p>
            <a:r>
              <a:rPr lang="en-US"/>
              <a:t>Goal is to leverage as much of what we are doing already for the HUD CoC NOFO, but tweak it to the nuances of the HUD CoC Builds NOFO.</a:t>
            </a:r>
          </a:p>
        </p:txBody>
      </p:sp>
      <p:sp>
        <p:nvSpPr>
          <p:cNvPr id="3" name="Title 2">
            <a:extLst>
              <a:ext uri="{FF2B5EF4-FFF2-40B4-BE49-F238E27FC236}">
                <a16:creationId xmlns:a16="http://schemas.microsoft.com/office/drawing/2014/main" id="{64A8C7B4-0B7D-FC41-56E7-3FDCE8D8E6D2}"/>
              </a:ext>
            </a:extLst>
          </p:cNvPr>
          <p:cNvSpPr>
            <a:spLocks noGrp="1"/>
          </p:cNvSpPr>
          <p:nvPr>
            <p:ph type="title"/>
          </p:nvPr>
        </p:nvSpPr>
        <p:spPr/>
        <p:txBody>
          <a:bodyPr/>
          <a:lstStyle/>
          <a:p>
            <a:r>
              <a:rPr lang="en-US"/>
              <a:t>Roadmap for HUD CoC Builds NOFO</a:t>
            </a:r>
          </a:p>
        </p:txBody>
      </p:sp>
      <p:sp>
        <p:nvSpPr>
          <p:cNvPr id="4" name="Slide Number Placeholder 3">
            <a:extLst>
              <a:ext uri="{FF2B5EF4-FFF2-40B4-BE49-F238E27FC236}">
                <a16:creationId xmlns:a16="http://schemas.microsoft.com/office/drawing/2014/main" id="{54B85122-3BA1-87ED-E404-25D2ADE7E910}"/>
              </a:ext>
            </a:extLst>
          </p:cNvPr>
          <p:cNvSpPr>
            <a:spLocks noGrp="1"/>
          </p:cNvSpPr>
          <p:nvPr>
            <p:ph type="sldNum" sz="quarter" idx="12"/>
          </p:nvPr>
        </p:nvSpPr>
        <p:spPr/>
        <p:txBody>
          <a:bodyPr/>
          <a:lstStyle/>
          <a:p>
            <a:fld id="{BD8932C4-06C2-4B3E-B9B4-4EEBB934B3D2}" type="slidenum">
              <a:rPr lang="en-US" smtClean="0"/>
              <a:pPr/>
              <a:t>10</a:t>
            </a:fld>
            <a:endParaRPr lang="en-US"/>
          </a:p>
        </p:txBody>
      </p:sp>
    </p:spTree>
    <p:extLst>
      <p:ext uri="{BB962C8B-B14F-4D97-AF65-F5344CB8AC3E}">
        <p14:creationId xmlns:p14="http://schemas.microsoft.com/office/powerpoint/2010/main" val="51695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471382" y="2810634"/>
            <a:ext cx="11164237" cy="2342436"/>
          </a:xfrm>
          <a:prstGeom prst="rect">
            <a:avLst/>
          </a:prstGeom>
        </p:spPr>
        <p:txBody>
          <a:bodyPr vert="horz" wrap="square" lIns="0" tIns="205105" rIns="0" bIns="0" rtlCol="0">
            <a:spAutoFit/>
          </a:bodyPr>
          <a:lstStyle/>
          <a:p>
            <a:pPr marL="14393" marR="5757">
              <a:lnSpc>
                <a:spcPts val="8318"/>
              </a:lnSpc>
              <a:spcBef>
                <a:spcPts val="1615"/>
              </a:spcBef>
            </a:pPr>
            <a:r>
              <a:rPr sz="8160" b="0">
                <a:solidFill>
                  <a:srgbClr val="252525"/>
                </a:solidFill>
                <a:latin typeface="Z@RD28F.tmp"/>
                <a:cs typeface="Z@RD28F.tmp"/>
              </a:rPr>
              <a:t>2024</a:t>
            </a:r>
            <a:r>
              <a:rPr sz="8160" b="0" spc="-397">
                <a:solidFill>
                  <a:srgbClr val="252525"/>
                </a:solidFill>
                <a:latin typeface="Z@RD28F.tmp"/>
                <a:cs typeface="Z@RD28F.tmp"/>
              </a:rPr>
              <a:t> </a:t>
            </a:r>
            <a:r>
              <a:rPr sz="8160" b="0">
                <a:solidFill>
                  <a:srgbClr val="252525"/>
                </a:solidFill>
                <a:latin typeface="Z@RD28F.tmp"/>
                <a:cs typeface="Z@RD28F.tmp"/>
              </a:rPr>
              <a:t>HUD</a:t>
            </a:r>
            <a:r>
              <a:rPr sz="8160" b="0" spc="-391">
                <a:solidFill>
                  <a:srgbClr val="252525"/>
                </a:solidFill>
                <a:latin typeface="Z@RD28F.tmp"/>
                <a:cs typeface="Z@RD28F.tmp"/>
              </a:rPr>
              <a:t> </a:t>
            </a:r>
            <a:r>
              <a:rPr sz="8160" b="0">
                <a:solidFill>
                  <a:srgbClr val="252525"/>
                </a:solidFill>
                <a:latin typeface="Z@RD28F.tmp"/>
                <a:cs typeface="Z@RD28F.tmp"/>
              </a:rPr>
              <a:t>CoC</a:t>
            </a:r>
            <a:r>
              <a:rPr sz="8160" b="0" spc="-391">
                <a:solidFill>
                  <a:srgbClr val="252525"/>
                </a:solidFill>
                <a:latin typeface="Z@RD28F.tmp"/>
                <a:cs typeface="Z@RD28F.tmp"/>
              </a:rPr>
              <a:t> </a:t>
            </a:r>
            <a:r>
              <a:rPr sz="8160" b="0" spc="-11">
                <a:solidFill>
                  <a:srgbClr val="252525"/>
                </a:solidFill>
                <a:latin typeface="Z@RD28F.tmp"/>
                <a:cs typeface="Z@RD28F.tmp"/>
              </a:rPr>
              <a:t>Builds </a:t>
            </a:r>
            <a:r>
              <a:rPr sz="8160" b="0" spc="-23">
                <a:solidFill>
                  <a:srgbClr val="252525"/>
                </a:solidFill>
                <a:latin typeface="Z@RD28F.tmp"/>
                <a:cs typeface="Z@RD28F.tmp"/>
              </a:rPr>
              <a:t>NOFO</a:t>
            </a:r>
            <a:endParaRPr sz="8160">
              <a:latin typeface="Z@RD28F.tmp"/>
              <a:cs typeface="Z@RD28F.tmp"/>
            </a:endParaRPr>
          </a:p>
        </p:txBody>
      </p:sp>
      <p:sp>
        <p:nvSpPr>
          <p:cNvPr id="3" name="object 3"/>
          <p:cNvSpPr txBox="1">
            <a:spLocks noGrp="1"/>
          </p:cNvSpPr>
          <p:nvPr>
            <p:ph type="subTitle" idx="4"/>
          </p:nvPr>
        </p:nvSpPr>
        <p:spPr>
          <a:xfrm>
            <a:off x="1510531" y="5847931"/>
            <a:ext cx="7725574" cy="1153735"/>
          </a:xfrm>
          <a:prstGeom prst="rect">
            <a:avLst/>
          </a:prstGeom>
        </p:spPr>
        <p:txBody>
          <a:bodyPr vert="horz" wrap="square" lIns="0" tIns="13674" rIns="0" bIns="0" rtlCol="0">
            <a:spAutoFit/>
          </a:bodyPr>
          <a:lstStyle/>
          <a:p>
            <a:pPr marL="14393" marR="5757">
              <a:lnSpc>
                <a:spcPct val="136800"/>
              </a:lnSpc>
              <a:spcBef>
                <a:spcPts val="108"/>
              </a:spcBef>
              <a:tabLst>
                <a:tab pos="766422" algn="l"/>
                <a:tab pos="1579622" algn="l"/>
                <a:tab pos="2320136" algn="l"/>
                <a:tab pos="2543227" algn="l"/>
                <a:tab pos="4723753" algn="l"/>
              </a:tabLst>
            </a:pPr>
            <a:r>
              <a:rPr sz="2833" spc="108">
                <a:solidFill>
                  <a:srgbClr val="000000"/>
                </a:solidFill>
              </a:rPr>
              <a:t>ICH</a:t>
            </a:r>
            <a:r>
              <a:rPr sz="2833">
                <a:solidFill>
                  <a:srgbClr val="000000"/>
                </a:solidFill>
              </a:rPr>
              <a:t>	</a:t>
            </a:r>
            <a:r>
              <a:rPr sz="2833" spc="170">
                <a:solidFill>
                  <a:srgbClr val="000000"/>
                </a:solidFill>
              </a:rPr>
              <a:t>HOUSING</a:t>
            </a:r>
            <a:r>
              <a:rPr sz="2833">
                <a:solidFill>
                  <a:srgbClr val="000000"/>
                </a:solidFill>
              </a:rPr>
              <a:t>	</a:t>
            </a:r>
            <a:r>
              <a:rPr sz="2833" spc="170">
                <a:solidFill>
                  <a:srgbClr val="000000"/>
                </a:solidFill>
              </a:rPr>
              <a:t>SOLUTIONS</a:t>
            </a:r>
            <a:r>
              <a:rPr sz="2833">
                <a:solidFill>
                  <a:srgbClr val="000000"/>
                </a:solidFill>
              </a:rPr>
              <a:t>	</a:t>
            </a:r>
            <a:r>
              <a:rPr sz="2833" spc="181">
                <a:solidFill>
                  <a:srgbClr val="000000"/>
                </a:solidFill>
              </a:rPr>
              <a:t>COMMITTEE </a:t>
            </a:r>
            <a:r>
              <a:rPr sz="2833" spc="159">
                <a:solidFill>
                  <a:srgbClr val="000000"/>
                </a:solidFill>
              </a:rPr>
              <a:t>AUGUST</a:t>
            </a:r>
            <a:r>
              <a:rPr sz="2833">
                <a:solidFill>
                  <a:srgbClr val="000000"/>
                </a:solidFill>
              </a:rPr>
              <a:t>	</a:t>
            </a:r>
            <a:r>
              <a:rPr sz="2833" spc="102">
                <a:solidFill>
                  <a:srgbClr val="000000"/>
                </a:solidFill>
              </a:rPr>
              <a:t>19,</a:t>
            </a:r>
            <a:r>
              <a:rPr sz="2833">
                <a:solidFill>
                  <a:srgbClr val="000000"/>
                </a:solidFill>
              </a:rPr>
              <a:t>	</a:t>
            </a:r>
            <a:r>
              <a:rPr sz="2833" spc="125">
                <a:solidFill>
                  <a:srgbClr val="000000"/>
                </a:solidFill>
              </a:rPr>
              <a:t>2024</a:t>
            </a:r>
            <a:endParaRPr sz="2833"/>
          </a:p>
        </p:txBody>
      </p:sp>
      <p:sp>
        <p:nvSpPr>
          <p:cNvPr id="4" name="object 4"/>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3"/>
              </a:rPr>
              <a:t>WWW.COMMUNITY-PARTNERSHIP.ORG</a:t>
            </a:r>
            <a:endParaRPr sz="1020" kern="0">
              <a:solidFill>
                <a:sysClr val="windowText" lastClr="000000"/>
              </a:solidFill>
              <a:latin typeface="Z@RD291.tmp"/>
              <a:cs typeface="Z@RD291.tm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5087" y="2308929"/>
            <a:ext cx="10293392" cy="1209156"/>
          </a:xfrm>
          <a:prstGeom prst="rect">
            <a:avLst/>
          </a:prstGeom>
        </p:spPr>
        <p:txBody>
          <a:bodyPr vert="horz" wrap="square" lIns="0" tIns="14393" rIns="0" bIns="0" rtlCol="0">
            <a:spAutoFit/>
          </a:bodyPr>
          <a:lstStyle/>
          <a:p>
            <a:pPr marL="14393">
              <a:spcBef>
                <a:spcPts val="113"/>
              </a:spcBef>
              <a:tabLst>
                <a:tab pos="6360947" algn="l"/>
                <a:tab pos="7954961" algn="l"/>
              </a:tabLst>
            </a:pPr>
            <a:r>
              <a:rPr sz="7763" i="1" spc="-1349">
                <a:solidFill>
                  <a:srgbClr val="333333"/>
                </a:solidFill>
              </a:rPr>
              <a:t>C</a:t>
            </a:r>
            <a:r>
              <a:rPr sz="7763" i="1" spc="-799">
                <a:solidFill>
                  <a:srgbClr val="333333"/>
                </a:solidFill>
              </a:rPr>
              <a:t> </a:t>
            </a:r>
            <a:r>
              <a:rPr sz="7763" i="1" spc="-714">
                <a:solidFill>
                  <a:srgbClr val="333333"/>
                </a:solidFill>
              </a:rPr>
              <a:t>o</a:t>
            </a:r>
            <a:r>
              <a:rPr sz="7763" i="1" spc="-782">
                <a:solidFill>
                  <a:srgbClr val="333333"/>
                </a:solidFill>
              </a:rPr>
              <a:t> </a:t>
            </a:r>
            <a:r>
              <a:rPr sz="7763" i="1" spc="-856">
                <a:solidFill>
                  <a:srgbClr val="333333"/>
                </a:solidFill>
              </a:rPr>
              <a:t>n</a:t>
            </a:r>
            <a:r>
              <a:rPr sz="7763" i="1" spc="-771">
                <a:solidFill>
                  <a:srgbClr val="333333"/>
                </a:solidFill>
              </a:rPr>
              <a:t> </a:t>
            </a:r>
            <a:r>
              <a:rPr sz="7763" i="1" spc="-215">
                <a:solidFill>
                  <a:srgbClr val="333333"/>
                </a:solidFill>
              </a:rPr>
              <a:t>t</a:t>
            </a:r>
            <a:r>
              <a:rPr sz="7763" i="1" spc="-754">
                <a:solidFill>
                  <a:srgbClr val="333333"/>
                </a:solidFill>
              </a:rPr>
              <a:t> </a:t>
            </a:r>
            <a:r>
              <a:rPr sz="7763" i="1" spc="-391">
                <a:solidFill>
                  <a:srgbClr val="333333"/>
                </a:solidFill>
              </a:rPr>
              <a:t>i</a:t>
            </a:r>
            <a:r>
              <a:rPr sz="7763" i="1" spc="-731">
                <a:solidFill>
                  <a:srgbClr val="333333"/>
                </a:solidFill>
              </a:rPr>
              <a:t> </a:t>
            </a:r>
            <a:r>
              <a:rPr sz="7763" i="1" spc="-856">
                <a:solidFill>
                  <a:srgbClr val="333333"/>
                </a:solidFill>
              </a:rPr>
              <a:t>n</a:t>
            </a:r>
            <a:r>
              <a:rPr sz="7763" i="1" spc="-771">
                <a:solidFill>
                  <a:srgbClr val="333333"/>
                </a:solidFill>
              </a:rPr>
              <a:t> </a:t>
            </a:r>
            <a:r>
              <a:rPr sz="7763" i="1" spc="-856">
                <a:solidFill>
                  <a:srgbClr val="333333"/>
                </a:solidFill>
              </a:rPr>
              <a:t>u</a:t>
            </a:r>
            <a:r>
              <a:rPr sz="7763" i="1" spc="-776">
                <a:solidFill>
                  <a:srgbClr val="333333"/>
                </a:solidFill>
              </a:rPr>
              <a:t> </a:t>
            </a:r>
            <a:r>
              <a:rPr sz="7763" i="1" spc="-856">
                <a:solidFill>
                  <a:srgbClr val="333333"/>
                </a:solidFill>
              </a:rPr>
              <a:t>u</a:t>
            </a:r>
            <a:r>
              <a:rPr sz="7763" i="1" spc="-771">
                <a:solidFill>
                  <a:srgbClr val="333333"/>
                </a:solidFill>
              </a:rPr>
              <a:t> </a:t>
            </a:r>
            <a:r>
              <a:rPr sz="7763" i="1" spc="-1230">
                <a:solidFill>
                  <a:srgbClr val="333333"/>
                </a:solidFill>
              </a:rPr>
              <a:t>m</a:t>
            </a:r>
            <a:r>
              <a:rPr sz="7763" i="1">
                <a:solidFill>
                  <a:srgbClr val="333333"/>
                </a:solidFill>
              </a:rPr>
              <a:t>	</a:t>
            </a:r>
            <a:r>
              <a:rPr sz="7763" i="1" spc="-714">
                <a:solidFill>
                  <a:srgbClr val="333333"/>
                </a:solidFill>
              </a:rPr>
              <a:t>o</a:t>
            </a:r>
            <a:r>
              <a:rPr sz="7763" i="1" spc="-782">
                <a:solidFill>
                  <a:srgbClr val="333333"/>
                </a:solidFill>
              </a:rPr>
              <a:t> </a:t>
            </a:r>
            <a:r>
              <a:rPr sz="7763" i="1" spc="-572">
                <a:solidFill>
                  <a:srgbClr val="333333"/>
                </a:solidFill>
              </a:rPr>
              <a:t>f</a:t>
            </a:r>
            <a:r>
              <a:rPr sz="7763" i="1">
                <a:solidFill>
                  <a:srgbClr val="333333"/>
                </a:solidFill>
              </a:rPr>
              <a:t>	</a:t>
            </a:r>
            <a:r>
              <a:rPr sz="7763" i="1" spc="-1349">
                <a:solidFill>
                  <a:srgbClr val="333333"/>
                </a:solidFill>
              </a:rPr>
              <a:t>C</a:t>
            </a:r>
            <a:r>
              <a:rPr sz="7763" i="1" spc="-788">
                <a:solidFill>
                  <a:srgbClr val="333333"/>
                </a:solidFill>
              </a:rPr>
              <a:t> </a:t>
            </a:r>
            <a:r>
              <a:rPr sz="7763" i="1" spc="-737">
                <a:solidFill>
                  <a:srgbClr val="333333"/>
                </a:solidFill>
              </a:rPr>
              <a:t>a</a:t>
            </a:r>
            <a:r>
              <a:rPr sz="7763" i="1" spc="-765">
                <a:solidFill>
                  <a:srgbClr val="333333"/>
                </a:solidFill>
              </a:rPr>
              <a:t> </a:t>
            </a:r>
            <a:r>
              <a:rPr sz="7763" i="1" spc="-487">
                <a:solidFill>
                  <a:srgbClr val="333333"/>
                </a:solidFill>
              </a:rPr>
              <a:t>r</a:t>
            </a:r>
            <a:r>
              <a:rPr sz="7763" i="1" spc="-754">
                <a:solidFill>
                  <a:srgbClr val="333333"/>
                </a:solidFill>
              </a:rPr>
              <a:t> </a:t>
            </a:r>
            <a:r>
              <a:rPr sz="7763" i="1" spc="-708">
                <a:solidFill>
                  <a:srgbClr val="333333"/>
                </a:solidFill>
              </a:rPr>
              <a:t>e</a:t>
            </a:r>
            <a:endParaRPr sz="7763"/>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p:nvPr/>
        </p:nvSpPr>
        <p:spPr>
          <a:xfrm>
            <a:off x="1229189" y="1912490"/>
            <a:ext cx="11837797" cy="4236887"/>
          </a:xfrm>
          <a:prstGeom prst="rect">
            <a:avLst/>
          </a:prstGeom>
        </p:spPr>
        <p:txBody>
          <a:bodyPr vert="horz" wrap="square" lIns="0" tIns="184235" rIns="0" bIns="0" rtlCol="0">
            <a:spAutoFit/>
          </a:bodyPr>
          <a:lstStyle/>
          <a:p>
            <a:pPr marL="14393" defTabSz="1036290">
              <a:spcBef>
                <a:spcPts val="1451"/>
              </a:spcBef>
            </a:pPr>
            <a:r>
              <a:rPr sz="2040" b="1" kern="0" spc="-159">
                <a:solidFill>
                  <a:sysClr val="windowText" lastClr="000000"/>
                </a:solidFill>
                <a:latin typeface="Arial"/>
                <a:cs typeface="Arial"/>
              </a:rPr>
              <a:t>Per</a:t>
            </a:r>
            <a:r>
              <a:rPr sz="2040" b="1" kern="0" spc="17">
                <a:solidFill>
                  <a:sysClr val="windowText" lastClr="000000"/>
                </a:solidFill>
                <a:latin typeface="Arial"/>
                <a:cs typeface="Arial"/>
              </a:rPr>
              <a:t> </a:t>
            </a:r>
            <a:r>
              <a:rPr sz="2040" b="1" kern="0" spc="-164">
                <a:solidFill>
                  <a:sysClr val="windowText" lastClr="000000"/>
                </a:solidFill>
                <a:latin typeface="Arial"/>
                <a:cs typeface="Arial"/>
              </a:rPr>
              <a:t>HUD,</a:t>
            </a:r>
            <a:r>
              <a:rPr sz="2040" b="1" kern="0" spc="6">
                <a:solidFill>
                  <a:sysClr val="windowText" lastClr="000000"/>
                </a:solidFill>
                <a:latin typeface="Arial"/>
                <a:cs typeface="Arial"/>
              </a:rPr>
              <a:t> </a:t>
            </a:r>
            <a:r>
              <a:rPr sz="2040" b="1" kern="0">
                <a:solidFill>
                  <a:sysClr val="windowText" lastClr="000000"/>
                </a:solidFill>
                <a:latin typeface="Arial"/>
                <a:cs typeface="Arial"/>
              </a:rPr>
              <a:t>a</a:t>
            </a:r>
            <a:r>
              <a:rPr sz="2040" b="1" kern="0" spc="-17">
                <a:solidFill>
                  <a:sysClr val="windowText" lastClr="000000"/>
                </a:solidFill>
                <a:latin typeface="Arial"/>
                <a:cs typeface="Arial"/>
              </a:rPr>
              <a:t> </a:t>
            </a:r>
            <a:r>
              <a:rPr sz="2040" b="1" kern="0" spc="-187">
                <a:solidFill>
                  <a:sysClr val="windowText" lastClr="000000"/>
                </a:solidFill>
                <a:latin typeface="Arial"/>
                <a:cs typeface="Arial"/>
              </a:rPr>
              <a:t>Continuum</a:t>
            </a:r>
            <a:r>
              <a:rPr sz="2040" b="1" kern="0" spc="-11">
                <a:solidFill>
                  <a:sysClr val="windowText" lastClr="000000"/>
                </a:solidFill>
                <a:latin typeface="Arial"/>
                <a:cs typeface="Arial"/>
              </a:rPr>
              <a:t> </a:t>
            </a:r>
            <a:r>
              <a:rPr sz="2040" b="1" kern="0" spc="-91">
                <a:solidFill>
                  <a:sysClr val="windowText" lastClr="000000"/>
                </a:solidFill>
                <a:latin typeface="Arial"/>
                <a:cs typeface="Arial"/>
              </a:rPr>
              <a:t>of</a:t>
            </a:r>
            <a:r>
              <a:rPr sz="2040" b="1" kern="0" spc="17">
                <a:solidFill>
                  <a:sysClr val="windowText" lastClr="000000"/>
                </a:solidFill>
                <a:latin typeface="Arial"/>
                <a:cs typeface="Arial"/>
              </a:rPr>
              <a:t> </a:t>
            </a:r>
            <a:r>
              <a:rPr sz="2040" b="1" kern="0" spc="-181">
                <a:solidFill>
                  <a:sysClr val="windowText" lastClr="000000"/>
                </a:solidFill>
                <a:latin typeface="Arial"/>
                <a:cs typeface="Arial"/>
              </a:rPr>
              <a:t>Care</a:t>
            </a:r>
            <a:r>
              <a:rPr sz="2040" b="1" kern="0">
                <a:solidFill>
                  <a:sysClr val="windowText" lastClr="000000"/>
                </a:solidFill>
                <a:latin typeface="Arial"/>
                <a:cs typeface="Arial"/>
              </a:rPr>
              <a:t> </a:t>
            </a:r>
            <a:r>
              <a:rPr sz="2040" b="1" kern="0" spc="-113">
                <a:solidFill>
                  <a:sysClr val="windowText" lastClr="000000"/>
                </a:solidFill>
                <a:latin typeface="Arial"/>
                <a:cs typeface="Arial"/>
              </a:rPr>
              <a:t>(or</a:t>
            </a:r>
            <a:r>
              <a:rPr sz="2040" b="1" kern="0">
                <a:solidFill>
                  <a:sysClr val="windowText" lastClr="000000"/>
                </a:solidFill>
                <a:latin typeface="Arial"/>
                <a:cs typeface="Arial"/>
              </a:rPr>
              <a:t> </a:t>
            </a:r>
            <a:r>
              <a:rPr sz="2040" b="1" kern="0" spc="-231">
                <a:solidFill>
                  <a:sysClr val="windowText" lastClr="000000"/>
                </a:solidFill>
                <a:latin typeface="Arial"/>
                <a:cs typeface="Arial"/>
              </a:rPr>
              <a:t>“CoC”)</a:t>
            </a:r>
            <a:r>
              <a:rPr sz="2040" b="1" kern="0" spc="6">
                <a:solidFill>
                  <a:sysClr val="windowText" lastClr="000000"/>
                </a:solidFill>
                <a:latin typeface="Arial"/>
                <a:cs typeface="Arial"/>
              </a:rPr>
              <a:t> </a:t>
            </a:r>
            <a:r>
              <a:rPr sz="2040" b="1" kern="0" spc="-28">
                <a:solidFill>
                  <a:sysClr val="windowText" lastClr="000000"/>
                </a:solidFill>
                <a:latin typeface="Arial"/>
                <a:cs typeface="Arial"/>
              </a:rPr>
              <a:t>is:</a:t>
            </a:r>
            <a:endParaRPr sz="2040" kern="0">
              <a:solidFill>
                <a:sysClr val="windowText" lastClr="000000"/>
              </a:solidFill>
              <a:latin typeface="Arial"/>
              <a:cs typeface="Arial"/>
            </a:endParaRPr>
          </a:p>
          <a:p>
            <a:pPr marL="117302" indent="-102909" defTabSz="1036290">
              <a:spcBef>
                <a:spcPts val="1343"/>
              </a:spcBef>
              <a:buClr>
                <a:srgbClr val="FFB100"/>
              </a:buClr>
              <a:buSzPct val="94444"/>
              <a:buFont typeface="Arial"/>
              <a:buChar char="•"/>
              <a:tabLst>
                <a:tab pos="117302" algn="l"/>
              </a:tabLst>
            </a:pPr>
            <a:r>
              <a:rPr sz="2040" b="1" kern="0" spc="-215">
                <a:solidFill>
                  <a:sysClr val="windowText" lastClr="000000"/>
                </a:solidFill>
                <a:latin typeface="Arial"/>
                <a:cs typeface="Arial"/>
              </a:rPr>
              <a:t>A</a:t>
            </a:r>
            <a:r>
              <a:rPr sz="2040" b="1" kern="0" spc="11">
                <a:solidFill>
                  <a:sysClr val="windowText" lastClr="000000"/>
                </a:solidFill>
                <a:latin typeface="Arial"/>
                <a:cs typeface="Arial"/>
              </a:rPr>
              <a:t> </a:t>
            </a:r>
            <a:r>
              <a:rPr sz="2040" b="1" kern="0" spc="-136">
                <a:solidFill>
                  <a:sysClr val="windowText" lastClr="000000"/>
                </a:solidFill>
                <a:latin typeface="Arial"/>
                <a:cs typeface="Arial"/>
              </a:rPr>
              <a:t>strategic</a:t>
            </a:r>
            <a:r>
              <a:rPr sz="2040" b="1" kern="0" spc="-6">
                <a:solidFill>
                  <a:sysClr val="windowText" lastClr="000000"/>
                </a:solidFill>
                <a:latin typeface="Arial"/>
                <a:cs typeface="Arial"/>
              </a:rPr>
              <a:t> </a:t>
            </a:r>
            <a:r>
              <a:rPr sz="2040" b="1" kern="0" spc="-147">
                <a:solidFill>
                  <a:sysClr val="windowText" lastClr="000000"/>
                </a:solidFill>
                <a:latin typeface="Arial"/>
                <a:cs typeface="Arial"/>
              </a:rPr>
              <a:t>planning</a:t>
            </a:r>
            <a:r>
              <a:rPr sz="2040" b="1" kern="0">
                <a:solidFill>
                  <a:sysClr val="windowText" lastClr="000000"/>
                </a:solidFill>
                <a:latin typeface="Arial"/>
                <a:cs typeface="Arial"/>
              </a:rPr>
              <a:t> </a:t>
            </a:r>
            <a:r>
              <a:rPr sz="2040" b="1" kern="0" spc="-142">
                <a:solidFill>
                  <a:sysClr val="windowText" lastClr="000000"/>
                </a:solidFill>
                <a:latin typeface="Arial"/>
                <a:cs typeface="Arial"/>
              </a:rPr>
              <a:t>body</a:t>
            </a:r>
            <a:r>
              <a:rPr sz="2040" b="1" kern="0">
                <a:solidFill>
                  <a:sysClr val="windowText" lastClr="000000"/>
                </a:solidFill>
                <a:latin typeface="Arial"/>
                <a:cs typeface="Arial"/>
              </a:rPr>
              <a:t> </a:t>
            </a:r>
            <a:r>
              <a:rPr sz="2040" b="1" kern="0" spc="-85">
                <a:solidFill>
                  <a:sysClr val="windowText" lastClr="000000"/>
                </a:solidFill>
                <a:latin typeface="Arial"/>
                <a:cs typeface="Arial"/>
              </a:rPr>
              <a:t>that</a:t>
            </a:r>
            <a:r>
              <a:rPr sz="2040" b="1" kern="0" spc="-57">
                <a:solidFill>
                  <a:sysClr val="windowText" lastClr="000000"/>
                </a:solidFill>
                <a:latin typeface="Arial"/>
                <a:cs typeface="Arial"/>
              </a:rPr>
              <a:t> </a:t>
            </a:r>
            <a:r>
              <a:rPr sz="2040" b="1" kern="0" spc="-170">
                <a:solidFill>
                  <a:sysClr val="windowText" lastClr="000000"/>
                </a:solidFill>
                <a:latin typeface="Arial"/>
                <a:cs typeface="Arial"/>
              </a:rPr>
              <a:t>sets</a:t>
            </a:r>
            <a:r>
              <a:rPr sz="2040" b="1" kern="0" spc="11">
                <a:solidFill>
                  <a:sysClr val="windowText" lastClr="000000"/>
                </a:solidFill>
                <a:latin typeface="Arial"/>
                <a:cs typeface="Arial"/>
              </a:rPr>
              <a:t> </a:t>
            </a:r>
            <a:r>
              <a:rPr sz="2040" b="1" kern="0">
                <a:solidFill>
                  <a:sysClr val="windowText" lastClr="000000"/>
                </a:solidFill>
                <a:latin typeface="Arial"/>
                <a:cs typeface="Arial"/>
              </a:rPr>
              <a:t>a</a:t>
            </a:r>
            <a:r>
              <a:rPr sz="2040" b="1" kern="0" spc="-113">
                <a:solidFill>
                  <a:sysClr val="windowText" lastClr="000000"/>
                </a:solidFill>
                <a:latin typeface="Arial"/>
                <a:cs typeface="Arial"/>
              </a:rPr>
              <a:t> </a:t>
            </a:r>
            <a:r>
              <a:rPr sz="2040" b="1" kern="0" spc="-147">
                <a:solidFill>
                  <a:sysClr val="windowText" lastClr="000000"/>
                </a:solidFill>
                <a:latin typeface="Arial"/>
                <a:cs typeface="Arial"/>
              </a:rPr>
              <a:t>jurisdiction’s</a:t>
            </a:r>
            <a:r>
              <a:rPr sz="2040" b="1" kern="0" spc="6">
                <a:solidFill>
                  <a:sysClr val="windowText" lastClr="000000"/>
                </a:solidFill>
                <a:latin typeface="Arial"/>
                <a:cs typeface="Arial"/>
              </a:rPr>
              <a:t> </a:t>
            </a:r>
            <a:r>
              <a:rPr sz="2040" b="1" kern="0" spc="-170">
                <a:solidFill>
                  <a:sysClr val="windowText" lastClr="000000"/>
                </a:solidFill>
                <a:latin typeface="Arial"/>
                <a:cs typeface="Arial"/>
              </a:rPr>
              <a:t>vision</a:t>
            </a:r>
            <a:r>
              <a:rPr sz="2040" b="1" kern="0">
                <a:solidFill>
                  <a:sysClr val="windowText" lastClr="000000"/>
                </a:solidFill>
                <a:latin typeface="Arial"/>
                <a:cs typeface="Arial"/>
              </a:rPr>
              <a:t> </a:t>
            </a:r>
            <a:r>
              <a:rPr sz="2040" b="1" kern="0" spc="-11">
                <a:solidFill>
                  <a:sysClr val="windowText" lastClr="000000"/>
                </a:solidFill>
                <a:latin typeface="Arial"/>
                <a:cs typeface="Arial"/>
              </a:rPr>
              <a:t>to</a:t>
            </a:r>
            <a:r>
              <a:rPr sz="2040" b="1" kern="0" spc="-6">
                <a:solidFill>
                  <a:sysClr val="windowText" lastClr="000000"/>
                </a:solidFill>
                <a:latin typeface="Arial"/>
                <a:cs typeface="Arial"/>
              </a:rPr>
              <a:t> </a:t>
            </a:r>
            <a:r>
              <a:rPr sz="2040" b="1" kern="0" spc="-153">
                <a:solidFill>
                  <a:sysClr val="windowText" lastClr="000000"/>
                </a:solidFill>
                <a:latin typeface="Arial"/>
                <a:cs typeface="Arial"/>
              </a:rPr>
              <a:t>respond</a:t>
            </a:r>
            <a:r>
              <a:rPr sz="2040" b="1" kern="0">
                <a:solidFill>
                  <a:sysClr val="windowText" lastClr="000000"/>
                </a:solidFill>
                <a:latin typeface="Arial"/>
                <a:cs typeface="Arial"/>
              </a:rPr>
              <a:t> </a:t>
            </a:r>
            <a:r>
              <a:rPr sz="2040" b="1" kern="0" spc="-11">
                <a:solidFill>
                  <a:sysClr val="windowText" lastClr="000000"/>
                </a:solidFill>
                <a:latin typeface="Arial"/>
                <a:cs typeface="Arial"/>
              </a:rPr>
              <a:t>to</a:t>
            </a:r>
            <a:r>
              <a:rPr sz="2040" b="1" kern="0">
                <a:solidFill>
                  <a:sysClr val="windowText" lastClr="000000"/>
                </a:solidFill>
                <a:latin typeface="Arial"/>
                <a:cs typeface="Arial"/>
              </a:rPr>
              <a:t> </a:t>
            </a:r>
            <a:r>
              <a:rPr sz="2040" b="1" kern="0" spc="-204">
                <a:solidFill>
                  <a:sysClr val="windowText" lastClr="000000"/>
                </a:solidFill>
                <a:latin typeface="Arial"/>
                <a:cs typeface="Arial"/>
              </a:rPr>
              <a:t>homelessness</a:t>
            </a:r>
            <a:r>
              <a:rPr sz="2040" b="1" kern="0" spc="6">
                <a:solidFill>
                  <a:sysClr val="windowText" lastClr="000000"/>
                </a:solidFill>
                <a:latin typeface="Arial"/>
                <a:cs typeface="Arial"/>
              </a:rPr>
              <a:t> </a:t>
            </a:r>
            <a:r>
              <a:rPr sz="2040" b="1" kern="0" spc="-108">
                <a:solidFill>
                  <a:sysClr val="windowText" lastClr="000000"/>
                </a:solidFill>
                <a:latin typeface="Arial"/>
                <a:cs typeface="Arial"/>
              </a:rPr>
              <a:t>in</a:t>
            </a:r>
            <a:r>
              <a:rPr sz="2040" b="1" kern="0" spc="-11">
                <a:solidFill>
                  <a:sysClr val="windowText" lastClr="000000"/>
                </a:solidFill>
                <a:latin typeface="Arial"/>
                <a:cs typeface="Arial"/>
              </a:rPr>
              <a:t> </a:t>
            </a:r>
            <a:r>
              <a:rPr sz="2040" b="1" kern="0" spc="-85">
                <a:solidFill>
                  <a:sysClr val="windowText" lastClr="000000"/>
                </a:solidFill>
                <a:latin typeface="Arial"/>
                <a:cs typeface="Arial"/>
              </a:rPr>
              <a:t>that</a:t>
            </a:r>
            <a:r>
              <a:rPr sz="2040" b="1" kern="0">
                <a:solidFill>
                  <a:sysClr val="windowText" lastClr="000000"/>
                </a:solidFill>
                <a:latin typeface="Arial"/>
                <a:cs typeface="Arial"/>
              </a:rPr>
              <a:t> </a:t>
            </a:r>
            <a:r>
              <a:rPr sz="2040" b="1" kern="0" spc="-28">
                <a:solidFill>
                  <a:sysClr val="windowText" lastClr="000000"/>
                </a:solidFill>
                <a:latin typeface="Arial"/>
                <a:cs typeface="Arial"/>
              </a:rPr>
              <a:t>community.</a:t>
            </a:r>
            <a:endParaRPr sz="2040" kern="0">
              <a:solidFill>
                <a:sysClr val="windowText" lastClr="000000"/>
              </a:solidFill>
              <a:latin typeface="Arial"/>
              <a:cs typeface="Arial"/>
            </a:endParaRPr>
          </a:p>
          <a:p>
            <a:pPr marL="117302" indent="-102909" defTabSz="1036290">
              <a:spcBef>
                <a:spcPts val="1343"/>
              </a:spcBef>
              <a:buClr>
                <a:srgbClr val="FFB100"/>
              </a:buClr>
              <a:buSzPct val="94444"/>
              <a:buFont typeface="Arial"/>
              <a:buChar char="•"/>
              <a:tabLst>
                <a:tab pos="117302" algn="l"/>
              </a:tabLst>
            </a:pPr>
            <a:r>
              <a:rPr sz="2040" b="1" kern="0" spc="-193">
                <a:solidFill>
                  <a:sysClr val="windowText" lastClr="000000"/>
                </a:solidFill>
                <a:latin typeface="Arial"/>
                <a:cs typeface="Arial"/>
              </a:rPr>
              <a:t>The</a:t>
            </a:r>
            <a:r>
              <a:rPr sz="2040" b="1" kern="0" spc="28">
                <a:solidFill>
                  <a:sysClr val="windowText" lastClr="000000"/>
                </a:solidFill>
                <a:latin typeface="Arial"/>
                <a:cs typeface="Arial"/>
              </a:rPr>
              <a:t> </a:t>
            </a:r>
            <a:r>
              <a:rPr sz="2040" b="1" kern="0" spc="-142">
                <a:solidFill>
                  <a:sysClr val="windowText" lastClr="000000"/>
                </a:solidFill>
                <a:latin typeface="Arial"/>
                <a:cs typeface="Arial"/>
              </a:rPr>
              <a:t>network</a:t>
            </a:r>
            <a:r>
              <a:rPr sz="2040" b="1" kern="0" spc="17">
                <a:solidFill>
                  <a:sysClr val="windowText" lastClr="000000"/>
                </a:solidFill>
                <a:latin typeface="Arial"/>
                <a:cs typeface="Arial"/>
              </a:rPr>
              <a:t> </a:t>
            </a:r>
            <a:r>
              <a:rPr sz="2040" b="1" kern="0" spc="-91">
                <a:solidFill>
                  <a:sysClr val="windowText" lastClr="000000"/>
                </a:solidFill>
                <a:latin typeface="Arial"/>
                <a:cs typeface="Arial"/>
              </a:rPr>
              <a:t>of</a:t>
            </a:r>
            <a:r>
              <a:rPr sz="2040" b="1" kern="0" spc="40">
                <a:solidFill>
                  <a:sysClr val="windowText" lastClr="000000"/>
                </a:solidFill>
                <a:latin typeface="Arial"/>
                <a:cs typeface="Arial"/>
              </a:rPr>
              <a:t> </a:t>
            </a:r>
            <a:r>
              <a:rPr sz="2040" b="1" kern="0" spc="-147">
                <a:solidFill>
                  <a:sysClr val="windowText" lastClr="000000"/>
                </a:solidFill>
                <a:latin typeface="Arial"/>
                <a:cs typeface="Arial"/>
              </a:rPr>
              <a:t>providers</a:t>
            </a:r>
            <a:r>
              <a:rPr sz="2040" b="1" kern="0" spc="23">
                <a:solidFill>
                  <a:sysClr val="windowText" lastClr="000000"/>
                </a:solidFill>
                <a:latin typeface="Arial"/>
                <a:cs typeface="Arial"/>
              </a:rPr>
              <a:t> </a:t>
            </a:r>
            <a:r>
              <a:rPr sz="2040" b="1" kern="0" spc="-125">
                <a:solidFill>
                  <a:sysClr val="windowText" lastClr="000000"/>
                </a:solidFill>
                <a:latin typeface="Arial"/>
                <a:cs typeface="Arial"/>
              </a:rPr>
              <a:t>offering</a:t>
            </a:r>
            <a:r>
              <a:rPr sz="2040" b="1" kern="0" spc="17">
                <a:solidFill>
                  <a:sysClr val="windowText" lastClr="000000"/>
                </a:solidFill>
                <a:latin typeface="Arial"/>
                <a:cs typeface="Arial"/>
              </a:rPr>
              <a:t> </a:t>
            </a:r>
            <a:r>
              <a:rPr sz="2040" b="1" kern="0" spc="-187">
                <a:solidFill>
                  <a:sysClr val="windowText" lastClr="000000"/>
                </a:solidFill>
                <a:latin typeface="Arial"/>
                <a:cs typeface="Arial"/>
              </a:rPr>
              <a:t>services</a:t>
            </a:r>
            <a:r>
              <a:rPr sz="2040" b="1" kern="0" spc="23">
                <a:solidFill>
                  <a:sysClr val="windowText" lastClr="000000"/>
                </a:solidFill>
                <a:latin typeface="Arial"/>
                <a:cs typeface="Arial"/>
              </a:rPr>
              <a:t> </a:t>
            </a:r>
            <a:r>
              <a:rPr sz="2040" b="1" kern="0" spc="-11">
                <a:solidFill>
                  <a:sysClr val="windowText" lastClr="000000"/>
                </a:solidFill>
                <a:latin typeface="Arial"/>
                <a:cs typeface="Arial"/>
              </a:rPr>
              <a:t>to</a:t>
            </a:r>
            <a:r>
              <a:rPr sz="2040" b="1" kern="0" spc="34">
                <a:solidFill>
                  <a:sysClr val="windowText" lastClr="000000"/>
                </a:solidFill>
                <a:latin typeface="Arial"/>
                <a:cs typeface="Arial"/>
              </a:rPr>
              <a:t> </a:t>
            </a:r>
            <a:r>
              <a:rPr sz="2040" b="1" kern="0" spc="-181">
                <a:solidFill>
                  <a:sysClr val="windowText" lastClr="000000"/>
                </a:solidFill>
                <a:latin typeface="Arial"/>
                <a:cs typeface="Arial"/>
              </a:rPr>
              <a:t>persons</a:t>
            </a:r>
            <a:r>
              <a:rPr sz="2040" b="1" kern="0" spc="23">
                <a:solidFill>
                  <a:sysClr val="windowText" lastClr="000000"/>
                </a:solidFill>
                <a:latin typeface="Arial"/>
                <a:cs typeface="Arial"/>
              </a:rPr>
              <a:t> </a:t>
            </a:r>
            <a:r>
              <a:rPr sz="2040" b="1" kern="0" spc="-153">
                <a:solidFill>
                  <a:sysClr val="windowText" lastClr="000000"/>
                </a:solidFill>
                <a:latin typeface="Arial"/>
                <a:cs typeface="Arial"/>
              </a:rPr>
              <a:t>currently</a:t>
            </a:r>
            <a:r>
              <a:rPr sz="2040" b="1" kern="0" spc="23">
                <a:solidFill>
                  <a:sysClr val="windowText" lastClr="000000"/>
                </a:solidFill>
                <a:latin typeface="Arial"/>
                <a:cs typeface="Arial"/>
              </a:rPr>
              <a:t> </a:t>
            </a:r>
            <a:r>
              <a:rPr sz="2040" b="1" kern="0" spc="-68">
                <a:solidFill>
                  <a:sysClr val="windowText" lastClr="000000"/>
                </a:solidFill>
                <a:latin typeface="Arial"/>
                <a:cs typeface="Arial"/>
              </a:rPr>
              <a:t>or</a:t>
            </a:r>
            <a:r>
              <a:rPr sz="2040" b="1" kern="0" spc="40">
                <a:solidFill>
                  <a:sysClr val="windowText" lastClr="000000"/>
                </a:solidFill>
                <a:latin typeface="Arial"/>
                <a:cs typeface="Arial"/>
              </a:rPr>
              <a:t> </a:t>
            </a:r>
            <a:r>
              <a:rPr sz="2040" b="1" kern="0" spc="-147">
                <a:solidFill>
                  <a:sysClr val="windowText" lastClr="000000"/>
                </a:solidFill>
                <a:latin typeface="Arial"/>
                <a:cs typeface="Arial"/>
              </a:rPr>
              <a:t>formerly</a:t>
            </a:r>
            <a:r>
              <a:rPr sz="2040" b="1" kern="0" spc="23">
                <a:solidFill>
                  <a:sysClr val="windowText" lastClr="000000"/>
                </a:solidFill>
                <a:latin typeface="Arial"/>
                <a:cs typeface="Arial"/>
              </a:rPr>
              <a:t> </a:t>
            </a:r>
            <a:r>
              <a:rPr sz="2040" b="1" kern="0" spc="-159">
                <a:solidFill>
                  <a:sysClr val="windowText" lastClr="000000"/>
                </a:solidFill>
                <a:latin typeface="Arial"/>
                <a:cs typeface="Arial"/>
              </a:rPr>
              <a:t>experiencing</a:t>
            </a:r>
            <a:r>
              <a:rPr sz="2040" b="1" kern="0" spc="23">
                <a:solidFill>
                  <a:sysClr val="windowText" lastClr="000000"/>
                </a:solidFill>
                <a:latin typeface="Arial"/>
                <a:cs typeface="Arial"/>
              </a:rPr>
              <a:t> </a:t>
            </a:r>
            <a:r>
              <a:rPr sz="2040" b="1" kern="0" spc="-79">
                <a:solidFill>
                  <a:sysClr val="windowText" lastClr="000000"/>
                </a:solidFill>
                <a:latin typeface="Arial"/>
                <a:cs typeface="Arial"/>
              </a:rPr>
              <a:t>homelessness.</a:t>
            </a:r>
            <a:endParaRPr sz="2040" kern="0">
              <a:solidFill>
                <a:sysClr val="windowText" lastClr="000000"/>
              </a:solidFill>
              <a:latin typeface="Arial"/>
              <a:cs typeface="Arial"/>
            </a:endParaRPr>
          </a:p>
          <a:p>
            <a:pPr marL="118021" marR="61890" indent="-103629" defTabSz="1036290">
              <a:lnSpc>
                <a:spcPts val="2197"/>
              </a:lnSpc>
              <a:spcBef>
                <a:spcPts val="1621"/>
              </a:spcBef>
              <a:buClr>
                <a:srgbClr val="FFB100"/>
              </a:buClr>
              <a:buSzPct val="94444"/>
              <a:buFont typeface="Arial"/>
              <a:buChar char="•"/>
              <a:tabLst>
                <a:tab pos="118021" algn="l"/>
              </a:tabLst>
            </a:pPr>
            <a:r>
              <a:rPr sz="2040" b="1" kern="0" spc="-187">
                <a:solidFill>
                  <a:sysClr val="windowText" lastClr="000000"/>
                </a:solidFill>
                <a:latin typeface="Arial"/>
                <a:cs typeface="Arial"/>
              </a:rPr>
              <a:t>The</a:t>
            </a:r>
            <a:r>
              <a:rPr sz="2040" b="1" kern="0" spc="11">
                <a:solidFill>
                  <a:sysClr val="windowText" lastClr="000000"/>
                </a:solidFill>
                <a:latin typeface="Arial"/>
                <a:cs typeface="Arial"/>
              </a:rPr>
              <a:t> </a:t>
            </a:r>
            <a:r>
              <a:rPr sz="2040" b="1" kern="0" spc="-176">
                <a:solidFill>
                  <a:sysClr val="windowText" lastClr="000000"/>
                </a:solidFill>
                <a:latin typeface="Arial"/>
                <a:cs typeface="Arial"/>
              </a:rPr>
              <a:t>HUD</a:t>
            </a:r>
            <a:r>
              <a:rPr sz="2040" b="1" kern="0" spc="-6">
                <a:solidFill>
                  <a:sysClr val="windowText" lastClr="000000"/>
                </a:solidFill>
                <a:latin typeface="Arial"/>
                <a:cs typeface="Arial"/>
              </a:rPr>
              <a:t> </a:t>
            </a:r>
            <a:r>
              <a:rPr sz="2040" b="1" kern="0" spc="-249">
                <a:solidFill>
                  <a:sysClr val="windowText" lastClr="000000"/>
                </a:solidFill>
                <a:latin typeface="Arial"/>
                <a:cs typeface="Arial"/>
              </a:rPr>
              <a:t>CoC</a:t>
            </a:r>
            <a:r>
              <a:rPr sz="2040" b="1" kern="0" spc="-6">
                <a:solidFill>
                  <a:sysClr val="windowText" lastClr="000000"/>
                </a:solidFill>
                <a:latin typeface="Arial"/>
                <a:cs typeface="Arial"/>
              </a:rPr>
              <a:t> </a:t>
            </a:r>
            <a:r>
              <a:rPr sz="2040" b="1" kern="0" spc="-164">
                <a:solidFill>
                  <a:sysClr val="windowText" lastClr="000000"/>
                </a:solidFill>
                <a:latin typeface="Arial"/>
                <a:cs typeface="Arial"/>
              </a:rPr>
              <a:t>Program</a:t>
            </a:r>
            <a:r>
              <a:rPr sz="2040" b="1" kern="0" spc="-17">
                <a:solidFill>
                  <a:sysClr val="windowText" lastClr="000000"/>
                </a:solidFill>
                <a:latin typeface="Arial"/>
                <a:cs typeface="Arial"/>
              </a:rPr>
              <a:t> </a:t>
            </a:r>
            <a:r>
              <a:rPr sz="2040" b="1" kern="0" spc="-176">
                <a:solidFill>
                  <a:sysClr val="windowText" lastClr="000000"/>
                </a:solidFill>
                <a:latin typeface="Arial"/>
                <a:cs typeface="Arial"/>
              </a:rPr>
              <a:t>is</a:t>
            </a:r>
            <a:r>
              <a:rPr sz="2040" b="1" kern="0" spc="17">
                <a:solidFill>
                  <a:sysClr val="windowText" lastClr="000000"/>
                </a:solidFill>
                <a:latin typeface="Arial"/>
                <a:cs typeface="Arial"/>
              </a:rPr>
              <a:t> </a:t>
            </a:r>
            <a:r>
              <a:rPr sz="2040" b="1" kern="0" spc="-159">
                <a:solidFill>
                  <a:sysClr val="windowText" lastClr="000000"/>
                </a:solidFill>
                <a:latin typeface="Arial"/>
                <a:cs typeface="Arial"/>
              </a:rPr>
              <a:t>also</a:t>
            </a:r>
            <a:r>
              <a:rPr sz="2040" b="1" kern="0">
                <a:solidFill>
                  <a:sysClr val="windowText" lastClr="000000"/>
                </a:solidFill>
                <a:latin typeface="Arial"/>
                <a:cs typeface="Arial"/>
              </a:rPr>
              <a:t> </a:t>
            </a:r>
            <a:r>
              <a:rPr sz="2040" b="1" kern="0" spc="-85">
                <a:solidFill>
                  <a:sysClr val="windowText" lastClr="000000"/>
                </a:solidFill>
                <a:latin typeface="Arial"/>
                <a:cs typeface="Arial"/>
              </a:rPr>
              <a:t>the</a:t>
            </a:r>
            <a:r>
              <a:rPr sz="2040" b="1" kern="0">
                <a:solidFill>
                  <a:sysClr val="windowText" lastClr="000000"/>
                </a:solidFill>
                <a:latin typeface="Arial"/>
                <a:cs typeface="Arial"/>
              </a:rPr>
              <a:t> </a:t>
            </a:r>
            <a:r>
              <a:rPr sz="2040" b="1" kern="0" spc="-187">
                <a:solidFill>
                  <a:sysClr val="windowText" lastClr="000000"/>
                </a:solidFill>
                <a:latin typeface="Arial"/>
                <a:cs typeface="Arial"/>
              </a:rPr>
              <a:t>name</a:t>
            </a:r>
            <a:r>
              <a:rPr sz="2040" b="1" kern="0">
                <a:solidFill>
                  <a:sysClr val="windowText" lastClr="000000"/>
                </a:solidFill>
                <a:latin typeface="Arial"/>
                <a:cs typeface="Arial"/>
              </a:rPr>
              <a:t> </a:t>
            </a:r>
            <a:r>
              <a:rPr sz="2040" b="1" kern="0" spc="-85">
                <a:solidFill>
                  <a:sysClr val="windowText" lastClr="000000"/>
                </a:solidFill>
                <a:latin typeface="Arial"/>
                <a:cs typeface="Arial"/>
              </a:rPr>
              <a:t>of</a:t>
            </a:r>
            <a:r>
              <a:rPr sz="2040" b="1" kern="0" spc="28">
                <a:solidFill>
                  <a:sysClr val="windowText" lastClr="000000"/>
                </a:solidFill>
                <a:latin typeface="Arial"/>
                <a:cs typeface="Arial"/>
              </a:rPr>
              <a:t> </a:t>
            </a:r>
            <a:r>
              <a:rPr sz="2040" b="1" kern="0" spc="-85">
                <a:solidFill>
                  <a:sysClr val="windowText" lastClr="000000"/>
                </a:solidFill>
                <a:latin typeface="Arial"/>
                <a:cs typeface="Arial"/>
              </a:rPr>
              <a:t>the</a:t>
            </a:r>
            <a:r>
              <a:rPr sz="2040" b="1" kern="0" spc="11">
                <a:solidFill>
                  <a:sysClr val="windowText" lastClr="000000"/>
                </a:solidFill>
                <a:latin typeface="Arial"/>
                <a:cs typeface="Arial"/>
              </a:rPr>
              <a:t> </a:t>
            </a:r>
            <a:r>
              <a:rPr sz="2040" b="1" kern="0" spc="-153">
                <a:solidFill>
                  <a:sysClr val="windowText" lastClr="000000"/>
                </a:solidFill>
                <a:latin typeface="Arial"/>
                <a:cs typeface="Arial"/>
              </a:rPr>
              <a:t>primary</a:t>
            </a:r>
            <a:r>
              <a:rPr sz="2040" b="1" kern="0" spc="6">
                <a:solidFill>
                  <a:sysClr val="windowText" lastClr="000000"/>
                </a:solidFill>
                <a:latin typeface="Arial"/>
                <a:cs typeface="Arial"/>
              </a:rPr>
              <a:t> </a:t>
            </a:r>
            <a:r>
              <a:rPr sz="2040" b="1" kern="0" spc="-119">
                <a:solidFill>
                  <a:sysClr val="windowText" lastClr="000000"/>
                </a:solidFill>
                <a:latin typeface="Arial"/>
                <a:cs typeface="Arial"/>
              </a:rPr>
              <a:t>federal</a:t>
            </a:r>
            <a:r>
              <a:rPr sz="2040" b="1" kern="0" spc="17">
                <a:solidFill>
                  <a:sysClr val="windowText" lastClr="000000"/>
                </a:solidFill>
                <a:latin typeface="Arial"/>
                <a:cs typeface="Arial"/>
              </a:rPr>
              <a:t> </a:t>
            </a:r>
            <a:r>
              <a:rPr sz="2040" b="1" kern="0" spc="-147">
                <a:solidFill>
                  <a:sysClr val="windowText" lastClr="000000"/>
                </a:solidFill>
                <a:latin typeface="Arial"/>
                <a:cs typeface="Arial"/>
              </a:rPr>
              <a:t>funding</a:t>
            </a:r>
            <a:r>
              <a:rPr sz="2040" b="1" kern="0" spc="11">
                <a:solidFill>
                  <a:sysClr val="windowText" lastClr="000000"/>
                </a:solidFill>
                <a:latin typeface="Arial"/>
                <a:cs typeface="Arial"/>
              </a:rPr>
              <a:t> </a:t>
            </a:r>
            <a:r>
              <a:rPr sz="2040" b="1" kern="0" spc="-164">
                <a:solidFill>
                  <a:sysClr val="windowText" lastClr="000000"/>
                </a:solidFill>
                <a:latin typeface="Arial"/>
                <a:cs typeface="Arial"/>
              </a:rPr>
              <a:t>stream</a:t>
            </a:r>
            <a:r>
              <a:rPr sz="2040" b="1" kern="0" spc="-11">
                <a:solidFill>
                  <a:sysClr val="windowText" lastClr="000000"/>
                </a:solidFill>
                <a:latin typeface="Arial"/>
                <a:cs typeface="Arial"/>
              </a:rPr>
              <a:t> </a:t>
            </a:r>
            <a:r>
              <a:rPr sz="2040" b="1" kern="0" spc="-129">
                <a:solidFill>
                  <a:sysClr val="windowText" lastClr="000000"/>
                </a:solidFill>
                <a:latin typeface="Arial"/>
                <a:cs typeface="Arial"/>
              </a:rPr>
              <a:t>dedicated</a:t>
            </a:r>
            <a:r>
              <a:rPr sz="2040" b="1" kern="0" spc="6">
                <a:solidFill>
                  <a:sysClr val="windowText" lastClr="000000"/>
                </a:solidFill>
                <a:latin typeface="Arial"/>
                <a:cs typeface="Arial"/>
              </a:rPr>
              <a:t> </a:t>
            </a:r>
            <a:r>
              <a:rPr sz="2040" b="1" kern="0" spc="-11">
                <a:solidFill>
                  <a:sysClr val="windowText" lastClr="000000"/>
                </a:solidFill>
                <a:latin typeface="Arial"/>
                <a:cs typeface="Arial"/>
              </a:rPr>
              <a:t>to</a:t>
            </a:r>
            <a:r>
              <a:rPr sz="2040" b="1" kern="0" spc="17">
                <a:solidFill>
                  <a:sysClr val="windowText" lastClr="000000"/>
                </a:solidFill>
                <a:latin typeface="Arial"/>
                <a:cs typeface="Arial"/>
              </a:rPr>
              <a:t> </a:t>
            </a:r>
            <a:r>
              <a:rPr sz="2040" b="1" kern="0" spc="-129">
                <a:solidFill>
                  <a:sysClr val="windowText" lastClr="000000"/>
                </a:solidFill>
                <a:latin typeface="Arial"/>
                <a:cs typeface="Arial"/>
              </a:rPr>
              <a:t>preventing</a:t>
            </a:r>
            <a:r>
              <a:rPr sz="2040" b="1" kern="0" spc="11">
                <a:solidFill>
                  <a:sysClr val="windowText" lastClr="000000"/>
                </a:solidFill>
                <a:latin typeface="Arial"/>
                <a:cs typeface="Arial"/>
              </a:rPr>
              <a:t> </a:t>
            </a:r>
            <a:r>
              <a:rPr sz="2040" b="1" kern="0" spc="-28">
                <a:solidFill>
                  <a:sysClr val="windowText" lastClr="000000"/>
                </a:solidFill>
                <a:latin typeface="Arial"/>
                <a:cs typeface="Arial"/>
              </a:rPr>
              <a:t>and </a:t>
            </a:r>
            <a:r>
              <a:rPr sz="2040" b="1" kern="0" spc="-136">
                <a:solidFill>
                  <a:sysClr val="windowText" lastClr="000000"/>
                </a:solidFill>
                <a:latin typeface="Arial"/>
                <a:cs typeface="Arial"/>
              </a:rPr>
              <a:t>ending</a:t>
            </a:r>
            <a:r>
              <a:rPr sz="2040" b="1" kern="0" spc="6">
                <a:solidFill>
                  <a:sysClr val="windowText" lastClr="000000"/>
                </a:solidFill>
                <a:latin typeface="Arial"/>
                <a:cs typeface="Arial"/>
              </a:rPr>
              <a:t> </a:t>
            </a:r>
            <a:r>
              <a:rPr sz="2040" b="1" kern="0" spc="-108">
                <a:solidFill>
                  <a:sysClr val="windowText" lastClr="000000"/>
                </a:solidFill>
                <a:latin typeface="Arial"/>
                <a:cs typeface="Arial"/>
              </a:rPr>
              <a:t>homelessness.</a:t>
            </a:r>
            <a:endParaRPr sz="2040" kern="0">
              <a:solidFill>
                <a:sysClr val="windowText" lastClr="000000"/>
              </a:solidFill>
              <a:latin typeface="Arial"/>
              <a:cs typeface="Arial"/>
            </a:endParaRPr>
          </a:p>
          <a:p>
            <a:pPr marL="449778" lvl="1" indent="-207978" defTabSz="1036290">
              <a:spcBef>
                <a:spcPts val="187"/>
              </a:spcBef>
              <a:buClr>
                <a:srgbClr val="FFB100"/>
              </a:buClr>
              <a:buFont typeface="Calibri"/>
              <a:buChar char="◦"/>
              <a:tabLst>
                <a:tab pos="449778" algn="l"/>
              </a:tabLst>
            </a:pPr>
            <a:r>
              <a:rPr sz="2040" kern="0">
                <a:solidFill>
                  <a:sysClr val="windowText" lastClr="000000"/>
                </a:solidFill>
                <a:latin typeface="Z@RD28F.tmp"/>
                <a:cs typeface="Z@RD28F.tmp"/>
              </a:rPr>
              <a:t>It</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is</a:t>
            </a:r>
            <a:r>
              <a:rPr sz="2040" kern="0" spc="-23">
                <a:solidFill>
                  <a:sysClr val="windowText" lastClr="000000"/>
                </a:solidFill>
                <a:latin typeface="Z@RD28F.tmp"/>
                <a:cs typeface="Z@RD28F.tmp"/>
              </a:rPr>
              <a:t> </a:t>
            </a:r>
            <a:r>
              <a:rPr sz="2040" kern="0">
                <a:solidFill>
                  <a:sysClr val="windowText" lastClr="000000"/>
                </a:solidFill>
                <a:latin typeface="Z@RD28F.tmp"/>
                <a:cs typeface="Z@RD28F.tmp"/>
              </a:rPr>
              <a:t>designed</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to</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support</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a</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community’s</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commitment</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to</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the</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goal</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of</a:t>
            </a:r>
            <a:r>
              <a:rPr sz="2040" kern="0" spc="-51">
                <a:solidFill>
                  <a:sysClr val="windowText" lastClr="000000"/>
                </a:solidFill>
                <a:latin typeface="Z@RD28F.tmp"/>
                <a:cs typeface="Z@RD28F.tmp"/>
              </a:rPr>
              <a:t> </a:t>
            </a:r>
            <a:r>
              <a:rPr sz="2040" kern="0">
                <a:solidFill>
                  <a:sysClr val="windowText" lastClr="000000"/>
                </a:solidFill>
                <a:latin typeface="Z@RD28F.tmp"/>
                <a:cs typeface="Z@RD28F.tmp"/>
              </a:rPr>
              <a:t>ending</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homelessness</a:t>
            </a:r>
            <a:r>
              <a:rPr sz="2040" kern="0" spc="-45">
                <a:solidFill>
                  <a:sysClr val="windowText" lastClr="000000"/>
                </a:solidFill>
                <a:latin typeface="Z@RD28F.tmp"/>
                <a:cs typeface="Z@RD28F.tmp"/>
              </a:rPr>
              <a:t> </a:t>
            </a:r>
            <a:r>
              <a:rPr sz="2040" kern="0" spc="-11">
                <a:solidFill>
                  <a:sysClr val="windowText" lastClr="000000"/>
                </a:solidFill>
                <a:latin typeface="Z@RD28F.tmp"/>
                <a:cs typeface="Z@RD28F.tmp"/>
              </a:rPr>
              <a:t>locally.</a:t>
            </a:r>
            <a:endParaRPr sz="2040" kern="0">
              <a:solidFill>
                <a:sysClr val="windowText" lastClr="000000"/>
              </a:solidFill>
              <a:latin typeface="Z@RD28F.tmp"/>
              <a:cs typeface="Z@RD28F.tmp"/>
            </a:endParaRPr>
          </a:p>
          <a:p>
            <a:pPr marL="449059" marR="256194" lvl="1" indent="-207258" defTabSz="1036290">
              <a:lnSpc>
                <a:spcPts val="2197"/>
              </a:lnSpc>
              <a:spcBef>
                <a:spcPts val="714"/>
              </a:spcBef>
              <a:buClr>
                <a:srgbClr val="FFB100"/>
              </a:buClr>
              <a:buFont typeface="Calibri"/>
              <a:buChar char="◦"/>
              <a:tabLst>
                <a:tab pos="449059" algn="l"/>
              </a:tabLst>
            </a:pPr>
            <a:r>
              <a:rPr sz="2040" kern="0">
                <a:solidFill>
                  <a:sysClr val="windowText" lastClr="000000"/>
                </a:solidFill>
                <a:latin typeface="Z@RD28F.tmp"/>
                <a:cs typeface="Z@RD28F.tmp"/>
              </a:rPr>
              <a:t>The</a:t>
            </a:r>
            <a:r>
              <a:rPr sz="2040" kern="0" spc="-51">
                <a:solidFill>
                  <a:sysClr val="windowText" lastClr="000000"/>
                </a:solidFill>
                <a:latin typeface="Z@RD28F.tmp"/>
                <a:cs typeface="Z@RD28F.tmp"/>
              </a:rPr>
              <a:t> </a:t>
            </a:r>
            <a:r>
              <a:rPr sz="2040" kern="0">
                <a:solidFill>
                  <a:sysClr val="windowText" lastClr="000000"/>
                </a:solidFill>
                <a:latin typeface="Z@RD28F.tmp"/>
                <a:cs typeface="Z@RD28F.tmp"/>
              </a:rPr>
              <a:t>HUD</a:t>
            </a:r>
            <a:r>
              <a:rPr sz="2040" kern="0" spc="-51">
                <a:solidFill>
                  <a:sysClr val="windowText" lastClr="000000"/>
                </a:solidFill>
                <a:latin typeface="Z@RD28F.tmp"/>
                <a:cs typeface="Z@RD28F.tmp"/>
              </a:rPr>
              <a:t> </a:t>
            </a:r>
            <a:r>
              <a:rPr sz="2040" kern="0">
                <a:solidFill>
                  <a:sysClr val="windowText" lastClr="000000"/>
                </a:solidFill>
                <a:latin typeface="Z@RD28F.tmp"/>
                <a:cs typeface="Z@RD28F.tmp"/>
              </a:rPr>
              <a:t>CoC</a:t>
            </a:r>
            <a:r>
              <a:rPr sz="2040" kern="0" spc="-62">
                <a:solidFill>
                  <a:sysClr val="windowText" lastClr="000000"/>
                </a:solidFill>
                <a:latin typeface="Z@RD28F.tmp"/>
                <a:cs typeface="Z@RD28F.tmp"/>
              </a:rPr>
              <a:t> </a:t>
            </a:r>
            <a:r>
              <a:rPr sz="2040" kern="0">
                <a:solidFill>
                  <a:sysClr val="windowText" lastClr="000000"/>
                </a:solidFill>
                <a:latin typeface="Z@RD28F.tmp"/>
                <a:cs typeface="Z@RD28F.tmp"/>
              </a:rPr>
              <a:t>program</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provides</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funding</a:t>
            </a:r>
            <a:r>
              <a:rPr sz="2040" kern="0" spc="-62">
                <a:solidFill>
                  <a:sysClr val="windowText" lastClr="000000"/>
                </a:solidFill>
                <a:latin typeface="Z@RD28F.tmp"/>
                <a:cs typeface="Z@RD28F.tmp"/>
              </a:rPr>
              <a:t> </a:t>
            </a:r>
            <a:r>
              <a:rPr sz="2040" kern="0">
                <a:solidFill>
                  <a:sysClr val="windowText" lastClr="000000"/>
                </a:solidFill>
                <a:latin typeface="Z@RD28F.tmp"/>
                <a:cs typeface="Z@RD28F.tmp"/>
              </a:rPr>
              <a:t>to</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nonprofit</a:t>
            </a:r>
            <a:r>
              <a:rPr sz="2040" kern="0" spc="-51">
                <a:solidFill>
                  <a:sysClr val="windowText" lastClr="000000"/>
                </a:solidFill>
                <a:latin typeface="Z@RD28F.tmp"/>
                <a:cs typeface="Z@RD28F.tmp"/>
              </a:rPr>
              <a:t> </a:t>
            </a:r>
            <a:r>
              <a:rPr sz="2040" kern="0">
                <a:solidFill>
                  <a:sysClr val="windowText" lastClr="000000"/>
                </a:solidFill>
                <a:latin typeface="Z@RD28F.tmp"/>
                <a:cs typeface="Z@RD28F.tmp"/>
              </a:rPr>
              <a:t>and</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governmental</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partners</a:t>
            </a:r>
            <a:r>
              <a:rPr sz="2040" kern="0" spc="-23">
                <a:solidFill>
                  <a:sysClr val="windowText" lastClr="000000"/>
                </a:solidFill>
                <a:latin typeface="Z@RD28F.tmp"/>
                <a:cs typeface="Z@RD28F.tmp"/>
              </a:rPr>
              <a:t> </a:t>
            </a:r>
            <a:r>
              <a:rPr sz="2040" kern="0">
                <a:solidFill>
                  <a:sysClr val="windowText" lastClr="000000"/>
                </a:solidFill>
                <a:latin typeface="Z@RD28F.tmp"/>
                <a:cs typeface="Z@RD28F.tmp"/>
              </a:rPr>
              <a:t>for</a:t>
            </a:r>
            <a:r>
              <a:rPr sz="2040" kern="0" spc="-57">
                <a:solidFill>
                  <a:sysClr val="windowText" lastClr="000000"/>
                </a:solidFill>
                <a:latin typeface="Z@RD28F.tmp"/>
                <a:cs typeface="Z@RD28F.tmp"/>
              </a:rPr>
              <a:t> </a:t>
            </a:r>
            <a:r>
              <a:rPr sz="2040" kern="0">
                <a:solidFill>
                  <a:sysClr val="windowText" lastClr="000000"/>
                </a:solidFill>
                <a:latin typeface="Z@RD28F.tmp"/>
                <a:cs typeface="Z@RD28F.tmp"/>
              </a:rPr>
              <a:t>the</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purposes</a:t>
            </a:r>
            <a:r>
              <a:rPr sz="2040" kern="0" spc="-57">
                <a:solidFill>
                  <a:sysClr val="windowText" lastClr="000000"/>
                </a:solidFill>
                <a:latin typeface="Z@RD28F.tmp"/>
                <a:cs typeface="Z@RD28F.tmp"/>
              </a:rPr>
              <a:t> </a:t>
            </a:r>
            <a:r>
              <a:rPr sz="2040" kern="0" spc="-28">
                <a:solidFill>
                  <a:sysClr val="windowText" lastClr="000000"/>
                </a:solidFill>
                <a:latin typeface="Z@RD28F.tmp"/>
                <a:cs typeface="Z@RD28F.tmp"/>
              </a:rPr>
              <a:t>of </a:t>
            </a:r>
            <a:r>
              <a:rPr sz="2040" kern="0">
                <a:solidFill>
                  <a:sysClr val="windowText" lastClr="000000"/>
                </a:solidFill>
                <a:latin typeface="Z@RD28F.tmp"/>
                <a:cs typeface="Z@RD28F.tmp"/>
              </a:rPr>
              <a:t>quickly</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rehousing</a:t>
            </a:r>
            <a:r>
              <a:rPr sz="2040" kern="0" spc="-68">
                <a:solidFill>
                  <a:sysClr val="windowText" lastClr="000000"/>
                </a:solidFill>
                <a:latin typeface="Z@RD28F.tmp"/>
                <a:cs typeface="Z@RD28F.tmp"/>
              </a:rPr>
              <a:t> </a:t>
            </a:r>
            <a:r>
              <a:rPr sz="2040" kern="0">
                <a:solidFill>
                  <a:sysClr val="windowText" lastClr="000000"/>
                </a:solidFill>
                <a:latin typeface="Z@RD28F.tmp"/>
                <a:cs typeface="Z@RD28F.tmp"/>
              </a:rPr>
              <a:t>persons</a:t>
            </a:r>
            <a:r>
              <a:rPr sz="2040" kern="0" spc="-62">
                <a:solidFill>
                  <a:sysClr val="windowText" lastClr="000000"/>
                </a:solidFill>
                <a:latin typeface="Z@RD28F.tmp"/>
                <a:cs typeface="Z@RD28F.tmp"/>
              </a:rPr>
              <a:t> </a:t>
            </a:r>
            <a:r>
              <a:rPr sz="2040" kern="0">
                <a:solidFill>
                  <a:sysClr val="windowText" lastClr="000000"/>
                </a:solidFill>
                <a:latin typeface="Z@RD28F.tmp"/>
                <a:cs typeface="Z@RD28F.tmp"/>
              </a:rPr>
              <a:t>experiencing</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homelessness</a:t>
            </a:r>
            <a:r>
              <a:rPr sz="2040" kern="0" spc="-68">
                <a:solidFill>
                  <a:sysClr val="windowText" lastClr="000000"/>
                </a:solidFill>
                <a:latin typeface="Z@RD28F.tmp"/>
                <a:cs typeface="Z@RD28F.tmp"/>
              </a:rPr>
              <a:t> </a:t>
            </a:r>
            <a:r>
              <a:rPr sz="2040" kern="0">
                <a:solidFill>
                  <a:sysClr val="windowText" lastClr="000000"/>
                </a:solidFill>
                <a:latin typeface="Z@RD28F.tmp"/>
                <a:cs typeface="Z@RD28F.tmp"/>
              </a:rPr>
              <a:t>while</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minimizing</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the</a:t>
            </a:r>
            <a:r>
              <a:rPr sz="2040" kern="0" spc="-51">
                <a:solidFill>
                  <a:sysClr val="windowText" lastClr="000000"/>
                </a:solidFill>
                <a:latin typeface="Z@RD28F.tmp"/>
                <a:cs typeface="Z@RD28F.tmp"/>
              </a:rPr>
              <a:t> </a:t>
            </a:r>
            <a:r>
              <a:rPr sz="2040" kern="0">
                <a:solidFill>
                  <a:sysClr val="windowText" lastClr="000000"/>
                </a:solidFill>
                <a:latin typeface="Z@RD28F.tmp"/>
                <a:cs typeface="Z@RD28F.tmp"/>
              </a:rPr>
              <a:t>trauma</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and</a:t>
            </a:r>
            <a:r>
              <a:rPr sz="2040" kern="0" spc="-51">
                <a:solidFill>
                  <a:sysClr val="windowText" lastClr="000000"/>
                </a:solidFill>
                <a:latin typeface="Z@RD28F.tmp"/>
                <a:cs typeface="Z@RD28F.tmp"/>
              </a:rPr>
              <a:t> </a:t>
            </a:r>
            <a:r>
              <a:rPr sz="2040" kern="0" spc="-11">
                <a:solidFill>
                  <a:sysClr val="windowText" lastClr="000000"/>
                </a:solidFill>
                <a:latin typeface="Z@RD28F.tmp"/>
                <a:cs typeface="Z@RD28F.tmp"/>
              </a:rPr>
              <a:t>dislocation </a:t>
            </a:r>
            <a:r>
              <a:rPr sz="2040" kern="0">
                <a:solidFill>
                  <a:sysClr val="windowText" lastClr="000000"/>
                </a:solidFill>
                <a:latin typeface="Z@RD28F.tmp"/>
                <a:cs typeface="Z@RD28F.tmp"/>
              </a:rPr>
              <a:t>caused</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by</a:t>
            </a:r>
            <a:r>
              <a:rPr sz="2040" kern="0" spc="-28">
                <a:solidFill>
                  <a:sysClr val="windowText" lastClr="000000"/>
                </a:solidFill>
                <a:latin typeface="Z@RD28F.tmp"/>
                <a:cs typeface="Z@RD28F.tmp"/>
              </a:rPr>
              <a:t> </a:t>
            </a:r>
            <a:r>
              <a:rPr sz="2040" kern="0" spc="-11">
                <a:solidFill>
                  <a:sysClr val="windowText" lastClr="000000"/>
                </a:solidFill>
                <a:latin typeface="Z@RD28F.tmp"/>
                <a:cs typeface="Z@RD28F.tmp"/>
              </a:rPr>
              <a:t>homelessness.</a:t>
            </a:r>
            <a:endParaRPr sz="2040" kern="0">
              <a:solidFill>
                <a:sysClr val="windowText" lastClr="000000"/>
              </a:solidFill>
              <a:latin typeface="Z@RD28F.tmp"/>
              <a:cs typeface="Z@RD28F.tmp"/>
            </a:endParaRPr>
          </a:p>
          <a:p>
            <a:pPr marL="449778" lvl="1" indent="-207978" defTabSz="1036290">
              <a:spcBef>
                <a:spcPts val="414"/>
              </a:spcBef>
              <a:buClr>
                <a:srgbClr val="FFB100"/>
              </a:buClr>
              <a:buFont typeface="Calibri"/>
              <a:buChar char="◦"/>
              <a:tabLst>
                <a:tab pos="449778" algn="l"/>
              </a:tabLst>
            </a:pPr>
            <a:r>
              <a:rPr sz="2040" kern="0">
                <a:solidFill>
                  <a:sysClr val="windowText" lastClr="000000"/>
                </a:solidFill>
                <a:latin typeface="Z@RD28F.tmp"/>
                <a:cs typeface="Z@RD28F.tmp"/>
              </a:rPr>
              <a:t>It</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is</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distinct</a:t>
            </a:r>
            <a:r>
              <a:rPr sz="2040" kern="0" spc="-11">
                <a:solidFill>
                  <a:sysClr val="windowText" lastClr="000000"/>
                </a:solidFill>
                <a:latin typeface="Z@RD28F.tmp"/>
                <a:cs typeface="Z@RD28F.tmp"/>
              </a:rPr>
              <a:t> </a:t>
            </a:r>
            <a:r>
              <a:rPr sz="2040" kern="0">
                <a:solidFill>
                  <a:sysClr val="windowText" lastClr="000000"/>
                </a:solidFill>
                <a:latin typeface="Z@RD28F.tmp"/>
                <a:cs typeface="Z@RD28F.tmp"/>
              </a:rPr>
              <a:t>from</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other</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HUD</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funding</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streams</a:t>
            </a:r>
            <a:r>
              <a:rPr sz="2040" kern="0" spc="-23">
                <a:solidFill>
                  <a:sysClr val="windowText" lastClr="000000"/>
                </a:solidFill>
                <a:latin typeface="Z@RD28F.tmp"/>
                <a:cs typeface="Z@RD28F.tmp"/>
              </a:rPr>
              <a:t> </a:t>
            </a:r>
            <a:r>
              <a:rPr sz="2040" kern="0">
                <a:solidFill>
                  <a:sysClr val="windowText" lastClr="000000"/>
                </a:solidFill>
                <a:latin typeface="Z@RD28F.tmp"/>
                <a:cs typeface="Z@RD28F.tmp"/>
              </a:rPr>
              <a:t>(e.g.</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HOPWA,</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ESG,</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HOME,</a:t>
            </a:r>
            <a:r>
              <a:rPr sz="2040" kern="0" spc="-40">
                <a:solidFill>
                  <a:sysClr val="windowText" lastClr="000000"/>
                </a:solidFill>
                <a:latin typeface="Z@RD28F.tmp"/>
                <a:cs typeface="Z@RD28F.tmp"/>
              </a:rPr>
              <a:t> </a:t>
            </a:r>
            <a:r>
              <a:rPr sz="2040" kern="0" spc="-11">
                <a:solidFill>
                  <a:sysClr val="windowText" lastClr="000000"/>
                </a:solidFill>
                <a:latin typeface="Z@RD28F.tmp"/>
                <a:cs typeface="Z@RD28F.tmp"/>
              </a:rPr>
              <a:t>etc.).</a:t>
            </a:r>
            <a:endParaRPr sz="2040" kern="0">
              <a:solidFill>
                <a:sysClr val="windowText" lastClr="000000"/>
              </a:solidFill>
              <a:latin typeface="Z@RD28F.tmp"/>
              <a:cs typeface="Z@RD28F.tmp"/>
            </a:endParaRPr>
          </a:p>
          <a:p>
            <a:pPr marL="449778" lvl="1" indent="-207978" defTabSz="1036290">
              <a:spcBef>
                <a:spcPts val="435"/>
              </a:spcBef>
              <a:buClr>
                <a:srgbClr val="FFB100"/>
              </a:buClr>
              <a:buFont typeface="Calibri"/>
              <a:buChar char="◦"/>
              <a:tabLst>
                <a:tab pos="449778" algn="l"/>
              </a:tabLst>
            </a:pPr>
            <a:r>
              <a:rPr sz="2040" kern="0">
                <a:solidFill>
                  <a:sysClr val="windowText" lastClr="000000"/>
                </a:solidFill>
                <a:latin typeface="Z@RD28F.tmp"/>
                <a:cs typeface="Z@RD28F.tmp"/>
              </a:rPr>
              <a:t>HUD</a:t>
            </a:r>
            <a:r>
              <a:rPr sz="2040" kern="0" spc="-51">
                <a:solidFill>
                  <a:sysClr val="windowText" lastClr="000000"/>
                </a:solidFill>
                <a:latin typeface="Z@RD28F.tmp"/>
                <a:cs typeface="Z@RD28F.tmp"/>
              </a:rPr>
              <a:t> </a:t>
            </a:r>
            <a:r>
              <a:rPr sz="2040" kern="0">
                <a:solidFill>
                  <a:sysClr val="windowText" lastClr="000000"/>
                </a:solidFill>
                <a:latin typeface="Z@RD28F.tmp"/>
                <a:cs typeface="Z@RD28F.tmp"/>
              </a:rPr>
              <a:t>CoC</a:t>
            </a:r>
            <a:r>
              <a:rPr sz="2040" kern="0" spc="-51">
                <a:solidFill>
                  <a:sysClr val="windowText" lastClr="000000"/>
                </a:solidFill>
                <a:latin typeface="Z@RD28F.tmp"/>
                <a:cs typeface="Z@RD28F.tmp"/>
              </a:rPr>
              <a:t> </a:t>
            </a:r>
            <a:r>
              <a:rPr sz="2040" kern="0">
                <a:solidFill>
                  <a:sysClr val="windowText" lastClr="000000"/>
                </a:solidFill>
                <a:latin typeface="Z@RD28F.tmp"/>
                <a:cs typeface="Z@RD28F.tmp"/>
              </a:rPr>
              <a:t>Program</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dollars</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are</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issued</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by</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HUD</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through</a:t>
            </a:r>
            <a:r>
              <a:rPr sz="2040" kern="0" spc="-57">
                <a:solidFill>
                  <a:sysClr val="windowText" lastClr="000000"/>
                </a:solidFill>
                <a:latin typeface="Z@RD28F.tmp"/>
                <a:cs typeface="Z@RD28F.tmp"/>
              </a:rPr>
              <a:t> </a:t>
            </a:r>
            <a:r>
              <a:rPr sz="2040" kern="0">
                <a:solidFill>
                  <a:sysClr val="windowText" lastClr="000000"/>
                </a:solidFill>
                <a:latin typeface="Z@RD28F.tmp"/>
                <a:cs typeface="Z@RD28F.tmp"/>
              </a:rPr>
              <a:t>regular</a:t>
            </a:r>
            <a:r>
              <a:rPr sz="2040" kern="0" spc="-23">
                <a:solidFill>
                  <a:sysClr val="windowText" lastClr="000000"/>
                </a:solidFill>
                <a:latin typeface="Z@RD28F.tmp"/>
                <a:cs typeface="Z@RD28F.tmp"/>
              </a:rPr>
              <a:t> </a:t>
            </a:r>
            <a:r>
              <a:rPr sz="2040" kern="0">
                <a:solidFill>
                  <a:sysClr val="windowText" lastClr="000000"/>
                </a:solidFill>
                <a:latin typeface="Z@RD28F.tmp"/>
                <a:cs typeface="Z@RD28F.tmp"/>
              </a:rPr>
              <a:t>Notices</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of</a:t>
            </a:r>
            <a:r>
              <a:rPr sz="2040" kern="0" spc="-57">
                <a:solidFill>
                  <a:sysClr val="windowText" lastClr="000000"/>
                </a:solidFill>
                <a:latin typeface="Z@RD28F.tmp"/>
                <a:cs typeface="Z@RD28F.tmp"/>
              </a:rPr>
              <a:t> </a:t>
            </a:r>
            <a:r>
              <a:rPr sz="2040" kern="0">
                <a:solidFill>
                  <a:sysClr val="windowText" lastClr="000000"/>
                </a:solidFill>
                <a:latin typeface="Z@RD28F.tmp"/>
                <a:cs typeface="Z@RD28F.tmp"/>
              </a:rPr>
              <a:t>Funding</a:t>
            </a:r>
            <a:r>
              <a:rPr sz="2040" kern="0" spc="-57">
                <a:solidFill>
                  <a:sysClr val="windowText" lastClr="000000"/>
                </a:solidFill>
                <a:latin typeface="Z@RD28F.tmp"/>
                <a:cs typeface="Z@RD28F.tmp"/>
              </a:rPr>
              <a:t> </a:t>
            </a:r>
            <a:r>
              <a:rPr sz="2040" kern="0">
                <a:solidFill>
                  <a:sysClr val="windowText" lastClr="000000"/>
                </a:solidFill>
                <a:latin typeface="Z@RD28F.tmp"/>
                <a:cs typeface="Z@RD28F.tmp"/>
              </a:rPr>
              <a:t>Opportunity</a:t>
            </a:r>
            <a:r>
              <a:rPr sz="2040" kern="0" spc="-28">
                <a:solidFill>
                  <a:sysClr val="windowText" lastClr="000000"/>
                </a:solidFill>
                <a:latin typeface="Z@RD28F.tmp"/>
                <a:cs typeface="Z@RD28F.tmp"/>
              </a:rPr>
              <a:t> </a:t>
            </a:r>
            <a:r>
              <a:rPr sz="2040" kern="0" spc="-11">
                <a:solidFill>
                  <a:sysClr val="windowText" lastClr="000000"/>
                </a:solidFill>
                <a:latin typeface="Z@RD28F.tmp"/>
                <a:cs typeface="Z@RD28F.tmp"/>
              </a:rPr>
              <a:t>(NOFOs)</a:t>
            </a:r>
            <a:endParaRPr sz="2040" kern="0">
              <a:solidFill>
                <a:sysClr val="windowText" lastClr="000000"/>
              </a:solidFill>
              <a:latin typeface="Z@RD28F.tmp"/>
              <a:cs typeface="Z@RD28F.tmp"/>
            </a:endParaRPr>
          </a:p>
        </p:txBody>
      </p:sp>
      <p:sp>
        <p:nvSpPr>
          <p:cNvPr id="4" name="object 4"/>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spc="-402"/>
              <a:t>Defining</a:t>
            </a:r>
            <a:r>
              <a:rPr spc="-68"/>
              <a:t> </a:t>
            </a:r>
            <a:r>
              <a:rPr spc="-538"/>
              <a:t>“Continuum</a:t>
            </a:r>
            <a:r>
              <a:rPr spc="-91"/>
              <a:t> </a:t>
            </a:r>
            <a:r>
              <a:rPr spc="-368"/>
              <a:t>of</a:t>
            </a:r>
            <a:r>
              <a:rPr spc="-17"/>
              <a:t> </a:t>
            </a:r>
            <a:r>
              <a:rPr spc="-601"/>
              <a:t>Care”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8842" y="2502543"/>
            <a:ext cx="8879967" cy="2348506"/>
          </a:xfrm>
          <a:prstGeom prst="rect">
            <a:avLst/>
          </a:prstGeom>
        </p:spPr>
        <p:txBody>
          <a:bodyPr vert="horz" wrap="square" lIns="0" tIns="14393" rIns="0" bIns="0" rtlCol="0">
            <a:spAutoFit/>
          </a:bodyPr>
          <a:lstStyle/>
          <a:p>
            <a:pPr marL="14393">
              <a:lnSpc>
                <a:spcPts val="9077"/>
              </a:lnSpc>
              <a:spcBef>
                <a:spcPts val="113"/>
              </a:spcBef>
              <a:tabLst>
                <a:tab pos="3512590" algn="l"/>
              </a:tabLst>
            </a:pPr>
            <a:r>
              <a:rPr sz="7763" i="1" spc="-1405">
                <a:solidFill>
                  <a:srgbClr val="333333"/>
                </a:solidFill>
              </a:rPr>
              <a:t>R</a:t>
            </a:r>
            <a:r>
              <a:rPr sz="7763" i="1" spc="-782">
                <a:solidFill>
                  <a:srgbClr val="333333"/>
                </a:solidFill>
              </a:rPr>
              <a:t> </a:t>
            </a:r>
            <a:r>
              <a:rPr sz="7763" i="1" spc="-714">
                <a:solidFill>
                  <a:srgbClr val="333333"/>
                </a:solidFill>
              </a:rPr>
              <a:t>o</a:t>
            </a:r>
            <a:r>
              <a:rPr sz="7763" i="1" spc="-776">
                <a:solidFill>
                  <a:srgbClr val="333333"/>
                </a:solidFill>
              </a:rPr>
              <a:t> </a:t>
            </a:r>
            <a:r>
              <a:rPr sz="7763" i="1" spc="-391">
                <a:solidFill>
                  <a:srgbClr val="333333"/>
                </a:solidFill>
              </a:rPr>
              <a:t>l</a:t>
            </a:r>
            <a:r>
              <a:rPr sz="7763" i="1" spc="-737">
                <a:solidFill>
                  <a:srgbClr val="333333"/>
                </a:solidFill>
              </a:rPr>
              <a:t> </a:t>
            </a:r>
            <a:r>
              <a:rPr sz="7763" i="1" spc="-652">
                <a:solidFill>
                  <a:srgbClr val="333333"/>
                </a:solidFill>
              </a:rPr>
              <a:t>e</a:t>
            </a:r>
            <a:r>
              <a:rPr sz="7763" i="1" spc="-771">
                <a:solidFill>
                  <a:srgbClr val="333333"/>
                </a:solidFill>
              </a:rPr>
              <a:t> </a:t>
            </a:r>
            <a:r>
              <a:rPr sz="7763" i="1" spc="-1184">
                <a:solidFill>
                  <a:srgbClr val="333333"/>
                </a:solidFill>
              </a:rPr>
              <a:t>s</a:t>
            </a:r>
            <a:r>
              <a:rPr sz="7763" i="1">
                <a:solidFill>
                  <a:srgbClr val="333333"/>
                </a:solidFill>
              </a:rPr>
              <a:t>	</a:t>
            </a:r>
            <a:r>
              <a:rPr sz="7763" i="1" spc="-844">
                <a:solidFill>
                  <a:srgbClr val="333333"/>
                </a:solidFill>
              </a:rPr>
              <a:t>&amp;</a:t>
            </a:r>
            <a:endParaRPr sz="7763"/>
          </a:p>
          <a:p>
            <a:pPr marL="14393">
              <a:lnSpc>
                <a:spcPts val="9077"/>
              </a:lnSpc>
            </a:pPr>
            <a:r>
              <a:rPr sz="7763" i="1" spc="-1405">
                <a:solidFill>
                  <a:srgbClr val="333333"/>
                </a:solidFill>
              </a:rPr>
              <a:t>R</a:t>
            </a:r>
            <a:r>
              <a:rPr sz="7763" i="1" spc="-788">
                <a:solidFill>
                  <a:srgbClr val="333333"/>
                </a:solidFill>
              </a:rPr>
              <a:t> </a:t>
            </a:r>
            <a:r>
              <a:rPr sz="7763" i="1" spc="-652">
                <a:solidFill>
                  <a:srgbClr val="333333"/>
                </a:solidFill>
              </a:rPr>
              <a:t>e</a:t>
            </a:r>
            <a:r>
              <a:rPr sz="7763" i="1" spc="-771">
                <a:solidFill>
                  <a:srgbClr val="333333"/>
                </a:solidFill>
              </a:rPr>
              <a:t> </a:t>
            </a:r>
            <a:r>
              <a:rPr sz="7763" i="1" spc="-1127">
                <a:solidFill>
                  <a:srgbClr val="333333"/>
                </a:solidFill>
              </a:rPr>
              <a:t>s</a:t>
            </a:r>
            <a:r>
              <a:rPr sz="7763" i="1" spc="-765">
                <a:solidFill>
                  <a:srgbClr val="333333"/>
                </a:solidFill>
              </a:rPr>
              <a:t> </a:t>
            </a:r>
            <a:r>
              <a:rPr sz="7763" i="1" spc="-618">
                <a:solidFill>
                  <a:srgbClr val="333333"/>
                </a:solidFill>
              </a:rPr>
              <a:t>p</a:t>
            </a:r>
            <a:r>
              <a:rPr sz="7763" i="1" spc="-776">
                <a:solidFill>
                  <a:srgbClr val="333333"/>
                </a:solidFill>
              </a:rPr>
              <a:t> </a:t>
            </a:r>
            <a:r>
              <a:rPr sz="7763" i="1" spc="-714">
                <a:solidFill>
                  <a:srgbClr val="333333"/>
                </a:solidFill>
              </a:rPr>
              <a:t>o</a:t>
            </a:r>
            <a:r>
              <a:rPr sz="7763" i="1" spc="-782">
                <a:solidFill>
                  <a:srgbClr val="333333"/>
                </a:solidFill>
              </a:rPr>
              <a:t> </a:t>
            </a:r>
            <a:r>
              <a:rPr sz="7763" i="1" spc="-856">
                <a:solidFill>
                  <a:srgbClr val="333333"/>
                </a:solidFill>
              </a:rPr>
              <a:t>n</a:t>
            </a:r>
            <a:r>
              <a:rPr sz="7763" i="1" spc="-771">
                <a:solidFill>
                  <a:srgbClr val="333333"/>
                </a:solidFill>
              </a:rPr>
              <a:t> </a:t>
            </a:r>
            <a:r>
              <a:rPr sz="7763" i="1" spc="-1127">
                <a:solidFill>
                  <a:srgbClr val="333333"/>
                </a:solidFill>
              </a:rPr>
              <a:t>s</a:t>
            </a:r>
            <a:r>
              <a:rPr sz="7763" i="1" spc="-765">
                <a:solidFill>
                  <a:srgbClr val="333333"/>
                </a:solidFill>
              </a:rPr>
              <a:t> </a:t>
            </a:r>
            <a:r>
              <a:rPr sz="7763" i="1" spc="-391">
                <a:solidFill>
                  <a:srgbClr val="333333"/>
                </a:solidFill>
              </a:rPr>
              <a:t>i</a:t>
            </a:r>
            <a:r>
              <a:rPr sz="7763" i="1" spc="-742">
                <a:solidFill>
                  <a:srgbClr val="333333"/>
                </a:solidFill>
              </a:rPr>
              <a:t> </a:t>
            </a:r>
            <a:r>
              <a:rPr sz="7763" i="1" spc="-618">
                <a:solidFill>
                  <a:srgbClr val="333333"/>
                </a:solidFill>
              </a:rPr>
              <a:t>b</a:t>
            </a:r>
            <a:r>
              <a:rPr sz="7763" i="1" spc="-776">
                <a:solidFill>
                  <a:srgbClr val="333333"/>
                </a:solidFill>
              </a:rPr>
              <a:t> </a:t>
            </a:r>
            <a:r>
              <a:rPr sz="7763" i="1" spc="-391">
                <a:solidFill>
                  <a:srgbClr val="333333"/>
                </a:solidFill>
              </a:rPr>
              <a:t>i</a:t>
            </a:r>
            <a:r>
              <a:rPr sz="7763" i="1" spc="-742">
                <a:solidFill>
                  <a:srgbClr val="333333"/>
                </a:solidFill>
              </a:rPr>
              <a:t> </a:t>
            </a:r>
            <a:r>
              <a:rPr sz="7763" i="1" spc="-391">
                <a:solidFill>
                  <a:srgbClr val="333333"/>
                </a:solidFill>
              </a:rPr>
              <a:t>l</a:t>
            </a:r>
            <a:r>
              <a:rPr sz="7763" i="1" spc="-737">
                <a:solidFill>
                  <a:srgbClr val="333333"/>
                </a:solidFill>
              </a:rPr>
              <a:t> </a:t>
            </a:r>
            <a:r>
              <a:rPr sz="7763" i="1" spc="-391">
                <a:solidFill>
                  <a:srgbClr val="333333"/>
                </a:solidFill>
              </a:rPr>
              <a:t>i</a:t>
            </a:r>
            <a:r>
              <a:rPr sz="7763" i="1" spc="-742">
                <a:solidFill>
                  <a:srgbClr val="333333"/>
                </a:solidFill>
              </a:rPr>
              <a:t> </a:t>
            </a:r>
            <a:r>
              <a:rPr sz="7763" i="1" spc="-215">
                <a:solidFill>
                  <a:srgbClr val="333333"/>
                </a:solidFill>
              </a:rPr>
              <a:t>t</a:t>
            </a:r>
            <a:r>
              <a:rPr sz="7763" i="1" spc="-748">
                <a:solidFill>
                  <a:srgbClr val="333333"/>
                </a:solidFill>
              </a:rPr>
              <a:t> </a:t>
            </a:r>
            <a:r>
              <a:rPr sz="7763" i="1" spc="-391">
                <a:solidFill>
                  <a:srgbClr val="333333"/>
                </a:solidFill>
              </a:rPr>
              <a:t>i</a:t>
            </a:r>
            <a:r>
              <a:rPr sz="7763" i="1" spc="-737">
                <a:solidFill>
                  <a:srgbClr val="333333"/>
                </a:solidFill>
              </a:rPr>
              <a:t> </a:t>
            </a:r>
            <a:r>
              <a:rPr sz="7763" i="1" spc="-652">
                <a:solidFill>
                  <a:srgbClr val="333333"/>
                </a:solidFill>
              </a:rPr>
              <a:t>e</a:t>
            </a:r>
            <a:r>
              <a:rPr sz="7763" i="1" spc="-776">
                <a:solidFill>
                  <a:srgbClr val="333333"/>
                </a:solidFill>
              </a:rPr>
              <a:t> </a:t>
            </a:r>
            <a:r>
              <a:rPr sz="7763" i="1" spc="-1184">
                <a:solidFill>
                  <a:srgbClr val="333333"/>
                </a:solidFill>
              </a:rPr>
              <a:t>s</a:t>
            </a:r>
            <a:endParaRPr sz="7763"/>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spc="-402"/>
              <a:t>Defining</a:t>
            </a:r>
            <a:r>
              <a:rPr spc="-79"/>
              <a:t> </a:t>
            </a:r>
            <a:r>
              <a:rPr spc="-555"/>
              <a:t>Roles</a:t>
            </a:r>
            <a:r>
              <a:rPr spc="-57"/>
              <a:t> </a:t>
            </a:r>
            <a:r>
              <a:rPr spc="-459"/>
              <a:t>and</a:t>
            </a:r>
            <a:r>
              <a:rPr spc="-62"/>
              <a:t> </a:t>
            </a:r>
            <a:r>
              <a:rPr spc="-482"/>
              <a:t>Responsibilities</a:t>
            </a:r>
          </a:p>
        </p:txBody>
      </p:sp>
      <p:sp>
        <p:nvSpPr>
          <p:cNvPr id="4" name="object 4"/>
          <p:cNvSpPr txBox="1"/>
          <p:nvPr/>
        </p:nvSpPr>
        <p:spPr>
          <a:xfrm>
            <a:off x="1319305" y="2066950"/>
            <a:ext cx="10771971" cy="4508628"/>
          </a:xfrm>
          <a:prstGeom prst="rect">
            <a:avLst/>
          </a:prstGeom>
        </p:spPr>
        <p:txBody>
          <a:bodyPr vert="horz" wrap="square" lIns="0" tIns="13674" rIns="0" bIns="0" rtlCol="0">
            <a:spAutoFit/>
          </a:bodyPr>
          <a:lstStyle/>
          <a:p>
            <a:pPr marL="14393" defTabSz="1036290">
              <a:spcBef>
                <a:spcPts val="108"/>
              </a:spcBef>
            </a:pPr>
            <a:r>
              <a:rPr sz="1927" b="1" kern="0" spc="-187">
                <a:solidFill>
                  <a:sysClr val="windowText" lastClr="000000"/>
                </a:solidFill>
                <a:latin typeface="Arial"/>
                <a:cs typeface="Arial"/>
              </a:rPr>
              <a:t>The</a:t>
            </a:r>
            <a:r>
              <a:rPr sz="1927" b="1" kern="0" spc="74">
                <a:solidFill>
                  <a:sysClr val="windowText" lastClr="000000"/>
                </a:solidFill>
                <a:latin typeface="Arial"/>
                <a:cs typeface="Arial"/>
              </a:rPr>
              <a:t> </a:t>
            </a:r>
            <a:r>
              <a:rPr sz="1927" b="1" kern="0" spc="-187">
                <a:solidFill>
                  <a:sysClr val="windowText" lastClr="000000"/>
                </a:solidFill>
                <a:latin typeface="Arial"/>
                <a:cs typeface="Arial"/>
              </a:rPr>
              <a:t>Community</a:t>
            </a:r>
            <a:r>
              <a:rPr sz="1927" b="1" kern="0" spc="57">
                <a:solidFill>
                  <a:sysClr val="windowText" lastClr="000000"/>
                </a:solidFill>
                <a:latin typeface="Arial"/>
                <a:cs typeface="Arial"/>
              </a:rPr>
              <a:t> </a:t>
            </a:r>
            <a:r>
              <a:rPr sz="1927" b="1" kern="0" spc="-153">
                <a:solidFill>
                  <a:sysClr val="windowText" lastClr="000000"/>
                </a:solidFill>
                <a:latin typeface="Arial"/>
                <a:cs typeface="Arial"/>
              </a:rPr>
              <a:t>Partnership</a:t>
            </a:r>
            <a:r>
              <a:rPr sz="1927" b="1" kern="0" spc="45">
                <a:solidFill>
                  <a:sysClr val="windowText" lastClr="000000"/>
                </a:solidFill>
                <a:latin typeface="Arial"/>
                <a:cs typeface="Arial"/>
              </a:rPr>
              <a:t> </a:t>
            </a:r>
            <a:r>
              <a:rPr sz="1927" b="1" kern="0" spc="-11">
                <a:solidFill>
                  <a:sysClr val="windowText" lastClr="000000"/>
                </a:solidFill>
                <a:latin typeface="Arial"/>
                <a:cs typeface="Arial"/>
              </a:rPr>
              <a:t>(TCP):</a:t>
            </a:r>
            <a:endParaRPr sz="1927" kern="0">
              <a:solidFill>
                <a:sysClr val="windowText" lastClr="000000"/>
              </a:solidFill>
              <a:latin typeface="Arial"/>
              <a:cs typeface="Arial"/>
            </a:endParaRPr>
          </a:p>
          <a:p>
            <a:pPr marL="117302" indent="-102909" defTabSz="1036290">
              <a:spcBef>
                <a:spcPts val="1360"/>
              </a:spcBef>
              <a:buClr>
                <a:srgbClr val="FFB100"/>
              </a:buClr>
              <a:buFont typeface="Arial"/>
              <a:buChar char="•"/>
              <a:tabLst>
                <a:tab pos="117302" algn="l"/>
              </a:tabLst>
            </a:pPr>
            <a:r>
              <a:rPr sz="1927" kern="0">
                <a:solidFill>
                  <a:sysClr val="windowText" lastClr="000000"/>
                </a:solidFill>
                <a:latin typeface="Z@RD28F.tmp"/>
                <a:cs typeface="Z@RD28F.tmp"/>
              </a:rPr>
              <a:t>The</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Collaborative</a:t>
            </a:r>
            <a:r>
              <a:rPr sz="1927" kern="0" spc="-17">
                <a:solidFill>
                  <a:sysClr val="windowText" lastClr="000000"/>
                </a:solidFill>
                <a:latin typeface="Z@RD28F.tmp"/>
                <a:cs typeface="Z@RD28F.tmp"/>
              </a:rPr>
              <a:t> </a:t>
            </a:r>
            <a:r>
              <a:rPr sz="1927" kern="0">
                <a:solidFill>
                  <a:sysClr val="windowText" lastClr="000000"/>
                </a:solidFill>
                <a:latin typeface="Z@RD28F.tmp"/>
                <a:cs typeface="Z@RD28F.tmp"/>
              </a:rPr>
              <a:t>Applicant</a:t>
            </a:r>
            <a:r>
              <a:rPr sz="1927" kern="0" spc="-17">
                <a:solidFill>
                  <a:sysClr val="windowText" lastClr="000000"/>
                </a:solidFill>
                <a:latin typeface="Z@RD28F.tmp"/>
                <a:cs typeface="Z@RD28F.tmp"/>
              </a:rPr>
              <a:t> </a:t>
            </a:r>
            <a:r>
              <a:rPr sz="1927" kern="0">
                <a:solidFill>
                  <a:sysClr val="windowText" lastClr="000000"/>
                </a:solidFill>
                <a:latin typeface="Z@RD28F.tmp"/>
                <a:cs typeface="Z@RD28F.tmp"/>
              </a:rPr>
              <a:t>and</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HMIS</a:t>
            </a:r>
            <a:r>
              <a:rPr sz="1927" kern="0" spc="-62">
                <a:solidFill>
                  <a:sysClr val="windowText" lastClr="000000"/>
                </a:solidFill>
                <a:latin typeface="Z@RD28F.tmp"/>
                <a:cs typeface="Z@RD28F.tmp"/>
              </a:rPr>
              <a:t> </a:t>
            </a:r>
            <a:r>
              <a:rPr sz="1927" kern="0">
                <a:solidFill>
                  <a:sysClr val="windowText" lastClr="000000"/>
                </a:solidFill>
                <a:latin typeface="Z@RD28F.tmp"/>
                <a:cs typeface="Z@RD28F.tmp"/>
              </a:rPr>
              <a:t>Lead,</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TCP</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is</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responsible</a:t>
            </a:r>
            <a:r>
              <a:rPr sz="1927" kern="0" spc="-17">
                <a:solidFill>
                  <a:sysClr val="windowText" lastClr="000000"/>
                </a:solidFill>
                <a:latin typeface="Z@RD28F.tmp"/>
                <a:cs typeface="Z@RD28F.tmp"/>
              </a:rPr>
              <a:t> </a:t>
            </a:r>
            <a:r>
              <a:rPr sz="1927" kern="0" spc="-23">
                <a:solidFill>
                  <a:sysClr val="windowText" lastClr="000000"/>
                </a:solidFill>
                <a:latin typeface="Z@RD28F.tmp"/>
                <a:cs typeface="Z@RD28F.tmp"/>
              </a:rPr>
              <a:t>for:</a:t>
            </a:r>
            <a:endParaRPr sz="1927" kern="0">
              <a:solidFill>
                <a:sysClr val="windowText" lastClr="000000"/>
              </a:solidFill>
              <a:latin typeface="Z@RD28F.tmp"/>
              <a:cs typeface="Z@RD28F.tmp"/>
            </a:endParaRPr>
          </a:p>
          <a:p>
            <a:pPr marL="449778" lvl="1" indent="-207978" defTabSz="1036290">
              <a:spcBef>
                <a:spcPts val="221"/>
              </a:spcBef>
              <a:buClr>
                <a:srgbClr val="FFB100"/>
              </a:buClr>
              <a:buFont typeface="Calibri"/>
              <a:buChar char="◦"/>
              <a:tabLst>
                <a:tab pos="449778" algn="l"/>
              </a:tabLst>
            </a:pPr>
            <a:r>
              <a:rPr sz="1927" kern="0">
                <a:solidFill>
                  <a:sysClr val="windowText" lastClr="000000"/>
                </a:solidFill>
                <a:latin typeface="Z@RD28F.tmp"/>
                <a:cs typeface="Z@RD28F.tmp"/>
              </a:rPr>
              <a:t>Assembling</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and</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submitting</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Consolidated</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Application</a:t>
            </a:r>
            <a:r>
              <a:rPr sz="1927" kern="0" spc="-34">
                <a:solidFill>
                  <a:sysClr val="windowText" lastClr="000000"/>
                </a:solidFill>
                <a:latin typeface="Z@RD28F.tmp"/>
                <a:cs typeface="Z@RD28F.tmp"/>
              </a:rPr>
              <a:t> </a:t>
            </a:r>
            <a:r>
              <a:rPr sz="1927" kern="0">
                <a:solidFill>
                  <a:sysClr val="windowText" lastClr="000000"/>
                </a:solidFill>
                <a:latin typeface="Z@RD28F.tmp"/>
                <a:cs typeface="Z@RD28F.tmp"/>
              </a:rPr>
              <a:t>for</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CoC</a:t>
            </a:r>
            <a:r>
              <a:rPr sz="1927" kern="0" spc="-62">
                <a:solidFill>
                  <a:sysClr val="windowText" lastClr="000000"/>
                </a:solidFill>
                <a:latin typeface="Z@RD28F.tmp"/>
                <a:cs typeface="Z@RD28F.tmp"/>
              </a:rPr>
              <a:t> </a:t>
            </a:r>
            <a:r>
              <a:rPr sz="1927" kern="0">
                <a:solidFill>
                  <a:sysClr val="windowText" lastClr="000000"/>
                </a:solidFill>
                <a:latin typeface="Z@RD28F.tmp"/>
                <a:cs typeface="Z@RD28F.tmp"/>
              </a:rPr>
              <a:t>Program</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funding</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to</a:t>
            </a:r>
            <a:r>
              <a:rPr sz="1927" kern="0" spc="-62">
                <a:solidFill>
                  <a:sysClr val="windowText" lastClr="000000"/>
                </a:solidFill>
                <a:latin typeface="Z@RD28F.tmp"/>
                <a:cs typeface="Z@RD28F.tmp"/>
              </a:rPr>
              <a:t> </a:t>
            </a:r>
            <a:r>
              <a:rPr sz="1927" kern="0" spc="-28">
                <a:solidFill>
                  <a:sysClr val="windowText" lastClr="000000"/>
                </a:solidFill>
                <a:latin typeface="Z@RD28F.tmp"/>
                <a:cs typeface="Z@RD28F.tmp"/>
              </a:rPr>
              <a:t>HUD</a:t>
            </a:r>
            <a:endParaRPr sz="1927" kern="0">
              <a:solidFill>
                <a:sysClr val="windowText" lastClr="000000"/>
              </a:solidFill>
              <a:latin typeface="Z@RD28F.tmp"/>
              <a:cs typeface="Z@RD28F.tmp"/>
            </a:endParaRPr>
          </a:p>
          <a:p>
            <a:pPr marL="449778" lvl="1" indent="-207978" defTabSz="1036290">
              <a:spcBef>
                <a:spcPts val="448"/>
              </a:spcBef>
              <a:buClr>
                <a:srgbClr val="FFB100"/>
              </a:buClr>
              <a:buFont typeface="Calibri"/>
              <a:buChar char="◦"/>
              <a:tabLst>
                <a:tab pos="449778" algn="l"/>
              </a:tabLst>
            </a:pPr>
            <a:r>
              <a:rPr sz="1927" kern="0">
                <a:solidFill>
                  <a:sysClr val="windowText" lastClr="000000"/>
                </a:solidFill>
                <a:latin typeface="Z@RD28F.tmp"/>
                <a:cs typeface="Z@RD28F.tmp"/>
              </a:rPr>
              <a:t>Conducting</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community</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info</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sessions</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about</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51">
                <a:solidFill>
                  <a:sysClr val="windowText" lastClr="000000"/>
                </a:solidFill>
                <a:latin typeface="Z@RD28F.tmp"/>
                <a:cs typeface="Z@RD28F.tmp"/>
              </a:rPr>
              <a:t> </a:t>
            </a:r>
            <a:r>
              <a:rPr sz="1927" kern="0" spc="-23">
                <a:solidFill>
                  <a:sysClr val="windowText" lastClr="000000"/>
                </a:solidFill>
                <a:latin typeface="Z@RD28F.tmp"/>
                <a:cs typeface="Z@RD28F.tmp"/>
              </a:rPr>
              <a:t>NOFO</a:t>
            </a:r>
            <a:endParaRPr sz="1927" kern="0">
              <a:solidFill>
                <a:sysClr val="windowText" lastClr="000000"/>
              </a:solidFill>
              <a:latin typeface="Z@RD28F.tmp"/>
              <a:cs typeface="Z@RD28F.tmp"/>
            </a:endParaRPr>
          </a:p>
          <a:p>
            <a:pPr marL="449778" lvl="1" indent="-207978" defTabSz="1036290">
              <a:spcBef>
                <a:spcPts val="448"/>
              </a:spcBef>
              <a:buClr>
                <a:srgbClr val="FFB100"/>
              </a:buClr>
              <a:buFont typeface="Calibri"/>
              <a:buChar char="◦"/>
              <a:tabLst>
                <a:tab pos="449778" algn="l"/>
              </a:tabLst>
            </a:pPr>
            <a:r>
              <a:rPr sz="1927" kern="0">
                <a:solidFill>
                  <a:sysClr val="windowText" lastClr="000000"/>
                </a:solidFill>
                <a:latin typeface="Z@RD28F.tmp"/>
                <a:cs typeface="Z@RD28F.tmp"/>
              </a:rPr>
              <a:t>Soliciting</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Project</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Applications</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for</a:t>
            </a:r>
            <a:r>
              <a:rPr sz="1927" kern="0" spc="-68">
                <a:solidFill>
                  <a:sysClr val="windowText" lastClr="000000"/>
                </a:solidFill>
                <a:latin typeface="Z@RD28F.tmp"/>
                <a:cs typeface="Z@RD28F.tmp"/>
              </a:rPr>
              <a:t> </a:t>
            </a:r>
            <a:r>
              <a:rPr sz="1927" kern="0">
                <a:solidFill>
                  <a:sysClr val="windowText" lastClr="000000"/>
                </a:solidFill>
                <a:latin typeface="Z@RD28F.tmp"/>
                <a:cs typeface="Z@RD28F.tmp"/>
              </a:rPr>
              <a:t>“bonus”</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funding</a:t>
            </a:r>
            <a:r>
              <a:rPr sz="1927" kern="0" spc="-62">
                <a:solidFill>
                  <a:sysClr val="windowText" lastClr="000000"/>
                </a:solidFill>
                <a:latin typeface="Z@RD28F.tmp"/>
                <a:cs typeface="Z@RD28F.tmp"/>
              </a:rPr>
              <a:t> </a:t>
            </a:r>
            <a:r>
              <a:rPr sz="1927" kern="0" spc="-11">
                <a:solidFill>
                  <a:sysClr val="windowText" lastClr="000000"/>
                </a:solidFill>
                <a:latin typeface="Z@RD28F.tmp"/>
                <a:cs typeface="Z@RD28F.tmp"/>
              </a:rPr>
              <a:t>opportunities</a:t>
            </a:r>
            <a:endParaRPr sz="1927" kern="0">
              <a:solidFill>
                <a:sysClr val="windowText" lastClr="000000"/>
              </a:solidFill>
              <a:latin typeface="Z@RD28F.tmp"/>
              <a:cs typeface="Z@RD28F.tmp"/>
            </a:endParaRPr>
          </a:p>
          <a:p>
            <a:pPr marL="449778" lvl="1" indent="-207978" defTabSz="1036290">
              <a:spcBef>
                <a:spcPts val="448"/>
              </a:spcBef>
              <a:buClr>
                <a:srgbClr val="FFB100"/>
              </a:buClr>
              <a:buFont typeface="Calibri"/>
              <a:buChar char="◦"/>
              <a:tabLst>
                <a:tab pos="449778" algn="l"/>
              </a:tabLst>
            </a:pPr>
            <a:r>
              <a:rPr sz="1927" kern="0">
                <a:solidFill>
                  <a:sysClr val="windowText" lastClr="000000"/>
                </a:solidFill>
                <a:latin typeface="Z@RD28F.tmp"/>
                <a:cs typeface="Z@RD28F.tmp"/>
              </a:rPr>
              <a:t>Providing</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technical</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assistance</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to</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providers</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who</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are</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renewing</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funds</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or</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applying</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for</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new</a:t>
            </a:r>
            <a:r>
              <a:rPr sz="1927" kern="0" spc="-62">
                <a:solidFill>
                  <a:sysClr val="windowText" lastClr="000000"/>
                </a:solidFill>
                <a:latin typeface="Z@RD28F.tmp"/>
                <a:cs typeface="Z@RD28F.tmp"/>
              </a:rPr>
              <a:t> </a:t>
            </a:r>
            <a:r>
              <a:rPr sz="1927" kern="0" spc="-11">
                <a:solidFill>
                  <a:sysClr val="windowText" lastClr="000000"/>
                </a:solidFill>
                <a:latin typeface="Z@RD28F.tmp"/>
                <a:cs typeface="Z@RD28F.tmp"/>
              </a:rPr>
              <a:t>funding</a:t>
            </a:r>
            <a:endParaRPr sz="1927" kern="0">
              <a:solidFill>
                <a:sysClr val="windowText" lastClr="000000"/>
              </a:solidFill>
              <a:latin typeface="Z@RD28F.tmp"/>
              <a:cs typeface="Z@RD28F.tmp"/>
            </a:endParaRPr>
          </a:p>
          <a:p>
            <a:pPr marL="449778" lvl="1" indent="-207978" defTabSz="1036290">
              <a:spcBef>
                <a:spcPts val="453"/>
              </a:spcBef>
              <a:buClr>
                <a:srgbClr val="FFB100"/>
              </a:buClr>
              <a:buFont typeface="Calibri"/>
              <a:buChar char="◦"/>
              <a:tabLst>
                <a:tab pos="449778" algn="l"/>
              </a:tabLst>
            </a:pPr>
            <a:r>
              <a:rPr sz="1927" kern="0">
                <a:solidFill>
                  <a:sysClr val="windowText" lastClr="000000"/>
                </a:solidFill>
                <a:latin typeface="Z@RD28F.tmp"/>
                <a:cs typeface="Z@RD28F.tmp"/>
              </a:rPr>
              <a:t>Providing</a:t>
            </a:r>
            <a:r>
              <a:rPr sz="1927" kern="0" spc="-17">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Ranking</a:t>
            </a:r>
            <a:r>
              <a:rPr sz="1927" kern="0" spc="-17">
                <a:solidFill>
                  <a:sysClr val="windowText" lastClr="000000"/>
                </a:solidFill>
                <a:latin typeface="Z@RD28F.tmp"/>
                <a:cs typeface="Z@RD28F.tmp"/>
              </a:rPr>
              <a:t> </a:t>
            </a:r>
            <a:r>
              <a:rPr sz="1927" kern="0">
                <a:solidFill>
                  <a:sysClr val="windowText" lastClr="000000"/>
                </a:solidFill>
                <a:latin typeface="Z@RD28F.tmp"/>
                <a:cs typeface="Z@RD28F.tmp"/>
              </a:rPr>
              <a:t>Committee</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with</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HMIS</a:t>
            </a:r>
            <a:r>
              <a:rPr sz="1927" kern="0" spc="-62">
                <a:solidFill>
                  <a:sysClr val="windowText" lastClr="000000"/>
                </a:solidFill>
                <a:latin typeface="Z@RD28F.tmp"/>
                <a:cs typeface="Z@RD28F.tmp"/>
              </a:rPr>
              <a:t> </a:t>
            </a:r>
            <a:r>
              <a:rPr sz="1927" kern="0">
                <a:solidFill>
                  <a:sysClr val="windowText" lastClr="000000"/>
                </a:solidFill>
                <a:latin typeface="Z@RD28F.tmp"/>
                <a:cs typeface="Z@RD28F.tmp"/>
              </a:rPr>
              <a:t>and</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other</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data</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to</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inform</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Project</a:t>
            </a:r>
            <a:r>
              <a:rPr sz="1927" kern="0" spc="-17">
                <a:solidFill>
                  <a:sysClr val="windowText" lastClr="000000"/>
                </a:solidFill>
                <a:latin typeface="Z@RD28F.tmp"/>
                <a:cs typeface="Z@RD28F.tmp"/>
              </a:rPr>
              <a:t> </a:t>
            </a:r>
            <a:r>
              <a:rPr sz="1927" kern="0" spc="-11">
                <a:solidFill>
                  <a:sysClr val="windowText" lastClr="000000"/>
                </a:solidFill>
                <a:latin typeface="Z@RD28F.tmp"/>
                <a:cs typeface="Z@RD28F.tmp"/>
              </a:rPr>
              <a:t>Ranking</a:t>
            </a:r>
            <a:endParaRPr sz="1927" kern="0">
              <a:solidFill>
                <a:sysClr val="windowText" lastClr="000000"/>
              </a:solidFill>
              <a:latin typeface="Z@RD28F.tmp"/>
              <a:cs typeface="Z@RD28F.tmp"/>
            </a:endParaRPr>
          </a:p>
          <a:p>
            <a:pPr marL="14393" defTabSz="1036290">
              <a:spcBef>
                <a:spcPts val="1581"/>
              </a:spcBef>
            </a:pPr>
            <a:r>
              <a:rPr sz="1927" b="1" kern="0" spc="-193">
                <a:solidFill>
                  <a:sysClr val="windowText" lastClr="000000"/>
                </a:solidFill>
                <a:latin typeface="Arial"/>
                <a:cs typeface="Arial"/>
              </a:rPr>
              <a:t>DC</a:t>
            </a:r>
            <a:r>
              <a:rPr sz="1927" b="1" kern="0" spc="51">
                <a:solidFill>
                  <a:sysClr val="windowText" lastClr="000000"/>
                </a:solidFill>
                <a:latin typeface="Arial"/>
                <a:cs typeface="Arial"/>
              </a:rPr>
              <a:t> </a:t>
            </a:r>
            <a:r>
              <a:rPr sz="1927" b="1" kern="0" spc="-153">
                <a:solidFill>
                  <a:sysClr val="windowText" lastClr="000000"/>
                </a:solidFill>
                <a:latin typeface="Arial"/>
                <a:cs typeface="Arial"/>
              </a:rPr>
              <a:t>Interagency</a:t>
            </a:r>
            <a:r>
              <a:rPr sz="1927" b="1" kern="0" spc="28">
                <a:solidFill>
                  <a:sysClr val="windowText" lastClr="000000"/>
                </a:solidFill>
                <a:latin typeface="Arial"/>
                <a:cs typeface="Arial"/>
              </a:rPr>
              <a:t> </a:t>
            </a:r>
            <a:r>
              <a:rPr sz="1927" b="1" kern="0" spc="-181">
                <a:solidFill>
                  <a:sysClr val="windowText" lastClr="000000"/>
                </a:solidFill>
                <a:latin typeface="Arial"/>
                <a:cs typeface="Arial"/>
              </a:rPr>
              <a:t>Council</a:t>
            </a:r>
            <a:r>
              <a:rPr sz="1927" b="1" kern="0" spc="45">
                <a:solidFill>
                  <a:sysClr val="windowText" lastClr="000000"/>
                </a:solidFill>
                <a:latin typeface="Arial"/>
                <a:cs typeface="Arial"/>
              </a:rPr>
              <a:t> </a:t>
            </a:r>
            <a:r>
              <a:rPr sz="1927" b="1" kern="0" spc="-159">
                <a:solidFill>
                  <a:sysClr val="windowText" lastClr="000000"/>
                </a:solidFill>
                <a:latin typeface="Arial"/>
                <a:cs typeface="Arial"/>
              </a:rPr>
              <a:t>on</a:t>
            </a:r>
            <a:r>
              <a:rPr sz="1927" b="1" kern="0" spc="57">
                <a:solidFill>
                  <a:sysClr val="windowText" lastClr="000000"/>
                </a:solidFill>
                <a:latin typeface="Arial"/>
                <a:cs typeface="Arial"/>
              </a:rPr>
              <a:t> </a:t>
            </a:r>
            <a:r>
              <a:rPr sz="1927" b="1" kern="0" spc="-187">
                <a:solidFill>
                  <a:sysClr val="windowText" lastClr="000000"/>
                </a:solidFill>
                <a:latin typeface="Arial"/>
                <a:cs typeface="Arial"/>
              </a:rPr>
              <a:t>Homelessness</a:t>
            </a:r>
            <a:r>
              <a:rPr sz="1927" b="1" kern="0" spc="28">
                <a:solidFill>
                  <a:sysClr val="windowText" lastClr="000000"/>
                </a:solidFill>
                <a:latin typeface="Arial"/>
                <a:cs typeface="Arial"/>
              </a:rPr>
              <a:t> </a:t>
            </a:r>
            <a:r>
              <a:rPr sz="1927" b="1" kern="0" spc="-164">
                <a:solidFill>
                  <a:sysClr val="windowText" lastClr="000000"/>
                </a:solidFill>
                <a:latin typeface="Arial"/>
                <a:cs typeface="Arial"/>
              </a:rPr>
              <a:t>(ICH)</a:t>
            </a:r>
            <a:r>
              <a:rPr sz="1927" b="1" kern="0" spc="51">
                <a:solidFill>
                  <a:sysClr val="windowText" lastClr="000000"/>
                </a:solidFill>
                <a:latin typeface="Arial"/>
                <a:cs typeface="Arial"/>
              </a:rPr>
              <a:t> </a:t>
            </a:r>
            <a:r>
              <a:rPr sz="1927" b="1" kern="0" spc="-159">
                <a:solidFill>
                  <a:sysClr val="windowText" lastClr="000000"/>
                </a:solidFill>
                <a:latin typeface="Arial"/>
                <a:cs typeface="Arial"/>
              </a:rPr>
              <a:t>Committee</a:t>
            </a:r>
            <a:r>
              <a:rPr sz="1927" b="1" kern="0" spc="34">
                <a:solidFill>
                  <a:sysClr val="windowText" lastClr="000000"/>
                </a:solidFill>
                <a:latin typeface="Arial"/>
                <a:cs typeface="Arial"/>
              </a:rPr>
              <a:t> </a:t>
            </a:r>
            <a:r>
              <a:rPr sz="1927" b="1" kern="0" spc="-11">
                <a:solidFill>
                  <a:sysClr val="windowText" lastClr="000000"/>
                </a:solidFill>
                <a:latin typeface="Arial"/>
                <a:cs typeface="Arial"/>
              </a:rPr>
              <a:t>Structure</a:t>
            </a:r>
            <a:endParaRPr sz="1927" kern="0">
              <a:solidFill>
                <a:sysClr val="windowText" lastClr="000000"/>
              </a:solidFill>
              <a:latin typeface="Arial"/>
              <a:cs typeface="Arial"/>
            </a:endParaRPr>
          </a:p>
          <a:p>
            <a:pPr marL="117302" indent="-102909" defTabSz="1036290">
              <a:spcBef>
                <a:spcPts val="1354"/>
              </a:spcBef>
              <a:buClr>
                <a:srgbClr val="FFB100"/>
              </a:buClr>
              <a:buFont typeface="Arial"/>
              <a:buChar char="•"/>
              <a:tabLst>
                <a:tab pos="117302" algn="l"/>
              </a:tabLst>
            </a:pPr>
            <a:r>
              <a:rPr sz="1927" kern="0">
                <a:solidFill>
                  <a:sysClr val="windowText" lastClr="000000"/>
                </a:solidFill>
                <a:latin typeface="Z@RD28F.tmp"/>
                <a:cs typeface="Z@RD28F.tmp"/>
              </a:rPr>
              <a:t>The</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“Continuum</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of</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Care”</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(under</a:t>
            </a:r>
            <a:r>
              <a:rPr sz="1927" kern="0" spc="-34">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1st</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definition</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noted</a:t>
            </a:r>
            <a:r>
              <a:rPr sz="1927" kern="0" spc="-34">
                <a:solidFill>
                  <a:sysClr val="windowText" lastClr="000000"/>
                </a:solidFill>
                <a:latin typeface="Z@RD28F.tmp"/>
                <a:cs typeface="Z@RD28F.tmp"/>
              </a:rPr>
              <a:t> </a:t>
            </a:r>
            <a:r>
              <a:rPr sz="1927" kern="0">
                <a:solidFill>
                  <a:sysClr val="windowText" lastClr="000000"/>
                </a:solidFill>
                <a:latin typeface="Z@RD28F.tmp"/>
                <a:cs typeface="Z@RD28F.tmp"/>
              </a:rPr>
              <a:t>on</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previous</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slide);</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ICH</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is</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responsible</a:t>
            </a:r>
            <a:r>
              <a:rPr sz="1927" kern="0" spc="-11">
                <a:solidFill>
                  <a:sysClr val="windowText" lastClr="000000"/>
                </a:solidFill>
                <a:latin typeface="Z@RD28F.tmp"/>
                <a:cs typeface="Z@RD28F.tmp"/>
              </a:rPr>
              <a:t> </a:t>
            </a:r>
            <a:r>
              <a:rPr sz="1927" kern="0" spc="-23">
                <a:solidFill>
                  <a:sysClr val="windowText" lastClr="000000"/>
                </a:solidFill>
                <a:latin typeface="Z@RD28F.tmp"/>
                <a:cs typeface="Z@RD28F.tmp"/>
              </a:rPr>
              <a:t>for:</a:t>
            </a:r>
            <a:endParaRPr sz="1927" kern="0">
              <a:solidFill>
                <a:sysClr val="windowText" lastClr="000000"/>
              </a:solidFill>
              <a:latin typeface="Z@RD28F.tmp"/>
              <a:cs typeface="Z@RD28F.tmp"/>
            </a:endParaRPr>
          </a:p>
          <a:p>
            <a:pPr marL="449778" lvl="1" indent="-207978" defTabSz="1036290">
              <a:spcBef>
                <a:spcPts val="227"/>
              </a:spcBef>
              <a:buClr>
                <a:srgbClr val="FFB100"/>
              </a:buClr>
              <a:buFont typeface="Calibri"/>
              <a:buChar char="◦"/>
              <a:tabLst>
                <a:tab pos="449778" algn="l"/>
              </a:tabLst>
            </a:pPr>
            <a:r>
              <a:rPr sz="1927" kern="0">
                <a:solidFill>
                  <a:sysClr val="windowText" lastClr="000000"/>
                </a:solidFill>
                <a:latin typeface="Z@RD28F.tmp"/>
                <a:cs typeface="Z@RD28F.tmp"/>
              </a:rPr>
              <a:t>Setting</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community’s</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strategic</a:t>
            </a:r>
            <a:r>
              <a:rPr sz="1927" kern="0" spc="-11">
                <a:solidFill>
                  <a:sysClr val="windowText" lastClr="000000"/>
                </a:solidFill>
                <a:latin typeface="Z@RD28F.tmp"/>
                <a:cs typeface="Z@RD28F.tmp"/>
              </a:rPr>
              <a:t> </a:t>
            </a:r>
            <a:r>
              <a:rPr sz="1927" kern="0">
                <a:solidFill>
                  <a:sysClr val="windowText" lastClr="000000"/>
                </a:solidFill>
                <a:latin typeface="Z@RD28F.tmp"/>
                <a:cs typeface="Z@RD28F.tmp"/>
              </a:rPr>
              <a:t>vision</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for</a:t>
            </a:r>
            <a:r>
              <a:rPr sz="1927" kern="0" spc="-34">
                <a:solidFill>
                  <a:sysClr val="windowText" lastClr="000000"/>
                </a:solidFill>
                <a:latin typeface="Z@RD28F.tmp"/>
                <a:cs typeface="Z@RD28F.tmp"/>
              </a:rPr>
              <a:t> </a:t>
            </a:r>
            <a:r>
              <a:rPr sz="1927" kern="0">
                <a:solidFill>
                  <a:sysClr val="windowText" lastClr="000000"/>
                </a:solidFill>
                <a:latin typeface="Z@RD28F.tmp"/>
                <a:cs typeface="Z@RD28F.tmp"/>
              </a:rPr>
              <a:t>use</a:t>
            </a:r>
            <a:r>
              <a:rPr sz="1927" kern="0" spc="-34">
                <a:solidFill>
                  <a:sysClr val="windowText" lastClr="000000"/>
                </a:solidFill>
                <a:latin typeface="Z@RD28F.tmp"/>
                <a:cs typeface="Z@RD28F.tmp"/>
              </a:rPr>
              <a:t> </a:t>
            </a:r>
            <a:r>
              <a:rPr sz="1927" kern="0">
                <a:solidFill>
                  <a:sysClr val="windowText" lastClr="000000"/>
                </a:solidFill>
                <a:latin typeface="Z@RD28F.tmp"/>
                <a:cs typeface="Z@RD28F.tmp"/>
              </a:rPr>
              <a:t>of</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HUD</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CoC</a:t>
            </a:r>
            <a:r>
              <a:rPr sz="1927" kern="0" spc="-45">
                <a:solidFill>
                  <a:sysClr val="windowText" lastClr="000000"/>
                </a:solidFill>
                <a:latin typeface="Z@RD28F.tmp"/>
                <a:cs typeface="Z@RD28F.tmp"/>
              </a:rPr>
              <a:t> </a:t>
            </a:r>
            <a:r>
              <a:rPr sz="1927" kern="0" spc="-11">
                <a:solidFill>
                  <a:sysClr val="windowText" lastClr="000000"/>
                </a:solidFill>
                <a:latin typeface="Z@RD28F.tmp"/>
                <a:cs typeface="Z@RD28F.tmp"/>
              </a:rPr>
              <a:t>funding</a:t>
            </a:r>
            <a:endParaRPr sz="1927" kern="0">
              <a:solidFill>
                <a:sysClr val="windowText" lastClr="000000"/>
              </a:solidFill>
              <a:latin typeface="Z@RD28F.tmp"/>
              <a:cs typeface="Z@RD28F.tmp"/>
            </a:endParaRPr>
          </a:p>
          <a:p>
            <a:pPr marL="449778" lvl="1" indent="-207978" defTabSz="1036290">
              <a:spcBef>
                <a:spcPts val="448"/>
              </a:spcBef>
              <a:buClr>
                <a:srgbClr val="FFB100"/>
              </a:buClr>
              <a:buFont typeface="Calibri"/>
              <a:buChar char="◦"/>
              <a:tabLst>
                <a:tab pos="449778" algn="l"/>
              </a:tabLst>
            </a:pPr>
            <a:r>
              <a:rPr sz="1927" kern="0">
                <a:solidFill>
                  <a:sysClr val="windowText" lastClr="000000"/>
                </a:solidFill>
                <a:latin typeface="Z@RD28F.tmp"/>
                <a:cs typeface="Z@RD28F.tmp"/>
              </a:rPr>
              <a:t>Works</a:t>
            </a:r>
            <a:r>
              <a:rPr sz="1927" kern="0" spc="-34">
                <a:solidFill>
                  <a:sysClr val="windowText" lastClr="000000"/>
                </a:solidFill>
                <a:latin typeface="Z@RD28F.tmp"/>
                <a:cs typeface="Z@RD28F.tmp"/>
              </a:rPr>
              <a:t> </a:t>
            </a:r>
            <a:r>
              <a:rPr sz="1927" kern="0">
                <a:solidFill>
                  <a:sysClr val="windowText" lastClr="000000"/>
                </a:solidFill>
                <a:latin typeface="Z@RD28F.tmp"/>
                <a:cs typeface="Z@RD28F.tmp"/>
              </a:rPr>
              <a:t>with</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TCP</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to</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ensure</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that</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Consolidated</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Application</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aligns</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with</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that</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strategic</a:t>
            </a:r>
            <a:r>
              <a:rPr sz="1927" kern="0" spc="-28">
                <a:solidFill>
                  <a:sysClr val="windowText" lastClr="000000"/>
                </a:solidFill>
                <a:latin typeface="Z@RD28F.tmp"/>
                <a:cs typeface="Z@RD28F.tmp"/>
              </a:rPr>
              <a:t> </a:t>
            </a:r>
            <a:r>
              <a:rPr sz="1927" kern="0" spc="-11">
                <a:solidFill>
                  <a:sysClr val="windowText" lastClr="000000"/>
                </a:solidFill>
                <a:latin typeface="Z@RD28F.tmp"/>
                <a:cs typeface="Z@RD28F.tmp"/>
              </a:rPr>
              <a:t>vision</a:t>
            </a:r>
            <a:endParaRPr sz="1927" kern="0">
              <a:solidFill>
                <a:sysClr val="windowText" lastClr="000000"/>
              </a:solidFill>
              <a:latin typeface="Z@RD28F.tmp"/>
              <a:cs typeface="Z@RD28F.tmp"/>
            </a:endParaRPr>
          </a:p>
          <a:p>
            <a:pPr marL="449778" lvl="1" indent="-207978" defTabSz="1036290">
              <a:spcBef>
                <a:spcPts val="448"/>
              </a:spcBef>
              <a:buClr>
                <a:srgbClr val="FFB100"/>
              </a:buClr>
              <a:buFont typeface="Calibri"/>
              <a:buChar char="◦"/>
              <a:tabLst>
                <a:tab pos="449778" algn="l"/>
              </a:tabLst>
            </a:pPr>
            <a:r>
              <a:rPr sz="1927" kern="0">
                <a:solidFill>
                  <a:sysClr val="windowText" lastClr="000000"/>
                </a:solidFill>
                <a:latin typeface="Z@RD28F.tmp"/>
                <a:cs typeface="Z@RD28F.tmp"/>
              </a:rPr>
              <a:t>Assembles</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Ranking</a:t>
            </a:r>
            <a:r>
              <a:rPr sz="1927" kern="0" spc="-51">
                <a:solidFill>
                  <a:sysClr val="windowText" lastClr="000000"/>
                </a:solidFill>
                <a:latin typeface="Z@RD28F.tmp"/>
                <a:cs typeface="Z@RD28F.tmp"/>
              </a:rPr>
              <a:t> </a:t>
            </a:r>
            <a:r>
              <a:rPr sz="1927" kern="0" spc="-11">
                <a:solidFill>
                  <a:sysClr val="windowText" lastClr="000000"/>
                </a:solidFill>
                <a:latin typeface="Z@RD28F.tmp"/>
                <a:cs typeface="Z@RD28F.tmp"/>
              </a:rPr>
              <a:t>Committee</a:t>
            </a:r>
            <a:endParaRPr sz="1927" kern="0">
              <a:solidFill>
                <a:sysClr val="windowText" lastClr="000000"/>
              </a:solidFill>
              <a:latin typeface="Z@RD28F.tmp"/>
              <a:cs typeface="Z@RD28F.tmp"/>
            </a:endParaRPr>
          </a:p>
        </p:txBody>
      </p:sp>
      <p:sp>
        <p:nvSpPr>
          <p:cNvPr id="5" name="object 5"/>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spc="-402"/>
              <a:t>Defining</a:t>
            </a:r>
            <a:r>
              <a:rPr spc="-79"/>
              <a:t> </a:t>
            </a:r>
            <a:r>
              <a:rPr spc="-555"/>
              <a:t>Roles</a:t>
            </a:r>
            <a:r>
              <a:rPr spc="-57"/>
              <a:t> </a:t>
            </a:r>
            <a:r>
              <a:rPr spc="-459"/>
              <a:t>and</a:t>
            </a:r>
            <a:r>
              <a:rPr spc="-62"/>
              <a:t> </a:t>
            </a:r>
            <a:r>
              <a:rPr spc="-482"/>
              <a:t>Responsibilities</a:t>
            </a:r>
          </a:p>
        </p:txBody>
      </p:sp>
      <p:sp>
        <p:nvSpPr>
          <p:cNvPr id="4" name="object 4"/>
          <p:cNvSpPr txBox="1"/>
          <p:nvPr/>
        </p:nvSpPr>
        <p:spPr>
          <a:xfrm>
            <a:off x="1337330" y="2021893"/>
            <a:ext cx="11929914" cy="5040953"/>
          </a:xfrm>
          <a:prstGeom prst="rect">
            <a:avLst/>
          </a:prstGeom>
        </p:spPr>
        <p:txBody>
          <a:bodyPr vert="horz" wrap="square" lIns="0" tIns="13674" rIns="0" bIns="0" rtlCol="0">
            <a:spAutoFit/>
          </a:bodyPr>
          <a:lstStyle/>
          <a:p>
            <a:pPr marL="14393" defTabSz="1036290">
              <a:spcBef>
                <a:spcPts val="108"/>
              </a:spcBef>
            </a:pPr>
            <a:r>
              <a:rPr sz="1927" b="1" kern="0" spc="-187">
                <a:solidFill>
                  <a:sysClr val="windowText" lastClr="000000"/>
                </a:solidFill>
                <a:latin typeface="Arial"/>
                <a:cs typeface="Arial"/>
              </a:rPr>
              <a:t>The</a:t>
            </a:r>
            <a:r>
              <a:rPr sz="1927" b="1" kern="0" spc="51">
                <a:solidFill>
                  <a:sysClr val="windowText" lastClr="000000"/>
                </a:solidFill>
                <a:latin typeface="Arial"/>
                <a:cs typeface="Arial"/>
              </a:rPr>
              <a:t> </a:t>
            </a:r>
            <a:r>
              <a:rPr sz="1927" b="1" kern="0" spc="-176">
                <a:solidFill>
                  <a:sysClr val="windowText" lastClr="000000"/>
                </a:solidFill>
                <a:latin typeface="Arial"/>
                <a:cs typeface="Arial"/>
              </a:rPr>
              <a:t>Ranking</a:t>
            </a:r>
            <a:r>
              <a:rPr sz="1927" b="1" kern="0" spc="34">
                <a:solidFill>
                  <a:sysClr val="windowText" lastClr="000000"/>
                </a:solidFill>
                <a:latin typeface="Arial"/>
                <a:cs typeface="Arial"/>
              </a:rPr>
              <a:t> </a:t>
            </a:r>
            <a:r>
              <a:rPr sz="1927" b="1" kern="0" spc="-23">
                <a:solidFill>
                  <a:sysClr val="windowText" lastClr="000000"/>
                </a:solidFill>
                <a:latin typeface="Arial"/>
                <a:cs typeface="Arial"/>
              </a:rPr>
              <a:t>Committee</a:t>
            </a:r>
            <a:endParaRPr sz="1927" kern="0">
              <a:solidFill>
                <a:sysClr val="windowText" lastClr="000000"/>
              </a:solidFill>
              <a:latin typeface="Arial"/>
              <a:cs typeface="Arial"/>
            </a:endParaRPr>
          </a:p>
          <a:p>
            <a:pPr marL="118021" marR="109386" indent="-103629" defTabSz="1036290">
              <a:lnSpc>
                <a:spcPts val="1961"/>
              </a:lnSpc>
              <a:spcBef>
                <a:spcPts val="1626"/>
              </a:spcBef>
              <a:buClr>
                <a:srgbClr val="FFB100"/>
              </a:buClr>
              <a:buFont typeface="Arial"/>
              <a:buChar char="•"/>
              <a:tabLst>
                <a:tab pos="118021" algn="l"/>
              </a:tabLst>
            </a:pPr>
            <a:r>
              <a:rPr sz="1813" kern="0">
                <a:solidFill>
                  <a:sysClr val="windowText" lastClr="000000"/>
                </a:solidFill>
                <a:latin typeface="Z@RD28F.tmp"/>
                <a:cs typeface="Z@RD28F.tmp"/>
              </a:rPr>
              <a:t>The</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Ranking</a:t>
            </a:r>
            <a:r>
              <a:rPr sz="1813" kern="0" spc="-40">
                <a:solidFill>
                  <a:sysClr val="windowText" lastClr="000000"/>
                </a:solidFill>
                <a:latin typeface="Z@RD28F.tmp"/>
                <a:cs typeface="Z@RD28F.tmp"/>
              </a:rPr>
              <a:t> </a:t>
            </a:r>
            <a:r>
              <a:rPr sz="1813" kern="0">
                <a:solidFill>
                  <a:sysClr val="windowText" lastClr="000000"/>
                </a:solidFill>
                <a:latin typeface="Z@RD28F.tmp"/>
                <a:cs typeface="Z@RD28F.tmp"/>
              </a:rPr>
              <a:t>Committee</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is</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tasked</a:t>
            </a:r>
            <a:r>
              <a:rPr sz="1813" kern="0" spc="-40">
                <a:solidFill>
                  <a:sysClr val="windowText" lastClr="000000"/>
                </a:solidFill>
                <a:latin typeface="Z@RD28F.tmp"/>
                <a:cs typeface="Z@RD28F.tmp"/>
              </a:rPr>
              <a:t> </a:t>
            </a:r>
            <a:r>
              <a:rPr sz="1813" kern="0">
                <a:solidFill>
                  <a:sysClr val="windowText" lastClr="000000"/>
                </a:solidFill>
                <a:latin typeface="Z@RD28F.tmp"/>
                <a:cs typeface="Z@RD28F.tmp"/>
              </a:rPr>
              <a:t>with</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articulating</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the</a:t>
            </a:r>
            <a:r>
              <a:rPr sz="1813" kern="0" spc="-40">
                <a:solidFill>
                  <a:sysClr val="windowText" lastClr="000000"/>
                </a:solidFill>
                <a:latin typeface="Z@RD28F.tmp"/>
                <a:cs typeface="Z@RD28F.tmp"/>
              </a:rPr>
              <a:t> </a:t>
            </a:r>
            <a:r>
              <a:rPr sz="1813" kern="0">
                <a:solidFill>
                  <a:sysClr val="windowText" lastClr="000000"/>
                </a:solidFill>
                <a:latin typeface="Z@RD28F.tmp"/>
                <a:cs typeface="Z@RD28F.tmp"/>
              </a:rPr>
              <a:t>community’s</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funding</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priorities</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by</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selecting</a:t>
            </a:r>
            <a:r>
              <a:rPr sz="1813" kern="0" spc="-51">
                <a:solidFill>
                  <a:sysClr val="windowText" lastClr="000000"/>
                </a:solidFill>
                <a:latin typeface="Z@RD28F.tmp"/>
                <a:cs typeface="Z@RD28F.tmp"/>
              </a:rPr>
              <a:t> </a:t>
            </a:r>
            <a:r>
              <a:rPr sz="1813" kern="0">
                <a:solidFill>
                  <a:sysClr val="windowText" lastClr="000000"/>
                </a:solidFill>
                <a:latin typeface="Z@RD28F.tmp"/>
                <a:cs typeface="Z@RD28F.tmp"/>
              </a:rPr>
              <a:t>the</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applications</a:t>
            </a:r>
            <a:r>
              <a:rPr sz="1813" kern="0" spc="-17">
                <a:solidFill>
                  <a:sysClr val="windowText" lastClr="000000"/>
                </a:solidFill>
                <a:latin typeface="Z@RD28F.tmp"/>
                <a:cs typeface="Z@RD28F.tmp"/>
              </a:rPr>
              <a:t> </a:t>
            </a:r>
            <a:r>
              <a:rPr sz="1813" kern="0" spc="-23">
                <a:solidFill>
                  <a:sysClr val="windowText" lastClr="000000"/>
                </a:solidFill>
                <a:latin typeface="Z@RD28F.tmp"/>
                <a:cs typeface="Z@RD28F.tmp"/>
              </a:rPr>
              <a:t>that </a:t>
            </a:r>
            <a:r>
              <a:rPr sz="1813" kern="0">
                <a:solidFill>
                  <a:sysClr val="windowText" lastClr="000000"/>
                </a:solidFill>
                <a:latin typeface="Z@RD28F.tmp"/>
                <a:cs typeface="Z@RD28F.tmp"/>
              </a:rPr>
              <a:t>should</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be</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submitted</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to</a:t>
            </a:r>
            <a:r>
              <a:rPr sz="1813" kern="0" spc="-11">
                <a:solidFill>
                  <a:sysClr val="windowText" lastClr="000000"/>
                </a:solidFill>
                <a:latin typeface="Z@RD28F.tmp"/>
                <a:cs typeface="Z@RD28F.tmp"/>
              </a:rPr>
              <a:t> </a:t>
            </a:r>
            <a:r>
              <a:rPr sz="1813" kern="0">
                <a:solidFill>
                  <a:sysClr val="windowText" lastClr="000000"/>
                </a:solidFill>
                <a:latin typeface="Z@RD28F.tmp"/>
                <a:cs typeface="Z@RD28F.tmp"/>
              </a:rPr>
              <a:t>HUD</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for</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their</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review.</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To</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inform</a:t>
            </a:r>
            <a:r>
              <a:rPr sz="1813" kern="0" spc="-11">
                <a:solidFill>
                  <a:sysClr val="windowText" lastClr="000000"/>
                </a:solidFill>
                <a:latin typeface="Z@RD28F.tmp"/>
                <a:cs typeface="Z@RD28F.tmp"/>
              </a:rPr>
              <a:t> </a:t>
            </a:r>
            <a:r>
              <a:rPr sz="1813" kern="0">
                <a:solidFill>
                  <a:sysClr val="windowText" lastClr="000000"/>
                </a:solidFill>
                <a:latin typeface="Z@RD28F.tmp"/>
                <a:cs typeface="Z@RD28F.tmp"/>
              </a:rPr>
              <a:t>these</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decisions</a:t>
            </a:r>
            <a:r>
              <a:rPr sz="1813" kern="0" spc="-23">
                <a:solidFill>
                  <a:sysClr val="windowText" lastClr="000000"/>
                </a:solidFill>
                <a:latin typeface="Z@RD28F.tmp"/>
                <a:cs typeface="Z@RD28F.tmp"/>
              </a:rPr>
              <a:t> </a:t>
            </a:r>
            <a:r>
              <a:rPr sz="1813" kern="0" spc="-11">
                <a:solidFill>
                  <a:sysClr val="windowText" lastClr="000000"/>
                </a:solidFill>
                <a:latin typeface="Z@RD28F.tmp"/>
                <a:cs typeface="Z@RD28F.tmp"/>
              </a:rPr>
              <a:t>they:</a:t>
            </a:r>
            <a:endParaRPr sz="1813" kern="0">
              <a:solidFill>
                <a:sysClr val="windowText" lastClr="000000"/>
              </a:solidFill>
              <a:latin typeface="Z@RD28F.tmp"/>
              <a:cs typeface="Z@RD28F.tmp"/>
            </a:endParaRPr>
          </a:p>
          <a:p>
            <a:pPr marL="448339" lvl="1" indent="-206538" defTabSz="1036290">
              <a:spcBef>
                <a:spcPts val="204"/>
              </a:spcBef>
              <a:buClr>
                <a:srgbClr val="FFB100"/>
              </a:buClr>
              <a:buFont typeface="Calibri"/>
              <a:buChar char="◦"/>
              <a:tabLst>
                <a:tab pos="448339" algn="l"/>
              </a:tabLst>
            </a:pPr>
            <a:r>
              <a:rPr sz="1813" kern="0">
                <a:solidFill>
                  <a:sysClr val="windowText" lastClr="000000"/>
                </a:solidFill>
                <a:latin typeface="Z@RD28F.tmp"/>
                <a:cs typeface="Z@RD28F.tmp"/>
              </a:rPr>
              <a:t>Complete</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a</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threshold</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review</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to</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ensure</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the</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project</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is</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aligned</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with</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HUD’s</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policy</a:t>
            </a:r>
            <a:r>
              <a:rPr sz="1813" kern="0" spc="-6">
                <a:solidFill>
                  <a:sysClr val="windowText" lastClr="000000"/>
                </a:solidFill>
                <a:latin typeface="Z@RD28F.tmp"/>
                <a:cs typeface="Z@RD28F.tmp"/>
              </a:rPr>
              <a:t> </a:t>
            </a:r>
            <a:r>
              <a:rPr sz="1813" kern="0">
                <a:solidFill>
                  <a:sysClr val="windowText" lastClr="000000"/>
                </a:solidFill>
                <a:latin typeface="Z@RD28F.tmp"/>
                <a:cs typeface="Z@RD28F.tmp"/>
              </a:rPr>
              <a:t>priorities</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and</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program</a:t>
            </a:r>
            <a:r>
              <a:rPr sz="1813" kern="0" spc="-17">
                <a:solidFill>
                  <a:sysClr val="windowText" lastClr="000000"/>
                </a:solidFill>
                <a:latin typeface="Z@RD28F.tmp"/>
                <a:cs typeface="Z@RD28F.tmp"/>
              </a:rPr>
              <a:t> </a:t>
            </a:r>
            <a:r>
              <a:rPr sz="1813" kern="0" spc="-11">
                <a:solidFill>
                  <a:sysClr val="windowText" lastClr="000000"/>
                </a:solidFill>
                <a:latin typeface="Z@RD28F.tmp"/>
                <a:cs typeface="Z@RD28F.tmp"/>
              </a:rPr>
              <a:t>requirements;</a:t>
            </a:r>
            <a:endParaRPr sz="1813" kern="0">
              <a:solidFill>
                <a:sysClr val="windowText" lastClr="000000"/>
              </a:solidFill>
              <a:latin typeface="Z@RD28F.tmp"/>
              <a:cs typeface="Z@RD28F.tmp"/>
            </a:endParaRPr>
          </a:p>
          <a:p>
            <a:pPr marL="449059" marR="1021897" lvl="1" indent="-207258" defTabSz="1036290">
              <a:lnSpc>
                <a:spcPts val="1961"/>
              </a:lnSpc>
              <a:spcBef>
                <a:spcPts val="708"/>
              </a:spcBef>
              <a:buClr>
                <a:srgbClr val="FFB100"/>
              </a:buClr>
              <a:buFont typeface="Calibri"/>
              <a:buChar char="◦"/>
              <a:tabLst>
                <a:tab pos="449059" algn="l"/>
              </a:tabLst>
            </a:pPr>
            <a:r>
              <a:rPr sz="1813" kern="0">
                <a:solidFill>
                  <a:sysClr val="windowText" lastClr="000000"/>
                </a:solidFill>
                <a:latin typeface="Z@RD28F.tmp"/>
                <a:cs typeface="Z@RD28F.tmp"/>
              </a:rPr>
              <a:t>Review</a:t>
            </a:r>
            <a:r>
              <a:rPr sz="1813" kern="0" spc="-62">
                <a:solidFill>
                  <a:sysClr val="windowText" lastClr="000000"/>
                </a:solidFill>
                <a:latin typeface="Z@RD28F.tmp"/>
                <a:cs typeface="Z@RD28F.tmp"/>
              </a:rPr>
              <a:t> </a:t>
            </a:r>
            <a:r>
              <a:rPr sz="1813" kern="0">
                <a:solidFill>
                  <a:sysClr val="windowText" lastClr="000000"/>
                </a:solidFill>
                <a:latin typeface="Z@RD28F.tmp"/>
                <a:cs typeface="Z@RD28F.tmp"/>
              </a:rPr>
              <a:t>submitted</a:t>
            </a:r>
            <a:r>
              <a:rPr sz="1813" kern="0" spc="-45">
                <a:solidFill>
                  <a:sysClr val="windowText" lastClr="000000"/>
                </a:solidFill>
                <a:latin typeface="Z@RD28F.tmp"/>
                <a:cs typeface="Z@RD28F.tmp"/>
              </a:rPr>
              <a:t> </a:t>
            </a:r>
            <a:r>
              <a:rPr sz="1813" kern="0">
                <a:solidFill>
                  <a:sysClr val="windowText" lastClr="000000"/>
                </a:solidFill>
                <a:latin typeface="Z@RD28F.tmp"/>
                <a:cs typeface="Z@RD28F.tmp"/>
              </a:rPr>
              <a:t>applications,</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any</a:t>
            </a:r>
            <a:r>
              <a:rPr sz="1813" kern="0" spc="-40">
                <a:solidFill>
                  <a:sysClr val="windowText" lastClr="000000"/>
                </a:solidFill>
                <a:latin typeface="Z@RD28F.tmp"/>
                <a:cs typeface="Z@RD28F.tmp"/>
              </a:rPr>
              <a:t> </a:t>
            </a:r>
            <a:r>
              <a:rPr sz="1813" kern="0">
                <a:solidFill>
                  <a:sysClr val="windowText" lastClr="000000"/>
                </a:solidFill>
                <a:latin typeface="Z@RD28F.tmp"/>
                <a:cs typeface="Z@RD28F.tmp"/>
              </a:rPr>
              <a:t>requested</a:t>
            </a:r>
            <a:r>
              <a:rPr sz="1813" kern="0" spc="-57">
                <a:solidFill>
                  <a:sysClr val="windowText" lastClr="000000"/>
                </a:solidFill>
                <a:latin typeface="Z@RD28F.tmp"/>
                <a:cs typeface="Z@RD28F.tmp"/>
              </a:rPr>
              <a:t> </a:t>
            </a:r>
            <a:r>
              <a:rPr sz="1813" kern="0">
                <a:solidFill>
                  <a:sysClr val="windowText" lastClr="000000"/>
                </a:solidFill>
                <a:latin typeface="Z@RD28F.tmp"/>
                <a:cs typeface="Z@RD28F.tmp"/>
              </a:rPr>
              <a:t>supplemental</a:t>
            </a:r>
            <a:r>
              <a:rPr sz="1813" kern="0" spc="-45">
                <a:solidFill>
                  <a:sysClr val="windowText" lastClr="000000"/>
                </a:solidFill>
                <a:latin typeface="Z@RD28F.tmp"/>
                <a:cs typeface="Z@RD28F.tmp"/>
              </a:rPr>
              <a:t> </a:t>
            </a:r>
            <a:r>
              <a:rPr sz="1813" kern="0">
                <a:solidFill>
                  <a:sysClr val="windowText" lastClr="000000"/>
                </a:solidFill>
                <a:latin typeface="Z@RD28F.tmp"/>
                <a:cs typeface="Z@RD28F.tmp"/>
              </a:rPr>
              <a:t>information,</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and</a:t>
            </a:r>
            <a:r>
              <a:rPr sz="1813" kern="0" spc="-40">
                <a:solidFill>
                  <a:sysClr val="windowText" lastClr="000000"/>
                </a:solidFill>
                <a:latin typeface="Z@RD28F.tmp"/>
                <a:cs typeface="Z@RD28F.tmp"/>
              </a:rPr>
              <a:t> </a:t>
            </a:r>
            <a:r>
              <a:rPr sz="1813" kern="0">
                <a:solidFill>
                  <a:sysClr val="windowText" lastClr="000000"/>
                </a:solidFill>
                <a:latin typeface="Z@RD28F.tmp"/>
                <a:cs typeface="Z@RD28F.tmp"/>
              </a:rPr>
              <a:t>available</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quantitative</a:t>
            </a:r>
            <a:r>
              <a:rPr sz="1813" kern="0" spc="-40">
                <a:solidFill>
                  <a:sysClr val="windowText" lastClr="000000"/>
                </a:solidFill>
                <a:latin typeface="Z@RD28F.tmp"/>
                <a:cs typeface="Z@RD28F.tmp"/>
              </a:rPr>
              <a:t> </a:t>
            </a:r>
            <a:r>
              <a:rPr sz="1813" kern="0" spc="-11">
                <a:solidFill>
                  <a:sysClr val="windowText" lastClr="000000"/>
                </a:solidFill>
                <a:latin typeface="Z@RD28F.tmp"/>
                <a:cs typeface="Z@RD28F.tmp"/>
              </a:rPr>
              <a:t>and/or </a:t>
            </a:r>
            <a:r>
              <a:rPr sz="1813" kern="0">
                <a:solidFill>
                  <a:sysClr val="windowText" lastClr="000000"/>
                </a:solidFill>
                <a:latin typeface="Z@RD28F.tmp"/>
                <a:cs typeface="Z@RD28F.tmp"/>
              </a:rPr>
              <a:t>qualitative</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data</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to</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determine</a:t>
            </a:r>
            <a:r>
              <a:rPr sz="1813" kern="0" spc="-40">
                <a:solidFill>
                  <a:sysClr val="windowText" lastClr="000000"/>
                </a:solidFill>
                <a:latin typeface="Z@RD28F.tmp"/>
                <a:cs typeface="Z@RD28F.tmp"/>
              </a:rPr>
              <a:t> </a:t>
            </a:r>
            <a:r>
              <a:rPr sz="1813" kern="0">
                <a:solidFill>
                  <a:sysClr val="windowText" lastClr="000000"/>
                </a:solidFill>
                <a:latin typeface="Z@RD28F.tmp"/>
                <a:cs typeface="Z@RD28F.tmp"/>
              </a:rPr>
              <a:t>whether</a:t>
            </a:r>
            <a:r>
              <a:rPr sz="1813" kern="0" spc="-51">
                <a:solidFill>
                  <a:sysClr val="windowText" lastClr="000000"/>
                </a:solidFill>
                <a:latin typeface="Z@RD28F.tmp"/>
                <a:cs typeface="Z@RD28F.tmp"/>
              </a:rPr>
              <a:t> </a:t>
            </a:r>
            <a:r>
              <a:rPr sz="1813" kern="0">
                <a:solidFill>
                  <a:sysClr val="windowText" lastClr="000000"/>
                </a:solidFill>
                <a:latin typeface="Z@RD28F.tmp"/>
                <a:cs typeface="Z@RD28F.tmp"/>
              </a:rPr>
              <a:t>proposals</a:t>
            </a:r>
            <a:r>
              <a:rPr sz="1813" kern="0" spc="-11">
                <a:solidFill>
                  <a:sysClr val="windowText" lastClr="000000"/>
                </a:solidFill>
                <a:latin typeface="Z@RD28F.tmp"/>
                <a:cs typeface="Z@RD28F.tmp"/>
              </a:rPr>
              <a:t> </a:t>
            </a:r>
            <a:r>
              <a:rPr sz="1813" kern="0">
                <a:solidFill>
                  <a:sysClr val="windowText" lastClr="000000"/>
                </a:solidFill>
                <a:latin typeface="Z@RD28F.tmp"/>
                <a:cs typeface="Z@RD28F.tmp"/>
              </a:rPr>
              <a:t>meet</a:t>
            </a:r>
            <a:r>
              <a:rPr sz="1813" kern="0" spc="-51">
                <a:solidFill>
                  <a:sysClr val="windowText" lastClr="000000"/>
                </a:solidFill>
                <a:latin typeface="Z@RD28F.tmp"/>
                <a:cs typeface="Z@RD28F.tmp"/>
              </a:rPr>
              <a:t> </a:t>
            </a:r>
            <a:r>
              <a:rPr sz="1813" kern="0">
                <a:solidFill>
                  <a:sysClr val="windowText" lastClr="000000"/>
                </a:solidFill>
                <a:latin typeface="Z@RD28F.tmp"/>
                <a:cs typeface="Z@RD28F.tmp"/>
              </a:rPr>
              <a:t>CoC</a:t>
            </a:r>
            <a:r>
              <a:rPr sz="1813" kern="0" spc="-11">
                <a:solidFill>
                  <a:sysClr val="windowText" lastClr="000000"/>
                </a:solidFill>
                <a:latin typeface="Z@RD28F.tmp"/>
                <a:cs typeface="Z@RD28F.tmp"/>
              </a:rPr>
              <a:t> needs;</a:t>
            </a:r>
            <a:endParaRPr sz="1813" kern="0">
              <a:solidFill>
                <a:sysClr val="windowText" lastClr="000000"/>
              </a:solidFill>
              <a:latin typeface="Z@RD28F.tmp"/>
              <a:cs typeface="Z@RD28F.tmp"/>
            </a:endParaRPr>
          </a:p>
          <a:p>
            <a:pPr marL="449059" marR="354066" lvl="1" indent="-207258" defTabSz="1036290">
              <a:lnSpc>
                <a:spcPts val="1961"/>
              </a:lnSpc>
              <a:spcBef>
                <a:spcPts val="674"/>
              </a:spcBef>
              <a:buClr>
                <a:srgbClr val="FFB100"/>
              </a:buClr>
              <a:buFont typeface="Calibri"/>
              <a:buChar char="◦"/>
              <a:tabLst>
                <a:tab pos="449059" algn="l"/>
              </a:tabLst>
            </a:pPr>
            <a:r>
              <a:rPr sz="1813" kern="0">
                <a:solidFill>
                  <a:sysClr val="windowText" lastClr="000000"/>
                </a:solidFill>
                <a:latin typeface="Z@RD28F.tmp"/>
                <a:cs typeface="Z@RD28F.tmp"/>
              </a:rPr>
              <a:t>For</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the</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HUD</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CoC</a:t>
            </a:r>
            <a:r>
              <a:rPr sz="1813" kern="0" spc="-6">
                <a:solidFill>
                  <a:sysClr val="windowText" lastClr="000000"/>
                </a:solidFill>
                <a:latin typeface="Z@RD28F.tmp"/>
                <a:cs typeface="Z@RD28F.tmp"/>
              </a:rPr>
              <a:t> </a:t>
            </a:r>
            <a:r>
              <a:rPr sz="1813" kern="0">
                <a:solidFill>
                  <a:sysClr val="windowText" lastClr="000000"/>
                </a:solidFill>
                <a:latin typeface="Z@RD28F.tmp"/>
                <a:cs typeface="Z@RD28F.tmp"/>
              </a:rPr>
              <a:t>Program,</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they</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determine</a:t>
            </a:r>
            <a:r>
              <a:rPr sz="1813" kern="0" spc="-34">
                <a:solidFill>
                  <a:sysClr val="windowText" lastClr="000000"/>
                </a:solidFill>
                <a:latin typeface="Z@RD28F.tmp"/>
                <a:cs typeface="Z@RD28F.tmp"/>
              </a:rPr>
              <a:t> </a:t>
            </a:r>
            <a:r>
              <a:rPr sz="1813" kern="0">
                <a:solidFill>
                  <a:sysClr val="windowText" lastClr="000000"/>
                </a:solidFill>
                <a:latin typeface="Z@RD28F.tmp"/>
                <a:cs typeface="Z@RD28F.tmp"/>
              </a:rPr>
              <a:t>the</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ranked</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(priority)</a:t>
            </a:r>
            <a:r>
              <a:rPr sz="1813" kern="0" spc="6">
                <a:solidFill>
                  <a:sysClr val="windowText" lastClr="000000"/>
                </a:solidFill>
                <a:latin typeface="Z@RD28F.tmp"/>
                <a:cs typeface="Z@RD28F.tmp"/>
              </a:rPr>
              <a:t> </a:t>
            </a:r>
            <a:r>
              <a:rPr sz="1813" kern="0">
                <a:solidFill>
                  <a:sysClr val="windowText" lastClr="000000"/>
                </a:solidFill>
                <a:latin typeface="Z@RD28F.tmp"/>
                <a:cs typeface="Z@RD28F.tmp"/>
              </a:rPr>
              <a:t>order</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of</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each</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project</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submitted</a:t>
            </a:r>
            <a:r>
              <a:rPr sz="1813" kern="0" spc="-40">
                <a:solidFill>
                  <a:sysClr val="windowText" lastClr="000000"/>
                </a:solidFill>
                <a:latin typeface="Z@RD28F.tmp"/>
                <a:cs typeface="Z@RD28F.tmp"/>
              </a:rPr>
              <a:t> </a:t>
            </a:r>
            <a:r>
              <a:rPr sz="1813" kern="0">
                <a:solidFill>
                  <a:sysClr val="windowText" lastClr="000000"/>
                </a:solidFill>
                <a:latin typeface="Z@RD28F.tmp"/>
                <a:cs typeface="Z@RD28F.tmp"/>
              </a:rPr>
              <a:t>to</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let</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HUD</a:t>
            </a:r>
            <a:r>
              <a:rPr sz="1813" kern="0" spc="-28">
                <a:solidFill>
                  <a:sysClr val="windowText" lastClr="000000"/>
                </a:solidFill>
                <a:latin typeface="Z@RD28F.tmp"/>
                <a:cs typeface="Z@RD28F.tmp"/>
              </a:rPr>
              <a:t> </a:t>
            </a:r>
            <a:r>
              <a:rPr sz="1813" kern="0" spc="-23">
                <a:solidFill>
                  <a:sysClr val="windowText" lastClr="000000"/>
                </a:solidFill>
                <a:latin typeface="Z@RD28F.tmp"/>
                <a:cs typeface="Z@RD28F.tmp"/>
              </a:rPr>
              <a:t>know </a:t>
            </a:r>
            <a:r>
              <a:rPr sz="1813" kern="0">
                <a:solidFill>
                  <a:sysClr val="windowText" lastClr="000000"/>
                </a:solidFill>
                <a:latin typeface="Z@RD28F.tmp"/>
                <a:cs typeface="Z@RD28F.tmp"/>
              </a:rPr>
              <a:t>which</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programs</a:t>
            </a:r>
            <a:r>
              <a:rPr sz="1813" kern="0" spc="-17">
                <a:solidFill>
                  <a:sysClr val="windowText" lastClr="000000"/>
                </a:solidFill>
                <a:latin typeface="Z@RD28F.tmp"/>
                <a:cs typeface="Z@RD28F.tmp"/>
              </a:rPr>
              <a:t> </a:t>
            </a:r>
            <a:r>
              <a:rPr sz="1813" kern="0">
                <a:solidFill>
                  <a:sysClr val="windowText" lastClr="000000"/>
                </a:solidFill>
                <a:latin typeface="Z@RD28F.tmp"/>
                <a:cs typeface="Z@RD28F.tmp"/>
              </a:rPr>
              <a:t>to</a:t>
            </a:r>
            <a:r>
              <a:rPr sz="1813" kern="0" spc="-11">
                <a:solidFill>
                  <a:sysClr val="windowText" lastClr="000000"/>
                </a:solidFill>
                <a:latin typeface="Z@RD28F.tmp"/>
                <a:cs typeface="Z@RD28F.tmp"/>
              </a:rPr>
              <a:t> </a:t>
            </a:r>
            <a:r>
              <a:rPr sz="1813" kern="0">
                <a:solidFill>
                  <a:sysClr val="windowText" lastClr="000000"/>
                </a:solidFill>
                <a:latin typeface="Z@RD28F.tmp"/>
                <a:cs typeface="Z@RD28F.tmp"/>
              </a:rPr>
              <a:t>fund</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first</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if</a:t>
            </a:r>
            <a:r>
              <a:rPr sz="1813" kern="0" spc="-11">
                <a:solidFill>
                  <a:sysClr val="windowText" lastClr="000000"/>
                </a:solidFill>
                <a:latin typeface="Z@RD28F.tmp"/>
                <a:cs typeface="Z@RD28F.tmp"/>
              </a:rPr>
              <a:t> </a:t>
            </a:r>
            <a:r>
              <a:rPr sz="1813" kern="0">
                <a:solidFill>
                  <a:sysClr val="windowText" lastClr="000000"/>
                </a:solidFill>
                <a:latin typeface="Z@RD28F.tmp"/>
                <a:cs typeface="Z@RD28F.tmp"/>
              </a:rPr>
              <a:t>HUD</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is</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unable</a:t>
            </a:r>
            <a:r>
              <a:rPr sz="1813" kern="0" spc="-11">
                <a:solidFill>
                  <a:sysClr val="windowText" lastClr="000000"/>
                </a:solidFill>
                <a:latin typeface="Z@RD28F.tmp"/>
                <a:cs typeface="Z@RD28F.tmp"/>
              </a:rPr>
              <a:t> </a:t>
            </a:r>
            <a:r>
              <a:rPr sz="1813" kern="0">
                <a:solidFill>
                  <a:sysClr val="windowText" lastClr="000000"/>
                </a:solidFill>
                <a:latin typeface="Z@RD28F.tmp"/>
                <a:cs typeface="Z@RD28F.tmp"/>
              </a:rPr>
              <a:t>to</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fund</a:t>
            </a:r>
            <a:r>
              <a:rPr sz="1813" kern="0" spc="-23">
                <a:solidFill>
                  <a:sysClr val="windowText" lastClr="000000"/>
                </a:solidFill>
                <a:latin typeface="Z@RD28F.tmp"/>
                <a:cs typeface="Z@RD28F.tmp"/>
              </a:rPr>
              <a:t> </a:t>
            </a:r>
            <a:r>
              <a:rPr sz="1813" kern="0">
                <a:solidFill>
                  <a:sysClr val="windowText" lastClr="000000"/>
                </a:solidFill>
                <a:latin typeface="Z@RD28F.tmp"/>
                <a:cs typeface="Z@RD28F.tmp"/>
              </a:rPr>
              <a:t>all</a:t>
            </a:r>
            <a:r>
              <a:rPr sz="1813" kern="0" spc="-6">
                <a:solidFill>
                  <a:sysClr val="windowText" lastClr="000000"/>
                </a:solidFill>
                <a:latin typeface="Z@RD28F.tmp"/>
                <a:cs typeface="Z@RD28F.tmp"/>
              </a:rPr>
              <a:t> </a:t>
            </a:r>
            <a:r>
              <a:rPr sz="1813" kern="0">
                <a:solidFill>
                  <a:sysClr val="windowText" lastClr="000000"/>
                </a:solidFill>
                <a:latin typeface="Z@RD28F.tmp"/>
                <a:cs typeface="Z@RD28F.tmp"/>
              </a:rPr>
              <a:t>requests</a:t>
            </a:r>
            <a:r>
              <a:rPr sz="1813" kern="0" spc="-28">
                <a:solidFill>
                  <a:sysClr val="windowText" lastClr="000000"/>
                </a:solidFill>
                <a:latin typeface="Z@RD28F.tmp"/>
                <a:cs typeface="Z@RD28F.tmp"/>
              </a:rPr>
              <a:t> </a:t>
            </a:r>
            <a:r>
              <a:rPr sz="1813" kern="0">
                <a:solidFill>
                  <a:sysClr val="windowText" lastClr="000000"/>
                </a:solidFill>
                <a:latin typeface="Z@RD28F.tmp"/>
                <a:cs typeface="Z@RD28F.tmp"/>
              </a:rPr>
              <a:t>(locally</a:t>
            </a:r>
            <a:r>
              <a:rPr sz="1813" kern="0" spc="-11">
                <a:solidFill>
                  <a:sysClr val="windowText" lastClr="000000"/>
                </a:solidFill>
                <a:latin typeface="Z@RD28F.tmp"/>
                <a:cs typeface="Z@RD28F.tmp"/>
              </a:rPr>
              <a:t> </a:t>
            </a:r>
            <a:r>
              <a:rPr sz="1813" kern="0">
                <a:solidFill>
                  <a:sysClr val="windowText" lastClr="000000"/>
                </a:solidFill>
                <a:latin typeface="Z@RD28F.tmp"/>
                <a:cs typeface="Z@RD28F.tmp"/>
              </a:rPr>
              <a:t>or</a:t>
            </a:r>
            <a:r>
              <a:rPr sz="1813" kern="0" spc="-11">
                <a:solidFill>
                  <a:sysClr val="windowText" lastClr="000000"/>
                </a:solidFill>
                <a:latin typeface="Z@RD28F.tmp"/>
                <a:cs typeface="Z@RD28F.tmp"/>
              </a:rPr>
              <a:t> nationally)</a:t>
            </a:r>
            <a:endParaRPr sz="1813" kern="0">
              <a:solidFill>
                <a:sysClr val="windowText" lastClr="000000"/>
              </a:solidFill>
              <a:latin typeface="Z@RD28F.tmp"/>
              <a:cs typeface="Z@RD28F.tmp"/>
            </a:endParaRPr>
          </a:p>
          <a:p>
            <a:pPr marL="291456" algn="ctr" defTabSz="1036290">
              <a:spcBef>
                <a:spcPts val="431"/>
              </a:spcBef>
            </a:pPr>
            <a:r>
              <a:rPr sz="1813" b="1" kern="0" spc="-125">
                <a:solidFill>
                  <a:srgbClr val="6F2F9F"/>
                </a:solidFill>
                <a:latin typeface="Arial"/>
                <a:cs typeface="Arial"/>
              </a:rPr>
              <a:t>No</a:t>
            </a:r>
            <a:r>
              <a:rPr sz="1813" b="1" kern="0" spc="11">
                <a:solidFill>
                  <a:srgbClr val="6F2F9F"/>
                </a:solidFill>
                <a:latin typeface="Arial"/>
                <a:cs typeface="Arial"/>
              </a:rPr>
              <a:t> </a:t>
            </a:r>
            <a:r>
              <a:rPr sz="1813" b="1" kern="0" spc="-159">
                <a:solidFill>
                  <a:srgbClr val="6F2F9F"/>
                </a:solidFill>
                <a:latin typeface="Arial"/>
                <a:cs typeface="Arial"/>
              </a:rPr>
              <a:t>member</a:t>
            </a:r>
            <a:r>
              <a:rPr sz="1813" b="1" kern="0" spc="23">
                <a:solidFill>
                  <a:srgbClr val="6F2F9F"/>
                </a:solidFill>
                <a:latin typeface="Arial"/>
                <a:cs typeface="Arial"/>
              </a:rPr>
              <a:t> </a:t>
            </a:r>
            <a:r>
              <a:rPr sz="1813" b="1" kern="0" spc="-102">
                <a:solidFill>
                  <a:srgbClr val="6F2F9F"/>
                </a:solidFill>
                <a:latin typeface="Arial"/>
                <a:cs typeface="Arial"/>
              </a:rPr>
              <a:t>of</a:t>
            </a:r>
            <a:r>
              <a:rPr sz="1813" b="1" kern="0" spc="23">
                <a:solidFill>
                  <a:srgbClr val="6F2F9F"/>
                </a:solidFill>
                <a:latin typeface="Arial"/>
                <a:cs typeface="Arial"/>
              </a:rPr>
              <a:t> </a:t>
            </a:r>
            <a:r>
              <a:rPr sz="1813" b="1" kern="0" spc="-85">
                <a:solidFill>
                  <a:srgbClr val="6F2F9F"/>
                </a:solidFill>
                <a:latin typeface="Arial"/>
                <a:cs typeface="Arial"/>
              </a:rPr>
              <a:t>the</a:t>
            </a:r>
            <a:r>
              <a:rPr sz="1813" b="1" kern="0" spc="34">
                <a:solidFill>
                  <a:srgbClr val="6F2F9F"/>
                </a:solidFill>
                <a:latin typeface="Arial"/>
                <a:cs typeface="Arial"/>
              </a:rPr>
              <a:t> </a:t>
            </a:r>
            <a:r>
              <a:rPr sz="1813" b="1" kern="0" spc="-129">
                <a:solidFill>
                  <a:srgbClr val="6F2F9F"/>
                </a:solidFill>
                <a:latin typeface="Arial"/>
                <a:cs typeface="Arial"/>
              </a:rPr>
              <a:t>ranking</a:t>
            </a:r>
            <a:r>
              <a:rPr sz="1813" b="1" kern="0" spc="17">
                <a:solidFill>
                  <a:srgbClr val="6F2F9F"/>
                </a:solidFill>
                <a:latin typeface="Arial"/>
                <a:cs typeface="Arial"/>
              </a:rPr>
              <a:t> </a:t>
            </a:r>
            <a:r>
              <a:rPr sz="1813" b="1" kern="0" spc="-142">
                <a:solidFill>
                  <a:srgbClr val="6F2F9F"/>
                </a:solidFill>
                <a:latin typeface="Arial"/>
                <a:cs typeface="Arial"/>
              </a:rPr>
              <a:t>committee</a:t>
            </a:r>
            <a:r>
              <a:rPr sz="1813" b="1" kern="0" spc="17">
                <a:solidFill>
                  <a:srgbClr val="6F2F9F"/>
                </a:solidFill>
                <a:latin typeface="Arial"/>
                <a:cs typeface="Arial"/>
              </a:rPr>
              <a:t> </a:t>
            </a:r>
            <a:r>
              <a:rPr sz="1813" b="1" kern="0" spc="-181">
                <a:solidFill>
                  <a:srgbClr val="6F2F9F"/>
                </a:solidFill>
                <a:latin typeface="Arial"/>
                <a:cs typeface="Arial"/>
              </a:rPr>
              <a:t>may</a:t>
            </a:r>
            <a:r>
              <a:rPr sz="1813" b="1" kern="0" spc="28">
                <a:solidFill>
                  <a:srgbClr val="6F2F9F"/>
                </a:solidFill>
                <a:latin typeface="Arial"/>
                <a:cs typeface="Arial"/>
              </a:rPr>
              <a:t> </a:t>
            </a:r>
            <a:r>
              <a:rPr sz="1813" b="1" kern="0" spc="-125">
                <a:solidFill>
                  <a:srgbClr val="6F2F9F"/>
                </a:solidFill>
                <a:latin typeface="Arial"/>
                <a:cs typeface="Arial"/>
              </a:rPr>
              <a:t>represent</a:t>
            </a:r>
            <a:r>
              <a:rPr sz="1813" b="1" kern="0" spc="34">
                <a:solidFill>
                  <a:srgbClr val="6F2F9F"/>
                </a:solidFill>
                <a:latin typeface="Arial"/>
                <a:cs typeface="Arial"/>
              </a:rPr>
              <a:t> </a:t>
            </a:r>
            <a:r>
              <a:rPr sz="1813" b="1" kern="0" spc="-142">
                <a:solidFill>
                  <a:srgbClr val="6F2F9F"/>
                </a:solidFill>
                <a:latin typeface="Arial"/>
                <a:cs typeface="Arial"/>
              </a:rPr>
              <a:t>an</a:t>
            </a:r>
            <a:r>
              <a:rPr sz="1813" b="1" kern="0" spc="40">
                <a:solidFill>
                  <a:srgbClr val="6F2F9F"/>
                </a:solidFill>
                <a:latin typeface="Arial"/>
                <a:cs typeface="Arial"/>
              </a:rPr>
              <a:t> </a:t>
            </a:r>
            <a:r>
              <a:rPr sz="1813" b="1" kern="0" spc="-164">
                <a:solidFill>
                  <a:srgbClr val="6F2F9F"/>
                </a:solidFill>
                <a:latin typeface="Arial"/>
                <a:cs typeface="Arial"/>
              </a:rPr>
              <a:t>agency</a:t>
            </a:r>
            <a:r>
              <a:rPr sz="1813" b="1" kern="0" spc="17">
                <a:solidFill>
                  <a:srgbClr val="6F2F9F"/>
                </a:solidFill>
                <a:latin typeface="Arial"/>
                <a:cs typeface="Arial"/>
              </a:rPr>
              <a:t> </a:t>
            </a:r>
            <a:r>
              <a:rPr sz="1813" b="1" kern="0" spc="-125">
                <a:solidFill>
                  <a:srgbClr val="6F2F9F"/>
                </a:solidFill>
                <a:latin typeface="Arial"/>
                <a:cs typeface="Arial"/>
              </a:rPr>
              <a:t>applying</a:t>
            </a:r>
            <a:r>
              <a:rPr sz="1813" b="1" kern="0" spc="17">
                <a:solidFill>
                  <a:srgbClr val="6F2F9F"/>
                </a:solidFill>
                <a:latin typeface="Arial"/>
                <a:cs typeface="Arial"/>
              </a:rPr>
              <a:t> </a:t>
            </a:r>
            <a:r>
              <a:rPr sz="1813" b="1" kern="0" spc="-102">
                <a:solidFill>
                  <a:srgbClr val="6F2F9F"/>
                </a:solidFill>
                <a:latin typeface="Arial"/>
                <a:cs typeface="Arial"/>
              </a:rPr>
              <a:t>for</a:t>
            </a:r>
            <a:r>
              <a:rPr sz="1813" b="1" kern="0" spc="17">
                <a:solidFill>
                  <a:srgbClr val="6F2F9F"/>
                </a:solidFill>
                <a:latin typeface="Arial"/>
                <a:cs typeface="Arial"/>
              </a:rPr>
              <a:t> </a:t>
            </a:r>
            <a:r>
              <a:rPr sz="1813" b="1" kern="0" spc="-147">
                <a:solidFill>
                  <a:srgbClr val="6F2F9F"/>
                </a:solidFill>
                <a:latin typeface="Arial"/>
                <a:cs typeface="Arial"/>
              </a:rPr>
              <a:t>HUD</a:t>
            </a:r>
            <a:r>
              <a:rPr sz="1813" b="1" kern="0" spc="17">
                <a:solidFill>
                  <a:srgbClr val="6F2F9F"/>
                </a:solidFill>
                <a:latin typeface="Arial"/>
                <a:cs typeface="Arial"/>
              </a:rPr>
              <a:t> </a:t>
            </a:r>
            <a:r>
              <a:rPr sz="1813" b="1" kern="0" spc="-227">
                <a:solidFill>
                  <a:srgbClr val="6F2F9F"/>
                </a:solidFill>
                <a:latin typeface="Arial"/>
                <a:cs typeface="Arial"/>
              </a:rPr>
              <a:t>CoC</a:t>
            </a:r>
            <a:r>
              <a:rPr sz="1813" b="1" kern="0" spc="17">
                <a:solidFill>
                  <a:srgbClr val="6F2F9F"/>
                </a:solidFill>
                <a:latin typeface="Arial"/>
                <a:cs typeface="Arial"/>
              </a:rPr>
              <a:t> </a:t>
            </a:r>
            <a:r>
              <a:rPr sz="1813" b="1" kern="0" spc="-11">
                <a:solidFill>
                  <a:srgbClr val="6F2F9F"/>
                </a:solidFill>
                <a:latin typeface="Arial"/>
                <a:cs typeface="Arial"/>
              </a:rPr>
              <a:t>Funding.</a:t>
            </a:r>
            <a:endParaRPr sz="1813" kern="0">
              <a:solidFill>
                <a:sysClr val="windowText" lastClr="000000"/>
              </a:solidFill>
              <a:latin typeface="Arial"/>
              <a:cs typeface="Arial"/>
            </a:endParaRPr>
          </a:p>
          <a:p>
            <a:pPr marL="14393" defTabSz="1036290">
              <a:spcBef>
                <a:spcPts val="1575"/>
              </a:spcBef>
            </a:pPr>
            <a:r>
              <a:rPr sz="1927" b="1" kern="0" spc="-147">
                <a:solidFill>
                  <a:sysClr val="windowText" lastClr="000000"/>
                </a:solidFill>
                <a:latin typeface="Arial"/>
                <a:cs typeface="Arial"/>
              </a:rPr>
              <a:t>Project</a:t>
            </a:r>
            <a:r>
              <a:rPr sz="1927" b="1" kern="0" spc="57">
                <a:solidFill>
                  <a:sysClr val="windowText" lastClr="000000"/>
                </a:solidFill>
                <a:latin typeface="Arial"/>
                <a:cs typeface="Arial"/>
              </a:rPr>
              <a:t> </a:t>
            </a:r>
            <a:r>
              <a:rPr sz="1927" b="1" kern="0" spc="-45">
                <a:solidFill>
                  <a:sysClr val="windowText" lastClr="000000"/>
                </a:solidFill>
                <a:latin typeface="Arial"/>
                <a:cs typeface="Arial"/>
              </a:rPr>
              <a:t>Applicants</a:t>
            </a:r>
            <a:endParaRPr sz="1927" kern="0">
              <a:solidFill>
                <a:sysClr val="windowText" lastClr="000000"/>
              </a:solidFill>
              <a:latin typeface="Arial"/>
              <a:cs typeface="Arial"/>
            </a:endParaRPr>
          </a:p>
          <a:p>
            <a:pPr marL="118021" marR="64768" indent="-103629" defTabSz="1036290">
              <a:lnSpc>
                <a:spcPts val="2084"/>
              </a:lnSpc>
              <a:spcBef>
                <a:spcPts val="1609"/>
              </a:spcBef>
              <a:buClr>
                <a:srgbClr val="FFB100"/>
              </a:buClr>
              <a:buFont typeface="Arial"/>
              <a:buChar char="•"/>
              <a:tabLst>
                <a:tab pos="118021" algn="l"/>
              </a:tabLst>
            </a:pPr>
            <a:r>
              <a:rPr sz="1927" kern="0">
                <a:solidFill>
                  <a:sysClr val="windowText" lastClr="000000"/>
                </a:solidFill>
                <a:latin typeface="Z@RD28F.tmp"/>
                <a:cs typeface="Z@RD28F.tmp"/>
              </a:rPr>
              <a:t>The</a:t>
            </a:r>
            <a:r>
              <a:rPr sz="1927" kern="0" spc="-62">
                <a:solidFill>
                  <a:sysClr val="windowText" lastClr="000000"/>
                </a:solidFill>
                <a:latin typeface="Z@RD28F.tmp"/>
                <a:cs typeface="Z@RD28F.tmp"/>
              </a:rPr>
              <a:t> </a:t>
            </a:r>
            <a:r>
              <a:rPr sz="1927" kern="0">
                <a:solidFill>
                  <a:sysClr val="windowText" lastClr="000000"/>
                </a:solidFill>
                <a:latin typeface="Z@RD28F.tmp"/>
                <a:cs typeface="Z@RD28F.tmp"/>
              </a:rPr>
              <a:t>entities</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submitting</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new</a:t>
            </a:r>
            <a:r>
              <a:rPr sz="1927" kern="0" spc="-68">
                <a:solidFill>
                  <a:sysClr val="windowText" lastClr="000000"/>
                </a:solidFill>
                <a:latin typeface="Z@RD28F.tmp"/>
                <a:cs typeface="Z@RD28F.tmp"/>
              </a:rPr>
              <a:t> </a:t>
            </a:r>
            <a:r>
              <a:rPr sz="1927" kern="0">
                <a:solidFill>
                  <a:sysClr val="windowText" lastClr="000000"/>
                </a:solidFill>
                <a:latin typeface="Z@RD28F.tmp"/>
                <a:cs typeface="Z@RD28F.tmp"/>
              </a:rPr>
              <a:t>or</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renewal</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funding</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“Project</a:t>
            </a:r>
            <a:r>
              <a:rPr sz="1927" kern="0" spc="-34">
                <a:solidFill>
                  <a:sysClr val="windowText" lastClr="000000"/>
                </a:solidFill>
                <a:latin typeface="Z@RD28F.tmp"/>
                <a:cs typeface="Z@RD28F.tmp"/>
              </a:rPr>
              <a:t> </a:t>
            </a:r>
            <a:r>
              <a:rPr sz="1927" kern="0">
                <a:solidFill>
                  <a:sysClr val="windowText" lastClr="000000"/>
                </a:solidFill>
                <a:latin typeface="Z@RD28F.tmp"/>
                <a:cs typeface="Z@RD28F.tmp"/>
              </a:rPr>
              <a:t>Applications”.</a:t>
            </a:r>
            <a:r>
              <a:rPr sz="1927" kern="0" spc="-34">
                <a:solidFill>
                  <a:sysClr val="windowText" lastClr="000000"/>
                </a:solidFill>
                <a:latin typeface="Z@RD28F.tmp"/>
                <a:cs typeface="Z@RD28F.tmp"/>
              </a:rPr>
              <a:t> </a:t>
            </a:r>
            <a:r>
              <a:rPr sz="1927" kern="0">
                <a:solidFill>
                  <a:sysClr val="windowText" lastClr="000000"/>
                </a:solidFill>
                <a:latin typeface="Z@RD28F.tmp"/>
                <a:cs typeface="Z@RD28F.tmp"/>
              </a:rPr>
              <a:t>They</a:t>
            </a:r>
            <a:r>
              <a:rPr sz="1927" kern="0" spc="-68">
                <a:solidFill>
                  <a:sysClr val="windowText" lastClr="000000"/>
                </a:solidFill>
                <a:latin typeface="Z@RD28F.tmp"/>
                <a:cs typeface="Z@RD28F.tmp"/>
              </a:rPr>
              <a:t> </a:t>
            </a:r>
            <a:r>
              <a:rPr sz="1927" kern="0">
                <a:solidFill>
                  <a:sysClr val="windowText" lastClr="000000"/>
                </a:solidFill>
                <a:latin typeface="Z@RD28F.tmp"/>
                <a:cs typeface="Z@RD28F.tmp"/>
              </a:rPr>
              <a:t>are</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responsible</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for</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putting</a:t>
            </a:r>
            <a:r>
              <a:rPr sz="1927" kern="0" spc="-28">
                <a:solidFill>
                  <a:sysClr val="windowText" lastClr="000000"/>
                </a:solidFill>
                <a:latin typeface="Z@RD28F.tmp"/>
                <a:cs typeface="Z@RD28F.tmp"/>
              </a:rPr>
              <a:t> </a:t>
            </a:r>
            <a:r>
              <a:rPr sz="1927" kern="0" spc="-11">
                <a:solidFill>
                  <a:sysClr val="windowText" lastClr="000000"/>
                </a:solidFill>
                <a:latin typeface="Z@RD28F.tmp"/>
                <a:cs typeface="Z@RD28F.tmp"/>
              </a:rPr>
              <a:t>together </a:t>
            </a:r>
            <a:r>
              <a:rPr sz="1927" kern="0">
                <a:solidFill>
                  <a:sysClr val="windowText" lastClr="000000"/>
                </a:solidFill>
                <a:latin typeface="Z@RD28F.tmp"/>
                <a:cs typeface="Z@RD28F.tmp"/>
              </a:rPr>
              <a:t>complete</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and</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competitive</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project</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applications</a:t>
            </a:r>
            <a:r>
              <a:rPr sz="1927" kern="0" spc="-34">
                <a:solidFill>
                  <a:sysClr val="windowText" lastClr="000000"/>
                </a:solidFill>
                <a:latin typeface="Z@RD28F.tmp"/>
                <a:cs typeface="Z@RD28F.tmp"/>
              </a:rPr>
              <a:t> </a:t>
            </a:r>
            <a:r>
              <a:rPr sz="1927" kern="0">
                <a:solidFill>
                  <a:sysClr val="windowText" lastClr="000000"/>
                </a:solidFill>
                <a:latin typeface="Z@RD28F.tmp"/>
                <a:cs typeface="Z@RD28F.tmp"/>
              </a:rPr>
              <a:t>to</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for</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Ranking</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Committee</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and</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HUD</a:t>
            </a:r>
            <a:r>
              <a:rPr sz="1927" kern="0" spc="-57">
                <a:solidFill>
                  <a:sysClr val="windowText" lastClr="000000"/>
                </a:solidFill>
                <a:latin typeface="Z@RD28F.tmp"/>
                <a:cs typeface="Z@RD28F.tmp"/>
              </a:rPr>
              <a:t> </a:t>
            </a:r>
            <a:r>
              <a:rPr sz="1927" kern="0">
                <a:solidFill>
                  <a:sysClr val="windowText" lastClr="000000"/>
                </a:solidFill>
                <a:latin typeface="Z@RD28F.tmp"/>
                <a:cs typeface="Z@RD28F.tmp"/>
              </a:rPr>
              <a:t>to</a:t>
            </a:r>
            <a:r>
              <a:rPr sz="1927" kern="0" spc="-57">
                <a:solidFill>
                  <a:sysClr val="windowText" lastClr="000000"/>
                </a:solidFill>
                <a:latin typeface="Z@RD28F.tmp"/>
                <a:cs typeface="Z@RD28F.tmp"/>
              </a:rPr>
              <a:t> </a:t>
            </a:r>
            <a:r>
              <a:rPr sz="1927" kern="0" spc="-11">
                <a:solidFill>
                  <a:sysClr val="windowText" lastClr="000000"/>
                </a:solidFill>
                <a:latin typeface="Z@RD28F.tmp"/>
                <a:cs typeface="Z@RD28F.tmp"/>
              </a:rPr>
              <a:t>consider.</a:t>
            </a:r>
            <a:endParaRPr sz="1927" kern="0">
              <a:solidFill>
                <a:sysClr val="windowText" lastClr="000000"/>
              </a:solidFill>
              <a:latin typeface="Z@RD28F.tmp"/>
              <a:cs typeface="Z@RD28F.tmp"/>
            </a:endParaRPr>
          </a:p>
          <a:p>
            <a:pPr marL="14393" defTabSz="1036290">
              <a:spcBef>
                <a:spcPts val="1326"/>
              </a:spcBef>
            </a:pPr>
            <a:r>
              <a:rPr sz="1927" b="1" kern="0" spc="-28">
                <a:solidFill>
                  <a:sysClr val="windowText" lastClr="000000"/>
                </a:solidFill>
                <a:latin typeface="Arial"/>
                <a:cs typeface="Arial"/>
              </a:rPr>
              <a:t>HUD</a:t>
            </a:r>
            <a:endParaRPr sz="1927" kern="0">
              <a:solidFill>
                <a:sysClr val="windowText" lastClr="000000"/>
              </a:solidFill>
              <a:latin typeface="Arial"/>
              <a:cs typeface="Arial"/>
            </a:endParaRPr>
          </a:p>
          <a:p>
            <a:pPr marL="117302" indent="-102909" defTabSz="1036290">
              <a:spcBef>
                <a:spcPts val="1349"/>
              </a:spcBef>
              <a:buClr>
                <a:srgbClr val="FFB100"/>
              </a:buClr>
              <a:buFont typeface="Arial"/>
              <a:buChar char="•"/>
              <a:tabLst>
                <a:tab pos="117302" algn="l"/>
              </a:tabLst>
            </a:pPr>
            <a:r>
              <a:rPr sz="1927" kern="0">
                <a:solidFill>
                  <a:sysClr val="windowText" lastClr="000000"/>
                </a:solidFill>
                <a:latin typeface="Z@RD28F.tmp"/>
                <a:cs typeface="Z@RD28F.tmp"/>
              </a:rPr>
              <a:t>Issues</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NOFO</a:t>
            </a:r>
            <a:r>
              <a:rPr sz="1927" kern="0" spc="-51">
                <a:solidFill>
                  <a:sysClr val="windowText" lastClr="000000"/>
                </a:solidFill>
                <a:latin typeface="Z@RD28F.tmp"/>
                <a:cs typeface="Z@RD28F.tmp"/>
              </a:rPr>
              <a:t> </a:t>
            </a:r>
            <a:r>
              <a:rPr sz="1927" kern="0">
                <a:solidFill>
                  <a:sysClr val="windowText" lastClr="000000"/>
                </a:solidFill>
                <a:latin typeface="Z@RD28F.tmp"/>
                <a:cs typeface="Z@RD28F.tmp"/>
              </a:rPr>
              <a:t>and</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makes</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the</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ultimate</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decision</a:t>
            </a:r>
            <a:r>
              <a:rPr sz="1927" kern="0" spc="-23">
                <a:solidFill>
                  <a:sysClr val="windowText" lastClr="000000"/>
                </a:solidFill>
                <a:latin typeface="Z@RD28F.tmp"/>
                <a:cs typeface="Z@RD28F.tmp"/>
              </a:rPr>
              <a:t> </a:t>
            </a:r>
            <a:r>
              <a:rPr sz="1927" kern="0">
                <a:solidFill>
                  <a:sysClr val="windowText" lastClr="000000"/>
                </a:solidFill>
                <a:latin typeface="Z@RD28F.tmp"/>
                <a:cs typeface="Z@RD28F.tmp"/>
              </a:rPr>
              <a:t>about</a:t>
            </a:r>
            <a:r>
              <a:rPr sz="1927" kern="0" spc="-40">
                <a:solidFill>
                  <a:sysClr val="windowText" lastClr="000000"/>
                </a:solidFill>
                <a:latin typeface="Z@RD28F.tmp"/>
                <a:cs typeface="Z@RD28F.tmp"/>
              </a:rPr>
              <a:t> </a:t>
            </a:r>
            <a:r>
              <a:rPr sz="1927" kern="0">
                <a:solidFill>
                  <a:sysClr val="windowText" lastClr="000000"/>
                </a:solidFill>
                <a:latin typeface="Z@RD28F.tmp"/>
                <a:cs typeface="Z@RD28F.tmp"/>
              </a:rPr>
              <a:t>whether</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a</a:t>
            </a:r>
            <a:r>
              <a:rPr sz="1927" kern="0" spc="-45">
                <a:solidFill>
                  <a:sysClr val="windowText" lastClr="000000"/>
                </a:solidFill>
                <a:latin typeface="Z@RD28F.tmp"/>
                <a:cs typeface="Z@RD28F.tmp"/>
              </a:rPr>
              <a:t> </a:t>
            </a:r>
            <a:r>
              <a:rPr sz="1927" kern="0">
                <a:solidFill>
                  <a:sysClr val="windowText" lastClr="000000"/>
                </a:solidFill>
                <a:latin typeface="Z@RD28F.tmp"/>
                <a:cs typeface="Z@RD28F.tmp"/>
              </a:rPr>
              <a:t>Project</a:t>
            </a:r>
            <a:r>
              <a:rPr sz="1927" kern="0" spc="-28">
                <a:solidFill>
                  <a:sysClr val="windowText" lastClr="000000"/>
                </a:solidFill>
                <a:latin typeface="Z@RD28F.tmp"/>
                <a:cs typeface="Z@RD28F.tmp"/>
              </a:rPr>
              <a:t> </a:t>
            </a:r>
            <a:r>
              <a:rPr sz="1927" kern="0">
                <a:solidFill>
                  <a:sysClr val="windowText" lastClr="000000"/>
                </a:solidFill>
                <a:latin typeface="Z@RD28F.tmp"/>
                <a:cs typeface="Z@RD28F.tmp"/>
              </a:rPr>
              <a:t>Application</a:t>
            </a:r>
            <a:r>
              <a:rPr sz="1927" kern="0" spc="-17">
                <a:solidFill>
                  <a:sysClr val="windowText" lastClr="000000"/>
                </a:solidFill>
                <a:latin typeface="Z@RD28F.tmp"/>
                <a:cs typeface="Z@RD28F.tmp"/>
              </a:rPr>
              <a:t> </a:t>
            </a:r>
            <a:r>
              <a:rPr sz="1927" kern="0">
                <a:solidFill>
                  <a:sysClr val="windowText" lastClr="000000"/>
                </a:solidFill>
                <a:latin typeface="Z@RD28F.tmp"/>
                <a:cs typeface="Z@RD28F.tmp"/>
              </a:rPr>
              <a:t>is</a:t>
            </a:r>
            <a:r>
              <a:rPr sz="1927" kern="0" spc="-45">
                <a:solidFill>
                  <a:sysClr val="windowText" lastClr="000000"/>
                </a:solidFill>
                <a:latin typeface="Z@RD28F.tmp"/>
                <a:cs typeface="Z@RD28F.tmp"/>
              </a:rPr>
              <a:t> </a:t>
            </a:r>
            <a:r>
              <a:rPr sz="1927" kern="0" spc="-11">
                <a:solidFill>
                  <a:sysClr val="windowText" lastClr="000000"/>
                </a:solidFill>
                <a:latin typeface="Z@RD28F.tmp"/>
                <a:cs typeface="Z@RD28F.tmp"/>
              </a:rPr>
              <a:t>funded.</a:t>
            </a:r>
            <a:endParaRPr sz="1927" kern="0">
              <a:solidFill>
                <a:sysClr val="windowText" lastClr="000000"/>
              </a:solidFill>
              <a:latin typeface="Z@RD28F.tmp"/>
              <a:cs typeface="Z@RD28F.tmp"/>
            </a:endParaRPr>
          </a:p>
        </p:txBody>
      </p:sp>
      <p:sp>
        <p:nvSpPr>
          <p:cNvPr id="5" name="object 5"/>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9781" y="2783476"/>
            <a:ext cx="5953802" cy="1209156"/>
          </a:xfrm>
          <a:prstGeom prst="rect">
            <a:avLst/>
          </a:prstGeom>
        </p:spPr>
        <p:txBody>
          <a:bodyPr vert="horz" wrap="square" lIns="0" tIns="14393" rIns="0" bIns="0" rtlCol="0">
            <a:spAutoFit/>
          </a:bodyPr>
          <a:lstStyle/>
          <a:p>
            <a:pPr marL="14393">
              <a:spcBef>
                <a:spcPts val="113"/>
              </a:spcBef>
              <a:tabLst>
                <a:tab pos="2607276" algn="l"/>
              </a:tabLst>
            </a:pPr>
            <a:r>
              <a:rPr sz="7763" i="1" spc="-1349">
                <a:solidFill>
                  <a:srgbClr val="333333"/>
                </a:solidFill>
              </a:rPr>
              <a:t>C</a:t>
            </a:r>
            <a:r>
              <a:rPr sz="7763" i="1" spc="-788">
                <a:solidFill>
                  <a:srgbClr val="333333"/>
                </a:solidFill>
              </a:rPr>
              <a:t> </a:t>
            </a:r>
            <a:r>
              <a:rPr sz="7763" i="1" spc="-714">
                <a:solidFill>
                  <a:srgbClr val="333333"/>
                </a:solidFill>
              </a:rPr>
              <a:t>o</a:t>
            </a:r>
            <a:r>
              <a:rPr sz="7763" i="1" spc="-782">
                <a:solidFill>
                  <a:srgbClr val="333333"/>
                </a:solidFill>
              </a:rPr>
              <a:t> </a:t>
            </a:r>
            <a:r>
              <a:rPr sz="7763" i="1" spc="-1405">
                <a:solidFill>
                  <a:srgbClr val="333333"/>
                </a:solidFill>
              </a:rPr>
              <a:t>C</a:t>
            </a:r>
            <a:r>
              <a:rPr sz="7763" i="1">
                <a:solidFill>
                  <a:srgbClr val="333333"/>
                </a:solidFill>
              </a:rPr>
              <a:t>	</a:t>
            </a:r>
            <a:r>
              <a:rPr sz="7763" i="1" spc="-1179">
                <a:solidFill>
                  <a:srgbClr val="333333"/>
                </a:solidFill>
              </a:rPr>
              <a:t>B</a:t>
            </a:r>
            <a:r>
              <a:rPr sz="7763" i="1" spc="-793">
                <a:solidFill>
                  <a:srgbClr val="333333"/>
                </a:solidFill>
              </a:rPr>
              <a:t> </a:t>
            </a:r>
            <a:r>
              <a:rPr sz="7763" i="1" spc="-856">
                <a:solidFill>
                  <a:srgbClr val="333333"/>
                </a:solidFill>
              </a:rPr>
              <a:t>u</a:t>
            </a:r>
            <a:r>
              <a:rPr sz="7763" i="1" spc="-776">
                <a:solidFill>
                  <a:srgbClr val="333333"/>
                </a:solidFill>
              </a:rPr>
              <a:t> </a:t>
            </a:r>
            <a:r>
              <a:rPr sz="7763" i="1" spc="-391">
                <a:solidFill>
                  <a:srgbClr val="333333"/>
                </a:solidFill>
              </a:rPr>
              <a:t>i</a:t>
            </a:r>
            <a:r>
              <a:rPr sz="7763" i="1" spc="-737">
                <a:solidFill>
                  <a:srgbClr val="333333"/>
                </a:solidFill>
              </a:rPr>
              <a:t> </a:t>
            </a:r>
            <a:r>
              <a:rPr sz="7763" i="1" spc="-391">
                <a:solidFill>
                  <a:srgbClr val="333333"/>
                </a:solidFill>
              </a:rPr>
              <a:t>l</a:t>
            </a:r>
            <a:r>
              <a:rPr sz="7763" i="1" spc="-737">
                <a:solidFill>
                  <a:srgbClr val="333333"/>
                </a:solidFill>
              </a:rPr>
              <a:t> </a:t>
            </a:r>
            <a:r>
              <a:rPr sz="7763" i="1" spc="-618">
                <a:solidFill>
                  <a:srgbClr val="333333"/>
                </a:solidFill>
              </a:rPr>
              <a:t>d</a:t>
            </a:r>
            <a:r>
              <a:rPr sz="7763" i="1" spc="-782">
                <a:solidFill>
                  <a:srgbClr val="333333"/>
                </a:solidFill>
              </a:rPr>
              <a:t> </a:t>
            </a:r>
            <a:r>
              <a:rPr sz="7763" i="1" spc="-1184">
                <a:solidFill>
                  <a:srgbClr val="333333"/>
                </a:solidFill>
              </a:rPr>
              <a:t>s</a:t>
            </a:r>
            <a:endParaRPr sz="7763"/>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3"/>
              </a:rPr>
              <a:t>WWW.COMMUNITY-PARTNERSHIP.ORG</a:t>
            </a:r>
            <a:endParaRPr sz="1020" kern="0">
              <a:solidFill>
                <a:sysClr val="windowText" lastClr="000000"/>
              </a:solidFill>
              <a:latin typeface="Z@RD291.tmp"/>
              <a:cs typeface="Z@RD291.tmp"/>
            </a:endParaRPr>
          </a:p>
        </p:txBody>
      </p:sp>
      <p:graphicFrame>
        <p:nvGraphicFramePr>
          <p:cNvPr id="3" name="object 3"/>
          <p:cNvGraphicFramePr>
            <a:graphicFrameLocks noGrp="1"/>
          </p:cNvGraphicFramePr>
          <p:nvPr/>
        </p:nvGraphicFramePr>
        <p:xfrm>
          <a:off x="670720" y="599740"/>
          <a:ext cx="11791739" cy="6415104"/>
        </p:xfrm>
        <a:graphic>
          <a:graphicData uri="http://schemas.openxmlformats.org/drawingml/2006/table">
            <a:tbl>
              <a:tblPr firstRow="1" bandRow="1">
                <a:tableStyleId>{2D5ABB26-0587-4C30-8999-92F81FD0307C}</a:tableStyleId>
              </a:tblPr>
              <a:tblGrid>
                <a:gridCol w="5864564">
                  <a:extLst>
                    <a:ext uri="{9D8B030D-6E8A-4147-A177-3AD203B41FA5}">
                      <a16:colId xmlns:a16="http://schemas.microsoft.com/office/drawing/2014/main" val="20000"/>
                    </a:ext>
                  </a:extLst>
                </a:gridCol>
                <a:gridCol w="5927175">
                  <a:extLst>
                    <a:ext uri="{9D8B030D-6E8A-4147-A177-3AD203B41FA5}">
                      <a16:colId xmlns:a16="http://schemas.microsoft.com/office/drawing/2014/main" val="20001"/>
                    </a:ext>
                  </a:extLst>
                </a:gridCol>
              </a:tblGrid>
              <a:tr h="505206">
                <a:tc>
                  <a:txBody>
                    <a:bodyPr/>
                    <a:lstStyle/>
                    <a:p>
                      <a:pPr>
                        <a:lnSpc>
                          <a:spcPct val="100000"/>
                        </a:lnSpc>
                      </a:pPr>
                      <a:endParaRPr sz="16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marL="5080">
                        <a:lnSpc>
                          <a:spcPts val="1785"/>
                        </a:lnSpc>
                        <a:spcBef>
                          <a:spcPts val="1625"/>
                        </a:spcBef>
                      </a:pPr>
                      <a:r>
                        <a:rPr sz="1700" b="1" spc="-190">
                          <a:latin typeface="Arial"/>
                          <a:cs typeface="Arial"/>
                        </a:rPr>
                        <a:t>CoC</a:t>
                      </a:r>
                      <a:r>
                        <a:rPr sz="1700" b="1" spc="35">
                          <a:latin typeface="Arial"/>
                          <a:cs typeface="Arial"/>
                        </a:rPr>
                        <a:t> </a:t>
                      </a:r>
                      <a:r>
                        <a:rPr sz="1700" b="1" spc="-10">
                          <a:latin typeface="Arial"/>
                          <a:cs typeface="Arial"/>
                        </a:rPr>
                        <a:t>Builds</a:t>
                      </a:r>
                      <a:endParaRPr sz="1700">
                        <a:latin typeface="Arial"/>
                        <a:cs typeface="Arial"/>
                      </a:endParaRPr>
                    </a:p>
                  </a:txBody>
                  <a:tcPr marL="0" marR="0" marT="23389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94377">
                <a:tc>
                  <a:txBody>
                    <a:bodyPr/>
                    <a:lstStyle/>
                    <a:p>
                      <a:pPr marL="5080">
                        <a:lnSpc>
                          <a:spcPct val="100000"/>
                        </a:lnSpc>
                        <a:spcBef>
                          <a:spcPts val="370"/>
                        </a:spcBef>
                      </a:pPr>
                      <a:r>
                        <a:rPr sz="1700" b="1" spc="-114">
                          <a:latin typeface="Arial"/>
                          <a:cs typeface="Arial"/>
                        </a:rPr>
                        <a:t>Funding</a:t>
                      </a:r>
                      <a:r>
                        <a:rPr sz="1700" b="1" spc="45">
                          <a:latin typeface="Arial"/>
                          <a:cs typeface="Arial"/>
                        </a:rPr>
                        <a:t> </a:t>
                      </a:r>
                      <a:r>
                        <a:rPr sz="1700" b="1" spc="-110">
                          <a:latin typeface="Arial"/>
                          <a:cs typeface="Arial"/>
                        </a:rPr>
                        <a:t>Available</a:t>
                      </a:r>
                      <a:r>
                        <a:rPr sz="1700" b="1" spc="50">
                          <a:latin typeface="Arial"/>
                          <a:cs typeface="Arial"/>
                        </a:rPr>
                        <a:t> </a:t>
                      </a:r>
                      <a:r>
                        <a:rPr sz="1700" b="1" spc="-10">
                          <a:latin typeface="Arial"/>
                          <a:cs typeface="Arial"/>
                        </a:rPr>
                        <a:t>(approx.)</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a:latin typeface="Z@RD28F.tmp"/>
                          <a:cs typeface="Z@RD28F.tmp"/>
                        </a:rPr>
                        <a:t>$7.5</a:t>
                      </a:r>
                      <a:r>
                        <a:rPr sz="1700" spc="-30">
                          <a:latin typeface="Z@RD28F.tmp"/>
                          <a:cs typeface="Z@RD28F.tmp"/>
                        </a:rPr>
                        <a:t> </a:t>
                      </a:r>
                      <a:r>
                        <a:rPr sz="1700" spc="-10">
                          <a:latin typeface="Z@RD28F.tmp"/>
                          <a:cs typeface="Z@RD28F.tmp"/>
                        </a:rPr>
                        <a:t>million</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94377">
                <a:tc>
                  <a:txBody>
                    <a:bodyPr/>
                    <a:lstStyle/>
                    <a:p>
                      <a:pPr marL="5080">
                        <a:lnSpc>
                          <a:spcPct val="100000"/>
                        </a:lnSpc>
                        <a:spcBef>
                          <a:spcPts val="370"/>
                        </a:spcBef>
                      </a:pPr>
                      <a:r>
                        <a:rPr sz="1700" b="1" spc="-100">
                          <a:latin typeface="Arial"/>
                          <a:cs typeface="Arial"/>
                        </a:rPr>
                        <a:t>Eligible</a:t>
                      </a:r>
                      <a:r>
                        <a:rPr sz="1700" b="1" spc="40">
                          <a:latin typeface="Arial"/>
                          <a:cs typeface="Arial"/>
                        </a:rPr>
                        <a:t> </a:t>
                      </a:r>
                      <a:r>
                        <a:rPr sz="1700" b="1" spc="-125">
                          <a:latin typeface="Arial"/>
                          <a:cs typeface="Arial"/>
                        </a:rPr>
                        <a:t>Program</a:t>
                      </a:r>
                      <a:r>
                        <a:rPr sz="1700" b="1" spc="30">
                          <a:latin typeface="Arial"/>
                          <a:cs typeface="Arial"/>
                        </a:rPr>
                        <a:t> </a:t>
                      </a:r>
                      <a:r>
                        <a:rPr sz="1700" b="1" spc="-20">
                          <a:latin typeface="Arial"/>
                          <a:cs typeface="Arial"/>
                        </a:rPr>
                        <a:t>Types</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a:latin typeface="Z@RD28F.tmp"/>
                          <a:cs typeface="Z@RD28F.tmp"/>
                        </a:rPr>
                        <a:t>Permanent</a:t>
                      </a:r>
                      <a:r>
                        <a:rPr sz="1700" spc="-60">
                          <a:latin typeface="Z@RD28F.tmp"/>
                          <a:cs typeface="Z@RD28F.tmp"/>
                        </a:rPr>
                        <a:t> </a:t>
                      </a:r>
                      <a:r>
                        <a:rPr sz="1700">
                          <a:latin typeface="Z@RD28F.tmp"/>
                          <a:cs typeface="Z@RD28F.tmp"/>
                        </a:rPr>
                        <a:t>Supportive</a:t>
                      </a:r>
                      <a:r>
                        <a:rPr sz="1700" spc="-70">
                          <a:latin typeface="Z@RD28F.tmp"/>
                          <a:cs typeface="Z@RD28F.tmp"/>
                        </a:rPr>
                        <a:t> </a:t>
                      </a:r>
                      <a:r>
                        <a:rPr sz="1700" spc="-10">
                          <a:latin typeface="Z@RD28F.tmp"/>
                          <a:cs typeface="Z@RD28F.tmp"/>
                        </a:rPr>
                        <a:t>Housing</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94377">
                <a:tc>
                  <a:txBody>
                    <a:bodyPr/>
                    <a:lstStyle/>
                    <a:p>
                      <a:pPr marL="5080">
                        <a:lnSpc>
                          <a:spcPct val="100000"/>
                        </a:lnSpc>
                        <a:spcBef>
                          <a:spcPts val="370"/>
                        </a:spcBef>
                      </a:pPr>
                      <a:r>
                        <a:rPr sz="1700" b="1" spc="-100">
                          <a:latin typeface="Arial"/>
                          <a:cs typeface="Arial"/>
                        </a:rPr>
                        <a:t>Target</a:t>
                      </a:r>
                      <a:r>
                        <a:rPr sz="1700" b="1" spc="15">
                          <a:latin typeface="Arial"/>
                          <a:cs typeface="Arial"/>
                        </a:rPr>
                        <a:t> </a:t>
                      </a:r>
                      <a:r>
                        <a:rPr sz="1700" b="1" spc="-10">
                          <a:latin typeface="Arial"/>
                          <a:cs typeface="Arial"/>
                        </a:rPr>
                        <a:t>Population</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a:latin typeface="Z@RD28F.tmp"/>
                          <a:cs typeface="Z@RD28F.tmp"/>
                        </a:rPr>
                        <a:t>Households</a:t>
                      </a:r>
                      <a:r>
                        <a:rPr sz="1700" spc="-50">
                          <a:latin typeface="Z@RD28F.tmp"/>
                          <a:cs typeface="Z@RD28F.tmp"/>
                        </a:rPr>
                        <a:t> </a:t>
                      </a:r>
                      <a:r>
                        <a:rPr sz="1700">
                          <a:latin typeface="Z@RD28F.tmp"/>
                          <a:cs typeface="Z@RD28F.tmp"/>
                        </a:rPr>
                        <a:t>experiencing</a:t>
                      </a:r>
                      <a:r>
                        <a:rPr sz="1700" spc="-45">
                          <a:latin typeface="Z@RD28F.tmp"/>
                          <a:cs typeface="Z@RD28F.tmp"/>
                        </a:rPr>
                        <a:t> </a:t>
                      </a:r>
                      <a:r>
                        <a:rPr sz="1700">
                          <a:latin typeface="Z@RD28F.tmp"/>
                          <a:cs typeface="Z@RD28F.tmp"/>
                        </a:rPr>
                        <a:t>chronic</a:t>
                      </a:r>
                      <a:r>
                        <a:rPr sz="1700" spc="-50">
                          <a:latin typeface="Z@RD28F.tmp"/>
                          <a:cs typeface="Z@RD28F.tmp"/>
                        </a:rPr>
                        <a:t> </a:t>
                      </a:r>
                      <a:r>
                        <a:rPr sz="1700">
                          <a:latin typeface="Z@RD28F.tmp"/>
                          <a:cs typeface="Z@RD28F.tmp"/>
                        </a:rPr>
                        <a:t>homelessness</a:t>
                      </a:r>
                      <a:r>
                        <a:rPr sz="1700" spc="-45">
                          <a:latin typeface="Z@RD28F.tmp"/>
                          <a:cs typeface="Z@RD28F.tmp"/>
                        </a:rPr>
                        <a:t> </a:t>
                      </a:r>
                      <a:r>
                        <a:rPr sz="1700">
                          <a:latin typeface="Z@RD28F.tmp"/>
                          <a:cs typeface="Z@RD28F.tmp"/>
                        </a:rPr>
                        <a:t>at</a:t>
                      </a:r>
                      <a:r>
                        <a:rPr sz="1700" spc="-60">
                          <a:latin typeface="Z@RD28F.tmp"/>
                          <a:cs typeface="Z@RD28F.tmp"/>
                        </a:rPr>
                        <a:t> </a:t>
                      </a:r>
                      <a:r>
                        <a:rPr sz="1700" spc="-10">
                          <a:latin typeface="Z@RD28F.tmp"/>
                          <a:cs typeface="Z@RD28F.tmp"/>
                        </a:rPr>
                        <a:t>entry</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394377">
                <a:tc>
                  <a:txBody>
                    <a:bodyPr/>
                    <a:lstStyle/>
                    <a:p>
                      <a:pPr marL="5080">
                        <a:lnSpc>
                          <a:spcPct val="100000"/>
                        </a:lnSpc>
                        <a:spcBef>
                          <a:spcPts val="370"/>
                        </a:spcBef>
                      </a:pPr>
                      <a:r>
                        <a:rPr sz="1700" b="1" spc="-110">
                          <a:latin typeface="Arial"/>
                          <a:cs typeface="Arial"/>
                        </a:rPr>
                        <a:t>Must</a:t>
                      </a:r>
                      <a:r>
                        <a:rPr sz="1700" b="1" spc="10">
                          <a:latin typeface="Arial"/>
                          <a:cs typeface="Arial"/>
                        </a:rPr>
                        <a:t> </a:t>
                      </a:r>
                      <a:r>
                        <a:rPr sz="1700" b="1" spc="-114">
                          <a:latin typeface="Arial"/>
                          <a:cs typeface="Arial"/>
                        </a:rPr>
                        <a:t>Create</a:t>
                      </a:r>
                      <a:r>
                        <a:rPr sz="1700" b="1" spc="-5">
                          <a:latin typeface="Arial"/>
                          <a:cs typeface="Arial"/>
                        </a:rPr>
                        <a:t> </a:t>
                      </a:r>
                      <a:r>
                        <a:rPr sz="1700" b="1">
                          <a:latin typeface="Arial"/>
                          <a:cs typeface="Arial"/>
                        </a:rPr>
                        <a:t>a</a:t>
                      </a:r>
                      <a:r>
                        <a:rPr sz="1700" b="1" spc="25">
                          <a:latin typeface="Arial"/>
                          <a:cs typeface="Arial"/>
                        </a:rPr>
                        <a:t> </a:t>
                      </a:r>
                      <a:r>
                        <a:rPr sz="1700" b="1" spc="-130">
                          <a:latin typeface="Arial"/>
                          <a:cs typeface="Arial"/>
                        </a:rPr>
                        <a:t>Brand</a:t>
                      </a:r>
                      <a:r>
                        <a:rPr sz="1700" b="1" spc="-5">
                          <a:latin typeface="Arial"/>
                          <a:cs typeface="Arial"/>
                        </a:rPr>
                        <a:t> </a:t>
                      </a:r>
                      <a:r>
                        <a:rPr sz="1700" b="1" spc="-125">
                          <a:latin typeface="Arial"/>
                          <a:cs typeface="Arial"/>
                        </a:rPr>
                        <a:t>New</a:t>
                      </a:r>
                      <a:r>
                        <a:rPr sz="1700" b="1" spc="-5">
                          <a:latin typeface="Arial"/>
                          <a:cs typeface="Arial"/>
                        </a:rPr>
                        <a:t> </a:t>
                      </a:r>
                      <a:r>
                        <a:rPr sz="1700" b="1" spc="-45">
                          <a:latin typeface="Arial"/>
                          <a:cs typeface="Arial"/>
                        </a:rPr>
                        <a:t>Program/Inventory</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spc="-25">
                          <a:latin typeface="Z@RD28F.tmp"/>
                          <a:cs typeface="Z@RD28F.tmp"/>
                        </a:rPr>
                        <a:t>Yes</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782997">
                <a:tc>
                  <a:txBody>
                    <a:bodyPr/>
                    <a:lstStyle/>
                    <a:p>
                      <a:pPr marL="5080">
                        <a:lnSpc>
                          <a:spcPct val="100000"/>
                        </a:lnSpc>
                        <a:spcBef>
                          <a:spcPts val="1720"/>
                        </a:spcBef>
                      </a:pPr>
                      <a:r>
                        <a:rPr sz="1700" b="1" spc="-114">
                          <a:latin typeface="Arial"/>
                          <a:cs typeface="Arial"/>
                        </a:rPr>
                        <a:t>Funding</a:t>
                      </a:r>
                      <a:r>
                        <a:rPr sz="1700" b="1" spc="55">
                          <a:latin typeface="Arial"/>
                          <a:cs typeface="Arial"/>
                        </a:rPr>
                        <a:t> </a:t>
                      </a:r>
                      <a:r>
                        <a:rPr sz="1700" b="1" spc="-20">
                          <a:latin typeface="Arial"/>
                          <a:cs typeface="Arial"/>
                        </a:rPr>
                        <a:t>uses</a:t>
                      </a:r>
                      <a:endParaRPr sz="1700">
                        <a:latin typeface="Arial"/>
                        <a:cs typeface="Arial"/>
                      </a:endParaRPr>
                    </a:p>
                  </a:txBody>
                  <a:tcPr marL="0" marR="0" marT="247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ts val="1720"/>
                        </a:lnSpc>
                      </a:pPr>
                      <a:r>
                        <a:rPr sz="1700">
                          <a:latin typeface="Z@RD28F.tmp"/>
                          <a:cs typeface="Z@RD28F.tmp"/>
                        </a:rPr>
                        <a:t>No</a:t>
                      </a:r>
                      <a:r>
                        <a:rPr sz="1700" spc="-30">
                          <a:latin typeface="Z@RD28F.tmp"/>
                          <a:cs typeface="Z@RD28F.tmp"/>
                        </a:rPr>
                        <a:t> </a:t>
                      </a:r>
                      <a:r>
                        <a:rPr sz="1700">
                          <a:latin typeface="Z@RD28F.tmp"/>
                          <a:cs typeface="Z@RD28F.tmp"/>
                        </a:rPr>
                        <a:t>more</a:t>
                      </a:r>
                      <a:r>
                        <a:rPr sz="1700" spc="-30">
                          <a:latin typeface="Z@RD28F.tmp"/>
                          <a:cs typeface="Z@RD28F.tmp"/>
                        </a:rPr>
                        <a:t> </a:t>
                      </a:r>
                      <a:r>
                        <a:rPr sz="1700">
                          <a:latin typeface="Z@RD28F.tmp"/>
                          <a:cs typeface="Z@RD28F.tmp"/>
                        </a:rPr>
                        <a:t>than</a:t>
                      </a:r>
                      <a:r>
                        <a:rPr sz="1700" spc="-15">
                          <a:latin typeface="Z@RD28F.tmp"/>
                          <a:cs typeface="Z@RD28F.tmp"/>
                        </a:rPr>
                        <a:t> </a:t>
                      </a:r>
                      <a:r>
                        <a:rPr sz="1700">
                          <a:latin typeface="Z@RD28F.tmp"/>
                          <a:cs typeface="Z@RD28F.tmp"/>
                        </a:rPr>
                        <a:t>30%</a:t>
                      </a:r>
                      <a:r>
                        <a:rPr sz="1700" spc="-40">
                          <a:latin typeface="Z@RD28F.tmp"/>
                          <a:cs typeface="Z@RD28F.tmp"/>
                        </a:rPr>
                        <a:t> </a:t>
                      </a:r>
                      <a:r>
                        <a:rPr sz="1700">
                          <a:latin typeface="Z@RD28F.tmp"/>
                          <a:cs typeface="Z@RD28F.tmp"/>
                        </a:rPr>
                        <a:t>total</a:t>
                      </a:r>
                      <a:r>
                        <a:rPr sz="1700" spc="-25">
                          <a:latin typeface="Z@RD28F.tmp"/>
                          <a:cs typeface="Z@RD28F.tmp"/>
                        </a:rPr>
                        <a:t> </a:t>
                      </a:r>
                      <a:r>
                        <a:rPr sz="1700">
                          <a:latin typeface="Z@RD28F.tmp"/>
                          <a:cs typeface="Z@RD28F.tmp"/>
                        </a:rPr>
                        <a:t>for</a:t>
                      </a:r>
                      <a:r>
                        <a:rPr sz="1700" spc="-30">
                          <a:latin typeface="Z@RD28F.tmp"/>
                          <a:cs typeface="Z@RD28F.tmp"/>
                        </a:rPr>
                        <a:t> </a:t>
                      </a:r>
                      <a:r>
                        <a:rPr sz="1700">
                          <a:latin typeface="Z@RD28F.tmp"/>
                          <a:cs typeface="Z@RD28F.tmp"/>
                        </a:rPr>
                        <a:t>non</a:t>
                      </a:r>
                      <a:r>
                        <a:rPr sz="1700" spc="-25">
                          <a:latin typeface="Z@RD28F.tmp"/>
                          <a:cs typeface="Z@RD28F.tmp"/>
                        </a:rPr>
                        <a:t> </a:t>
                      </a:r>
                      <a:r>
                        <a:rPr sz="1700">
                          <a:latin typeface="Z@RD28F.tmp"/>
                          <a:cs typeface="Z@RD28F.tmp"/>
                        </a:rPr>
                        <a:t>capital</a:t>
                      </a:r>
                      <a:r>
                        <a:rPr sz="1700" spc="-20">
                          <a:latin typeface="Z@RD28F.tmp"/>
                          <a:cs typeface="Z@RD28F.tmp"/>
                        </a:rPr>
                        <a:t> </a:t>
                      </a:r>
                      <a:r>
                        <a:rPr sz="1700">
                          <a:latin typeface="Z@RD28F.tmp"/>
                          <a:cs typeface="Z@RD28F.tmp"/>
                        </a:rPr>
                        <a:t>costs;</a:t>
                      </a:r>
                      <a:r>
                        <a:rPr sz="1700" spc="-25">
                          <a:latin typeface="Z@RD28F.tmp"/>
                          <a:cs typeface="Z@RD28F.tmp"/>
                        </a:rPr>
                        <a:t> </a:t>
                      </a:r>
                      <a:r>
                        <a:rPr sz="1700">
                          <a:latin typeface="Z@RD28F.tmp"/>
                          <a:cs typeface="Z@RD28F.tmp"/>
                        </a:rPr>
                        <a:t>At</a:t>
                      </a:r>
                      <a:r>
                        <a:rPr sz="1700" spc="-25">
                          <a:latin typeface="Z@RD28F.tmp"/>
                          <a:cs typeface="Z@RD28F.tmp"/>
                        </a:rPr>
                        <a:t> </a:t>
                      </a:r>
                      <a:r>
                        <a:rPr sz="1700">
                          <a:latin typeface="Z@RD28F.tmp"/>
                          <a:cs typeface="Z@RD28F.tmp"/>
                        </a:rPr>
                        <a:t>least</a:t>
                      </a:r>
                      <a:r>
                        <a:rPr sz="1700" spc="-20">
                          <a:latin typeface="Z@RD28F.tmp"/>
                          <a:cs typeface="Z@RD28F.tmp"/>
                        </a:rPr>
                        <a:t> </a:t>
                      </a:r>
                      <a:r>
                        <a:rPr sz="1700" spc="-25">
                          <a:latin typeface="Z@RD28F.tmp"/>
                          <a:cs typeface="Z@RD28F.tmp"/>
                        </a:rPr>
                        <a:t>70%</a:t>
                      </a:r>
                      <a:endParaRPr sz="1700">
                        <a:latin typeface="Z@RD28F.tmp"/>
                        <a:cs typeface="Z@RD28F.tmp"/>
                      </a:endParaRPr>
                    </a:p>
                    <a:p>
                      <a:pPr marL="5080" marR="10160">
                        <a:lnSpc>
                          <a:spcPct val="100000"/>
                        </a:lnSpc>
                      </a:pPr>
                      <a:r>
                        <a:rPr sz="1700">
                          <a:latin typeface="Z@RD28F.tmp"/>
                          <a:cs typeface="Z@RD28F.tmp"/>
                        </a:rPr>
                        <a:t>should</a:t>
                      </a:r>
                      <a:r>
                        <a:rPr sz="1700" spc="-20">
                          <a:latin typeface="Z@RD28F.tmp"/>
                          <a:cs typeface="Z@RD28F.tmp"/>
                        </a:rPr>
                        <a:t> </a:t>
                      </a:r>
                      <a:r>
                        <a:rPr sz="1700">
                          <a:latin typeface="Z@RD28F.tmp"/>
                          <a:cs typeface="Z@RD28F.tmp"/>
                        </a:rPr>
                        <a:t>go</a:t>
                      </a:r>
                      <a:r>
                        <a:rPr sz="1700" spc="-30">
                          <a:latin typeface="Z@RD28F.tmp"/>
                          <a:cs typeface="Z@RD28F.tmp"/>
                        </a:rPr>
                        <a:t> </a:t>
                      </a:r>
                      <a:r>
                        <a:rPr sz="1700">
                          <a:latin typeface="Z@RD28F.tmp"/>
                          <a:cs typeface="Z@RD28F.tmp"/>
                        </a:rPr>
                        <a:t>to</a:t>
                      </a:r>
                      <a:r>
                        <a:rPr sz="1700" spc="-30">
                          <a:latin typeface="Z@RD28F.tmp"/>
                          <a:cs typeface="Z@RD28F.tmp"/>
                        </a:rPr>
                        <a:t> </a:t>
                      </a:r>
                      <a:r>
                        <a:rPr sz="1700">
                          <a:latin typeface="Z@RD28F.tmp"/>
                          <a:cs typeface="Z@RD28F.tmp"/>
                        </a:rPr>
                        <a:t>construction</a:t>
                      </a:r>
                      <a:r>
                        <a:rPr sz="1700" spc="-25">
                          <a:latin typeface="Z@RD28F.tmp"/>
                          <a:cs typeface="Z@RD28F.tmp"/>
                        </a:rPr>
                        <a:t> </a:t>
                      </a:r>
                      <a:r>
                        <a:rPr sz="1700">
                          <a:latin typeface="Z@RD28F.tmp"/>
                          <a:cs typeface="Z@RD28F.tmp"/>
                        </a:rPr>
                        <a:t>or</a:t>
                      </a:r>
                      <a:r>
                        <a:rPr sz="1700" spc="-35">
                          <a:latin typeface="Z@RD28F.tmp"/>
                          <a:cs typeface="Z@RD28F.tmp"/>
                        </a:rPr>
                        <a:t> </a:t>
                      </a:r>
                      <a:r>
                        <a:rPr sz="1700">
                          <a:latin typeface="Z@RD28F.tmp"/>
                          <a:cs typeface="Z@RD28F.tmp"/>
                        </a:rPr>
                        <a:t>rehab</a:t>
                      </a:r>
                      <a:r>
                        <a:rPr sz="1700" spc="-30">
                          <a:latin typeface="Z@RD28F.tmp"/>
                          <a:cs typeface="Z@RD28F.tmp"/>
                        </a:rPr>
                        <a:t> </a:t>
                      </a:r>
                      <a:r>
                        <a:rPr sz="1700">
                          <a:latin typeface="Z@RD28F.tmp"/>
                          <a:cs typeface="Z@RD28F.tmp"/>
                        </a:rPr>
                        <a:t>of</a:t>
                      </a:r>
                      <a:r>
                        <a:rPr sz="1700" spc="-25">
                          <a:latin typeface="Z@RD28F.tmp"/>
                          <a:cs typeface="Z@RD28F.tmp"/>
                        </a:rPr>
                        <a:t> </a:t>
                      </a:r>
                      <a:r>
                        <a:rPr sz="1700">
                          <a:latin typeface="Z@RD28F.tmp"/>
                          <a:cs typeface="Z@RD28F.tmp"/>
                        </a:rPr>
                        <a:t>units</a:t>
                      </a:r>
                      <a:r>
                        <a:rPr sz="1700" spc="-15">
                          <a:latin typeface="Z@RD28F.tmp"/>
                          <a:cs typeface="Z@RD28F.tmp"/>
                        </a:rPr>
                        <a:t> </a:t>
                      </a:r>
                      <a:r>
                        <a:rPr sz="1700">
                          <a:latin typeface="Z@RD28F.tmp"/>
                          <a:cs typeface="Z@RD28F.tmp"/>
                        </a:rPr>
                        <a:t>for</a:t>
                      </a:r>
                      <a:r>
                        <a:rPr sz="1700" spc="-40">
                          <a:latin typeface="Z@RD28F.tmp"/>
                          <a:cs typeface="Z@RD28F.tmp"/>
                        </a:rPr>
                        <a:t> </a:t>
                      </a:r>
                      <a:r>
                        <a:rPr sz="1700">
                          <a:latin typeface="Z@RD28F.tmp"/>
                          <a:cs typeface="Z@RD28F.tmp"/>
                        </a:rPr>
                        <a:t>physical</a:t>
                      </a:r>
                      <a:r>
                        <a:rPr sz="1700" spc="-20">
                          <a:latin typeface="Z@RD28F.tmp"/>
                          <a:cs typeface="Z@RD28F.tmp"/>
                        </a:rPr>
                        <a:t> </a:t>
                      </a:r>
                      <a:r>
                        <a:rPr sz="1700" spc="-10">
                          <a:latin typeface="Z@RD28F.tmp"/>
                          <a:cs typeface="Z@RD28F.tmp"/>
                        </a:rPr>
                        <a:t>housing space</a:t>
                      </a:r>
                      <a:endParaRPr sz="1700">
                        <a:latin typeface="Z@RD28F.tmp"/>
                        <a:cs typeface="Z@RD28F.tm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94377">
                <a:tc>
                  <a:txBody>
                    <a:bodyPr/>
                    <a:lstStyle/>
                    <a:p>
                      <a:pPr marL="5080">
                        <a:lnSpc>
                          <a:spcPct val="100000"/>
                        </a:lnSpc>
                        <a:spcBef>
                          <a:spcPts val="370"/>
                        </a:spcBef>
                      </a:pPr>
                      <a:r>
                        <a:rPr sz="1700" b="1" spc="-70">
                          <a:latin typeface="Arial"/>
                          <a:cs typeface="Arial"/>
                        </a:rPr>
                        <a:t>Initial</a:t>
                      </a:r>
                      <a:r>
                        <a:rPr sz="1700" b="1">
                          <a:latin typeface="Arial"/>
                          <a:cs typeface="Arial"/>
                        </a:rPr>
                        <a:t> </a:t>
                      </a:r>
                      <a:r>
                        <a:rPr sz="1700" b="1" spc="-125">
                          <a:latin typeface="Arial"/>
                          <a:cs typeface="Arial"/>
                        </a:rPr>
                        <a:t>Grant</a:t>
                      </a:r>
                      <a:r>
                        <a:rPr sz="1700" b="1">
                          <a:latin typeface="Arial"/>
                          <a:cs typeface="Arial"/>
                        </a:rPr>
                        <a:t> </a:t>
                      </a:r>
                      <a:r>
                        <a:rPr sz="1700" b="1" spc="-20">
                          <a:latin typeface="Arial"/>
                          <a:cs typeface="Arial"/>
                        </a:rPr>
                        <a:t>Term</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spc="-10">
                          <a:latin typeface="Z@RD28F.tmp"/>
                          <a:cs typeface="Z@RD28F.tmp"/>
                        </a:rPr>
                        <a:t>1-</a:t>
                      </a:r>
                      <a:r>
                        <a:rPr sz="1700">
                          <a:latin typeface="Z@RD28F.tmp"/>
                          <a:cs typeface="Z@RD28F.tmp"/>
                        </a:rPr>
                        <a:t>5</a:t>
                      </a:r>
                      <a:r>
                        <a:rPr sz="1700" spc="-5">
                          <a:latin typeface="Z@RD28F.tmp"/>
                          <a:cs typeface="Z@RD28F.tmp"/>
                        </a:rPr>
                        <a:t> </a:t>
                      </a:r>
                      <a:r>
                        <a:rPr sz="1700" spc="-10">
                          <a:latin typeface="Z@RD28F.tmp"/>
                          <a:cs typeface="Z@RD28F.tmp"/>
                        </a:rPr>
                        <a:t>years</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394377">
                <a:tc>
                  <a:txBody>
                    <a:bodyPr/>
                    <a:lstStyle/>
                    <a:p>
                      <a:pPr marL="5080">
                        <a:lnSpc>
                          <a:spcPct val="100000"/>
                        </a:lnSpc>
                        <a:spcBef>
                          <a:spcPts val="370"/>
                        </a:spcBef>
                      </a:pPr>
                      <a:r>
                        <a:rPr sz="1700" b="1" spc="-20">
                          <a:latin typeface="Arial"/>
                          <a:cs typeface="Arial"/>
                        </a:rPr>
                        <a:t>Renewable</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a:latin typeface="Z@RD28F.tmp"/>
                          <a:cs typeface="Z@RD28F.tmp"/>
                        </a:rPr>
                        <a:t>Partially</a:t>
                      </a:r>
                      <a:r>
                        <a:rPr sz="1700" spc="-40">
                          <a:latin typeface="Z@RD28F.tmp"/>
                          <a:cs typeface="Z@RD28F.tmp"/>
                        </a:rPr>
                        <a:t> </a:t>
                      </a:r>
                      <a:r>
                        <a:rPr sz="1700">
                          <a:latin typeface="Z@RD28F.tmp"/>
                          <a:cs typeface="Z@RD28F.tmp"/>
                        </a:rPr>
                        <a:t>(Non</a:t>
                      </a:r>
                      <a:r>
                        <a:rPr sz="1700" spc="-35">
                          <a:latin typeface="Z@RD28F.tmp"/>
                          <a:cs typeface="Z@RD28F.tmp"/>
                        </a:rPr>
                        <a:t> </a:t>
                      </a:r>
                      <a:r>
                        <a:rPr sz="1700">
                          <a:latin typeface="Z@RD28F.tmp"/>
                          <a:cs typeface="Z@RD28F.tmp"/>
                        </a:rPr>
                        <a:t>capital</a:t>
                      </a:r>
                      <a:r>
                        <a:rPr sz="1700" spc="-35">
                          <a:latin typeface="Z@RD28F.tmp"/>
                          <a:cs typeface="Z@RD28F.tmp"/>
                        </a:rPr>
                        <a:t> </a:t>
                      </a:r>
                      <a:r>
                        <a:rPr sz="1700">
                          <a:latin typeface="Z@RD28F.tmp"/>
                          <a:cs typeface="Z@RD28F.tmp"/>
                        </a:rPr>
                        <a:t>costs</a:t>
                      </a:r>
                      <a:r>
                        <a:rPr sz="1700" spc="-40">
                          <a:latin typeface="Z@RD28F.tmp"/>
                          <a:cs typeface="Z@RD28F.tmp"/>
                        </a:rPr>
                        <a:t> </a:t>
                      </a:r>
                      <a:r>
                        <a:rPr sz="1700" spc="-20">
                          <a:latin typeface="Z@RD28F.tmp"/>
                          <a:cs typeface="Z@RD28F.tmp"/>
                        </a:rPr>
                        <a:t>only)</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394377">
                <a:tc>
                  <a:txBody>
                    <a:bodyPr/>
                    <a:lstStyle/>
                    <a:p>
                      <a:pPr marL="5080">
                        <a:lnSpc>
                          <a:spcPct val="100000"/>
                        </a:lnSpc>
                        <a:spcBef>
                          <a:spcPts val="370"/>
                        </a:spcBef>
                      </a:pPr>
                      <a:r>
                        <a:rPr sz="1700" b="1" spc="-110">
                          <a:latin typeface="Arial"/>
                          <a:cs typeface="Arial"/>
                        </a:rPr>
                        <a:t>Application</a:t>
                      </a:r>
                      <a:r>
                        <a:rPr sz="1700" b="1" spc="95">
                          <a:latin typeface="Arial"/>
                          <a:cs typeface="Arial"/>
                        </a:rPr>
                        <a:t> </a:t>
                      </a:r>
                      <a:r>
                        <a:rPr sz="1700" b="1" spc="-10">
                          <a:latin typeface="Arial"/>
                          <a:cs typeface="Arial"/>
                        </a:rPr>
                        <a:t>Format</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a:latin typeface="Z@RD28F.tmp"/>
                          <a:cs typeface="Z@RD28F.tmp"/>
                        </a:rPr>
                        <a:t>Narrative</a:t>
                      </a:r>
                      <a:r>
                        <a:rPr sz="1700" spc="-40">
                          <a:latin typeface="Z@RD28F.tmp"/>
                          <a:cs typeface="Z@RD28F.tmp"/>
                        </a:rPr>
                        <a:t> </a:t>
                      </a:r>
                      <a:r>
                        <a:rPr sz="1700">
                          <a:latin typeface="Z@RD28F.tmp"/>
                          <a:cs typeface="Z@RD28F.tmp"/>
                        </a:rPr>
                        <a:t>only</a:t>
                      </a:r>
                      <a:r>
                        <a:rPr sz="1700" spc="-40">
                          <a:latin typeface="Z@RD28F.tmp"/>
                          <a:cs typeface="Z@RD28F.tmp"/>
                        </a:rPr>
                        <a:t> </a:t>
                      </a:r>
                      <a:r>
                        <a:rPr sz="1700">
                          <a:latin typeface="Z@RD28F.tmp"/>
                          <a:cs typeface="Z@RD28F.tmp"/>
                        </a:rPr>
                        <a:t>(25</a:t>
                      </a:r>
                      <a:r>
                        <a:rPr sz="1700" spc="-45">
                          <a:latin typeface="Z@RD28F.tmp"/>
                          <a:cs typeface="Z@RD28F.tmp"/>
                        </a:rPr>
                        <a:t> </a:t>
                      </a:r>
                      <a:r>
                        <a:rPr sz="1700">
                          <a:latin typeface="Z@RD28F.tmp"/>
                          <a:cs typeface="Z@RD28F.tmp"/>
                        </a:rPr>
                        <a:t>pgs);</a:t>
                      </a:r>
                      <a:r>
                        <a:rPr sz="1700" spc="-30">
                          <a:latin typeface="Z@RD28F.tmp"/>
                          <a:cs typeface="Z@RD28F.tmp"/>
                        </a:rPr>
                        <a:t> </a:t>
                      </a:r>
                      <a:r>
                        <a:rPr sz="1700">
                          <a:latin typeface="Z@RD28F.tmp"/>
                          <a:cs typeface="Z@RD28F.tmp"/>
                        </a:rPr>
                        <a:t>TCP</a:t>
                      </a:r>
                      <a:r>
                        <a:rPr sz="1700" spc="-35">
                          <a:latin typeface="Z@RD28F.tmp"/>
                          <a:cs typeface="Z@RD28F.tmp"/>
                        </a:rPr>
                        <a:t> </a:t>
                      </a:r>
                      <a:r>
                        <a:rPr sz="1700">
                          <a:latin typeface="Z@RD28F.tmp"/>
                          <a:cs typeface="Z@RD28F.tmp"/>
                        </a:rPr>
                        <a:t>submits</a:t>
                      </a:r>
                      <a:r>
                        <a:rPr sz="1700" spc="-15">
                          <a:latin typeface="Z@RD28F.tmp"/>
                          <a:cs typeface="Z@RD28F.tmp"/>
                        </a:rPr>
                        <a:t> </a:t>
                      </a:r>
                      <a:r>
                        <a:rPr sz="1700">
                          <a:latin typeface="Z@RD28F.tmp"/>
                          <a:cs typeface="Z@RD28F.tmp"/>
                        </a:rPr>
                        <a:t>through</a:t>
                      </a:r>
                      <a:r>
                        <a:rPr sz="1700" spc="-30">
                          <a:latin typeface="Z@RD28F.tmp"/>
                          <a:cs typeface="Z@RD28F.tmp"/>
                        </a:rPr>
                        <a:t> </a:t>
                      </a:r>
                      <a:r>
                        <a:rPr sz="1700" spc="-10">
                          <a:latin typeface="Z@RD28F.tmp"/>
                          <a:cs typeface="Z@RD28F.tmp"/>
                        </a:rPr>
                        <a:t>grants.gov</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394377">
                <a:tc>
                  <a:txBody>
                    <a:bodyPr/>
                    <a:lstStyle/>
                    <a:p>
                      <a:pPr marL="5080">
                        <a:lnSpc>
                          <a:spcPct val="100000"/>
                        </a:lnSpc>
                        <a:spcBef>
                          <a:spcPts val="370"/>
                        </a:spcBef>
                      </a:pPr>
                      <a:r>
                        <a:rPr sz="1700" b="1" spc="-125">
                          <a:latin typeface="Arial"/>
                          <a:cs typeface="Arial"/>
                        </a:rPr>
                        <a:t>Subject</a:t>
                      </a:r>
                      <a:r>
                        <a:rPr sz="1700" b="1" spc="20">
                          <a:latin typeface="Arial"/>
                          <a:cs typeface="Arial"/>
                        </a:rPr>
                        <a:t> </a:t>
                      </a:r>
                      <a:r>
                        <a:rPr sz="1700" b="1" spc="-10">
                          <a:latin typeface="Arial"/>
                          <a:cs typeface="Arial"/>
                        </a:rPr>
                        <a:t>to</a:t>
                      </a:r>
                      <a:r>
                        <a:rPr sz="1700" b="1" spc="10">
                          <a:latin typeface="Arial"/>
                          <a:cs typeface="Arial"/>
                        </a:rPr>
                        <a:t> </a:t>
                      </a:r>
                      <a:r>
                        <a:rPr sz="1700" b="1" spc="-135">
                          <a:latin typeface="Arial"/>
                          <a:cs typeface="Arial"/>
                        </a:rPr>
                        <a:t>HUD</a:t>
                      </a:r>
                      <a:r>
                        <a:rPr sz="1700" b="1" spc="5">
                          <a:latin typeface="Arial"/>
                          <a:cs typeface="Arial"/>
                        </a:rPr>
                        <a:t> </a:t>
                      </a:r>
                      <a:r>
                        <a:rPr sz="1700" b="1" spc="-125">
                          <a:latin typeface="Arial"/>
                          <a:cs typeface="Arial"/>
                        </a:rPr>
                        <a:t>Threshold</a:t>
                      </a:r>
                      <a:r>
                        <a:rPr sz="1700" b="1" spc="5">
                          <a:latin typeface="Arial"/>
                          <a:cs typeface="Arial"/>
                        </a:rPr>
                        <a:t> </a:t>
                      </a:r>
                      <a:r>
                        <a:rPr sz="1700" b="1" spc="-10">
                          <a:latin typeface="Arial"/>
                          <a:cs typeface="Arial"/>
                        </a:rPr>
                        <a:t>Criteria</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spc="-25">
                          <a:latin typeface="Z@RD28F.tmp"/>
                          <a:cs typeface="Z@RD28F.tmp"/>
                        </a:rPr>
                        <a:t>Yes</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394377">
                <a:tc>
                  <a:txBody>
                    <a:bodyPr/>
                    <a:lstStyle/>
                    <a:p>
                      <a:pPr marL="5080">
                        <a:lnSpc>
                          <a:spcPct val="100000"/>
                        </a:lnSpc>
                        <a:spcBef>
                          <a:spcPts val="370"/>
                        </a:spcBef>
                      </a:pPr>
                      <a:r>
                        <a:rPr sz="1700" b="1" spc="-110">
                          <a:latin typeface="Arial"/>
                          <a:cs typeface="Arial"/>
                        </a:rPr>
                        <a:t>Must</a:t>
                      </a:r>
                      <a:r>
                        <a:rPr sz="1700" b="1" spc="20">
                          <a:latin typeface="Arial"/>
                          <a:cs typeface="Arial"/>
                        </a:rPr>
                        <a:t> </a:t>
                      </a:r>
                      <a:r>
                        <a:rPr sz="1700" b="1" spc="-100">
                          <a:latin typeface="Arial"/>
                          <a:cs typeface="Arial"/>
                        </a:rPr>
                        <a:t>Align</a:t>
                      </a:r>
                      <a:r>
                        <a:rPr sz="1700" b="1" spc="15">
                          <a:latin typeface="Arial"/>
                          <a:cs typeface="Arial"/>
                        </a:rPr>
                        <a:t> </a:t>
                      </a:r>
                      <a:r>
                        <a:rPr sz="1700" b="1" spc="-80">
                          <a:latin typeface="Arial"/>
                          <a:cs typeface="Arial"/>
                        </a:rPr>
                        <a:t>with</a:t>
                      </a:r>
                      <a:r>
                        <a:rPr sz="1700" b="1" spc="25">
                          <a:latin typeface="Arial"/>
                          <a:cs typeface="Arial"/>
                        </a:rPr>
                        <a:t> </a:t>
                      </a:r>
                      <a:r>
                        <a:rPr sz="1700" b="1" spc="-110">
                          <a:latin typeface="Arial"/>
                          <a:cs typeface="Arial"/>
                        </a:rPr>
                        <a:t>HUD/Local</a:t>
                      </a:r>
                      <a:r>
                        <a:rPr sz="1700" b="1" spc="10">
                          <a:latin typeface="Arial"/>
                          <a:cs typeface="Arial"/>
                        </a:rPr>
                        <a:t> </a:t>
                      </a:r>
                      <a:r>
                        <a:rPr sz="1700" b="1" spc="-130">
                          <a:latin typeface="Arial"/>
                          <a:cs typeface="Arial"/>
                        </a:rPr>
                        <a:t>Policy</a:t>
                      </a:r>
                      <a:r>
                        <a:rPr sz="1700" b="1" spc="20">
                          <a:latin typeface="Arial"/>
                          <a:cs typeface="Arial"/>
                        </a:rPr>
                        <a:t> </a:t>
                      </a:r>
                      <a:r>
                        <a:rPr sz="1700" b="1" spc="-10">
                          <a:latin typeface="Arial"/>
                          <a:cs typeface="Arial"/>
                        </a:rPr>
                        <a:t>Priorities</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spc="-25">
                          <a:latin typeface="Z@RD28F.tmp"/>
                          <a:cs typeface="Z@RD28F.tmp"/>
                        </a:rPr>
                        <a:t>Yes</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394377">
                <a:tc>
                  <a:txBody>
                    <a:bodyPr/>
                    <a:lstStyle/>
                    <a:p>
                      <a:pPr marL="5080">
                        <a:lnSpc>
                          <a:spcPct val="100000"/>
                        </a:lnSpc>
                        <a:spcBef>
                          <a:spcPts val="370"/>
                        </a:spcBef>
                      </a:pPr>
                      <a:r>
                        <a:rPr sz="1700" b="1" spc="-145">
                          <a:latin typeface="Arial"/>
                          <a:cs typeface="Arial"/>
                        </a:rPr>
                        <a:t>ICH</a:t>
                      </a:r>
                      <a:r>
                        <a:rPr sz="1700" b="1" spc="15">
                          <a:latin typeface="Arial"/>
                          <a:cs typeface="Arial"/>
                        </a:rPr>
                        <a:t> </a:t>
                      </a:r>
                      <a:r>
                        <a:rPr sz="1700" b="1" spc="-105">
                          <a:latin typeface="Arial"/>
                          <a:cs typeface="Arial"/>
                        </a:rPr>
                        <a:t>approval</a:t>
                      </a:r>
                      <a:r>
                        <a:rPr sz="1700" b="1" spc="20">
                          <a:latin typeface="Arial"/>
                          <a:cs typeface="Arial"/>
                        </a:rPr>
                        <a:t> </a:t>
                      </a:r>
                      <a:r>
                        <a:rPr sz="1700" b="1" spc="-95">
                          <a:latin typeface="Arial"/>
                          <a:cs typeface="Arial"/>
                        </a:rPr>
                        <a:t>before</a:t>
                      </a:r>
                      <a:r>
                        <a:rPr sz="1700" b="1" spc="20">
                          <a:latin typeface="Arial"/>
                          <a:cs typeface="Arial"/>
                        </a:rPr>
                        <a:t> </a:t>
                      </a:r>
                      <a:r>
                        <a:rPr sz="1700" b="1" spc="-35">
                          <a:latin typeface="Arial"/>
                          <a:cs typeface="Arial"/>
                        </a:rPr>
                        <a:t>submission</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spc="-25">
                          <a:latin typeface="Z@RD28F.tmp"/>
                          <a:cs typeface="Z@RD28F.tmp"/>
                        </a:rPr>
                        <a:t>Yes</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394377">
                <a:tc>
                  <a:txBody>
                    <a:bodyPr/>
                    <a:lstStyle/>
                    <a:p>
                      <a:pPr marL="5080">
                        <a:lnSpc>
                          <a:spcPct val="100000"/>
                        </a:lnSpc>
                        <a:spcBef>
                          <a:spcPts val="370"/>
                        </a:spcBef>
                      </a:pPr>
                      <a:r>
                        <a:rPr sz="1700" b="1" spc="-130">
                          <a:latin typeface="Arial"/>
                          <a:cs typeface="Arial"/>
                        </a:rPr>
                        <a:t>Number</a:t>
                      </a:r>
                      <a:r>
                        <a:rPr sz="1700" b="1" spc="25">
                          <a:latin typeface="Arial"/>
                          <a:cs typeface="Arial"/>
                        </a:rPr>
                        <a:t> </a:t>
                      </a:r>
                      <a:r>
                        <a:rPr sz="1700" b="1" spc="-75">
                          <a:latin typeface="Arial"/>
                          <a:cs typeface="Arial"/>
                        </a:rPr>
                        <a:t>of</a:t>
                      </a:r>
                      <a:r>
                        <a:rPr sz="1700" b="1" spc="35">
                          <a:latin typeface="Arial"/>
                          <a:cs typeface="Arial"/>
                        </a:rPr>
                        <a:t> </a:t>
                      </a:r>
                      <a:r>
                        <a:rPr sz="1700" b="1" spc="-150">
                          <a:latin typeface="Arial"/>
                          <a:cs typeface="Arial"/>
                        </a:rPr>
                        <a:t>submissions</a:t>
                      </a:r>
                      <a:r>
                        <a:rPr sz="1700" b="1" spc="25">
                          <a:latin typeface="Arial"/>
                          <a:cs typeface="Arial"/>
                        </a:rPr>
                        <a:t> </a:t>
                      </a:r>
                      <a:r>
                        <a:rPr sz="1700" b="1" spc="-100">
                          <a:latin typeface="Arial"/>
                          <a:cs typeface="Arial"/>
                        </a:rPr>
                        <a:t>allowed</a:t>
                      </a:r>
                      <a:r>
                        <a:rPr sz="1700" b="1" spc="20">
                          <a:latin typeface="Arial"/>
                          <a:cs typeface="Arial"/>
                        </a:rPr>
                        <a:t> </a:t>
                      </a:r>
                      <a:r>
                        <a:rPr sz="1700" b="1" spc="-65">
                          <a:latin typeface="Arial"/>
                          <a:cs typeface="Arial"/>
                        </a:rPr>
                        <a:t>in</a:t>
                      </a:r>
                      <a:r>
                        <a:rPr sz="1700" b="1" spc="30">
                          <a:latin typeface="Arial"/>
                          <a:cs typeface="Arial"/>
                        </a:rPr>
                        <a:t> </a:t>
                      </a:r>
                      <a:r>
                        <a:rPr sz="1700" b="1" spc="-10">
                          <a:latin typeface="Arial"/>
                          <a:cs typeface="Arial"/>
                        </a:rPr>
                        <a:t>response</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spc="-50">
                          <a:latin typeface="Z@RD28F.tmp"/>
                          <a:cs typeface="Z@RD28F.tmp"/>
                        </a:rPr>
                        <a:t>1</a:t>
                      </a:r>
                      <a:endParaRPr sz="1700">
                        <a:latin typeface="Z@RD28F.tmp"/>
                        <a:cs typeface="Z@RD28F.tmp"/>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394377">
                <a:tc>
                  <a:txBody>
                    <a:bodyPr/>
                    <a:lstStyle/>
                    <a:p>
                      <a:pPr marL="5080">
                        <a:lnSpc>
                          <a:spcPct val="100000"/>
                        </a:lnSpc>
                        <a:spcBef>
                          <a:spcPts val="370"/>
                        </a:spcBef>
                      </a:pPr>
                      <a:r>
                        <a:rPr sz="1700" b="1" spc="-110">
                          <a:latin typeface="Arial"/>
                          <a:cs typeface="Arial"/>
                        </a:rPr>
                        <a:t>Application</a:t>
                      </a:r>
                      <a:r>
                        <a:rPr sz="1700" b="1" spc="10">
                          <a:latin typeface="Arial"/>
                          <a:cs typeface="Arial"/>
                        </a:rPr>
                        <a:t> </a:t>
                      </a:r>
                      <a:r>
                        <a:rPr sz="1700" b="1" spc="-110">
                          <a:latin typeface="Arial"/>
                          <a:cs typeface="Arial"/>
                        </a:rPr>
                        <a:t>materials</a:t>
                      </a:r>
                      <a:r>
                        <a:rPr sz="1700" b="1" spc="15">
                          <a:latin typeface="Arial"/>
                          <a:cs typeface="Arial"/>
                        </a:rPr>
                        <a:t> </a:t>
                      </a:r>
                      <a:r>
                        <a:rPr sz="1700" b="1" spc="-100">
                          <a:latin typeface="Arial"/>
                          <a:cs typeface="Arial"/>
                        </a:rPr>
                        <a:t>due</a:t>
                      </a:r>
                      <a:r>
                        <a:rPr sz="1700" b="1" spc="10">
                          <a:latin typeface="Arial"/>
                          <a:cs typeface="Arial"/>
                        </a:rPr>
                        <a:t> </a:t>
                      </a:r>
                      <a:r>
                        <a:rPr sz="1700" b="1" spc="-10">
                          <a:latin typeface="Arial"/>
                          <a:cs typeface="Arial"/>
                        </a:rPr>
                        <a:t>to</a:t>
                      </a:r>
                      <a:r>
                        <a:rPr sz="1700" b="1" spc="10">
                          <a:latin typeface="Arial"/>
                          <a:cs typeface="Arial"/>
                        </a:rPr>
                        <a:t> </a:t>
                      </a:r>
                      <a:r>
                        <a:rPr sz="1700" b="1" spc="-25">
                          <a:latin typeface="Arial"/>
                          <a:cs typeface="Arial"/>
                        </a:rPr>
                        <a:t>ICH</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b="1" spc="-110">
                          <a:latin typeface="Arial"/>
                          <a:cs typeface="Arial"/>
                        </a:rPr>
                        <a:t>October</a:t>
                      </a:r>
                      <a:r>
                        <a:rPr sz="1700" b="1" spc="40">
                          <a:latin typeface="Arial"/>
                          <a:cs typeface="Arial"/>
                        </a:rPr>
                        <a:t> </a:t>
                      </a:r>
                      <a:r>
                        <a:rPr sz="1700" b="1" spc="-20">
                          <a:latin typeface="Arial"/>
                          <a:cs typeface="Arial"/>
                        </a:rPr>
                        <a:t>10th</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394377">
                <a:tc>
                  <a:txBody>
                    <a:bodyPr/>
                    <a:lstStyle/>
                    <a:p>
                      <a:pPr marL="5080">
                        <a:lnSpc>
                          <a:spcPct val="100000"/>
                        </a:lnSpc>
                        <a:spcBef>
                          <a:spcPts val="370"/>
                        </a:spcBef>
                      </a:pPr>
                      <a:r>
                        <a:rPr sz="1700" b="1" spc="-110">
                          <a:latin typeface="Arial"/>
                          <a:cs typeface="Arial"/>
                        </a:rPr>
                        <a:t>Applications</a:t>
                      </a:r>
                      <a:r>
                        <a:rPr sz="1700" b="1" spc="5">
                          <a:latin typeface="Arial"/>
                          <a:cs typeface="Arial"/>
                        </a:rPr>
                        <a:t> </a:t>
                      </a:r>
                      <a:r>
                        <a:rPr sz="1700" b="1" spc="-105">
                          <a:latin typeface="Arial"/>
                          <a:cs typeface="Arial"/>
                        </a:rPr>
                        <a:t>due</a:t>
                      </a:r>
                      <a:r>
                        <a:rPr sz="1700" b="1">
                          <a:latin typeface="Arial"/>
                          <a:cs typeface="Arial"/>
                        </a:rPr>
                        <a:t> </a:t>
                      </a:r>
                      <a:r>
                        <a:rPr sz="1700" b="1" spc="-10">
                          <a:latin typeface="Arial"/>
                          <a:cs typeface="Arial"/>
                        </a:rPr>
                        <a:t>to</a:t>
                      </a:r>
                      <a:r>
                        <a:rPr sz="1700" b="1" spc="-70">
                          <a:latin typeface="Arial"/>
                          <a:cs typeface="Arial"/>
                        </a:rPr>
                        <a:t> </a:t>
                      </a:r>
                      <a:r>
                        <a:rPr sz="1700" b="1" spc="-25">
                          <a:latin typeface="Arial"/>
                          <a:cs typeface="Arial"/>
                        </a:rPr>
                        <a:t>HUD</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nSpc>
                          <a:spcPct val="100000"/>
                        </a:lnSpc>
                        <a:spcBef>
                          <a:spcPts val="370"/>
                        </a:spcBef>
                      </a:pPr>
                      <a:r>
                        <a:rPr sz="1700" b="1" spc="-125">
                          <a:latin typeface="Arial"/>
                          <a:cs typeface="Arial"/>
                        </a:rPr>
                        <a:t>November</a:t>
                      </a:r>
                      <a:r>
                        <a:rPr sz="1700" b="1" spc="45">
                          <a:latin typeface="Arial"/>
                          <a:cs typeface="Arial"/>
                        </a:rPr>
                        <a:t> </a:t>
                      </a:r>
                      <a:r>
                        <a:rPr sz="1700" b="1" spc="-20">
                          <a:latin typeface="Arial"/>
                          <a:cs typeface="Arial"/>
                        </a:rPr>
                        <a:t>21st</a:t>
                      </a:r>
                      <a:endParaRPr sz="1700">
                        <a:latin typeface="Arial"/>
                        <a:cs typeface="Arial"/>
                      </a:endParaRPr>
                    </a:p>
                  </a:txBody>
                  <a:tcPr marL="0" marR="0" marT="53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title"/>
          </p:nvPr>
        </p:nvSpPr>
        <p:spPr>
          <a:xfrm>
            <a:off x="1332822" y="1107425"/>
            <a:ext cx="11110214" cy="764419"/>
          </a:xfrm>
          <a:prstGeom prst="rect">
            <a:avLst/>
          </a:prstGeom>
        </p:spPr>
        <p:txBody>
          <a:bodyPr vert="horz" wrap="square" lIns="0" tIns="14393" rIns="0" bIns="0" rtlCol="0">
            <a:spAutoFit/>
          </a:bodyPr>
          <a:lstStyle/>
          <a:p>
            <a:pPr marL="14393">
              <a:spcBef>
                <a:spcPts val="113"/>
              </a:spcBef>
            </a:pPr>
            <a:r>
              <a:rPr sz="4873" spc="-425"/>
              <a:t>Funding</a:t>
            </a:r>
            <a:r>
              <a:rPr sz="4873" spc="-74"/>
              <a:t> </a:t>
            </a:r>
            <a:r>
              <a:rPr sz="4873" spc="-385"/>
              <a:t>Available</a:t>
            </a:r>
            <a:r>
              <a:rPr sz="4873" spc="-68"/>
              <a:t> </a:t>
            </a:r>
            <a:r>
              <a:rPr sz="4873" spc="-317"/>
              <a:t>&amp;</a:t>
            </a:r>
            <a:r>
              <a:rPr sz="4873" spc="-68"/>
              <a:t> </a:t>
            </a:r>
            <a:r>
              <a:rPr sz="4873" spc="-363"/>
              <a:t>Eligible</a:t>
            </a:r>
            <a:r>
              <a:rPr sz="4873" spc="-62"/>
              <a:t> </a:t>
            </a:r>
            <a:r>
              <a:rPr sz="4873" spc="-436"/>
              <a:t>Program</a:t>
            </a:r>
            <a:r>
              <a:rPr sz="4873" spc="-91"/>
              <a:t> </a:t>
            </a:r>
            <a:r>
              <a:rPr sz="4873" spc="-527"/>
              <a:t>Types</a:t>
            </a:r>
            <a:endParaRPr sz="4873"/>
          </a:p>
        </p:txBody>
      </p:sp>
      <p:sp>
        <p:nvSpPr>
          <p:cNvPr id="4" name="object 4"/>
          <p:cNvSpPr txBox="1"/>
          <p:nvPr/>
        </p:nvSpPr>
        <p:spPr>
          <a:xfrm>
            <a:off x="1337328" y="1821019"/>
            <a:ext cx="11453998" cy="4904762"/>
          </a:xfrm>
          <a:prstGeom prst="rect">
            <a:avLst/>
          </a:prstGeom>
        </p:spPr>
        <p:txBody>
          <a:bodyPr vert="horz" wrap="square" lIns="0" tIns="201507" rIns="0" bIns="0" rtlCol="0">
            <a:spAutoFit/>
          </a:bodyPr>
          <a:lstStyle/>
          <a:p>
            <a:pPr marL="14393" defTabSz="1036290">
              <a:spcBef>
                <a:spcPts val="1587"/>
              </a:spcBef>
            </a:pPr>
            <a:r>
              <a:rPr sz="2493" b="1" kern="0" spc="-300">
                <a:solidFill>
                  <a:sysClr val="windowText" lastClr="000000"/>
                </a:solidFill>
                <a:latin typeface="Arial"/>
                <a:cs typeface="Arial"/>
              </a:rPr>
              <a:t>CoC</a:t>
            </a:r>
            <a:r>
              <a:rPr sz="2493" b="1" kern="0" spc="17">
                <a:solidFill>
                  <a:sysClr val="windowText" lastClr="000000"/>
                </a:solidFill>
                <a:latin typeface="Arial"/>
                <a:cs typeface="Arial"/>
              </a:rPr>
              <a:t> </a:t>
            </a:r>
            <a:r>
              <a:rPr sz="2493" b="1" kern="0" spc="-215">
                <a:solidFill>
                  <a:sysClr val="windowText" lastClr="000000"/>
                </a:solidFill>
                <a:latin typeface="Arial"/>
                <a:cs typeface="Arial"/>
              </a:rPr>
              <a:t>Builds</a:t>
            </a:r>
            <a:r>
              <a:rPr sz="2493" b="1" kern="0" spc="28">
                <a:solidFill>
                  <a:sysClr val="windowText" lastClr="000000"/>
                </a:solidFill>
                <a:latin typeface="Arial"/>
                <a:cs typeface="Arial"/>
              </a:rPr>
              <a:t> </a:t>
            </a:r>
            <a:r>
              <a:rPr sz="2493" b="1" kern="0" spc="-23">
                <a:solidFill>
                  <a:sysClr val="windowText" lastClr="000000"/>
                </a:solidFill>
                <a:latin typeface="Arial"/>
                <a:cs typeface="Arial"/>
              </a:rPr>
              <a:t>NOFO:</a:t>
            </a:r>
            <a:endParaRPr sz="2493" kern="0">
              <a:solidFill>
                <a:sysClr val="windowText" lastClr="000000"/>
              </a:solidFill>
              <a:latin typeface="Arial"/>
              <a:cs typeface="Arial"/>
            </a:endParaRPr>
          </a:p>
          <a:p>
            <a:pPr marL="417394" indent="-388609" defTabSz="1036290">
              <a:spcBef>
                <a:spcPts val="1473"/>
              </a:spcBef>
              <a:buClr>
                <a:srgbClr val="FFB100"/>
              </a:buClr>
              <a:buSzPct val="93181"/>
              <a:buFont typeface="Arial"/>
              <a:buChar char="•"/>
              <a:tabLst>
                <a:tab pos="417394" algn="l"/>
                <a:tab pos="1905621" algn="l"/>
                <a:tab pos="2836843" algn="l"/>
              </a:tabLst>
            </a:pPr>
            <a:r>
              <a:rPr sz="2493" kern="0">
                <a:solidFill>
                  <a:sysClr val="windowText" lastClr="000000"/>
                </a:solidFill>
                <a:latin typeface="Z@RD28F.tmp"/>
                <a:cs typeface="Z@RD28F.tmp"/>
              </a:rPr>
              <a:t>A</a:t>
            </a:r>
            <a:r>
              <a:rPr sz="2493" kern="0" spc="-425">
                <a:solidFill>
                  <a:sysClr val="windowText" lastClr="000000"/>
                </a:solidFill>
                <a:latin typeface="Z@RD28F.tmp"/>
                <a:cs typeface="Z@RD28F.tmp"/>
              </a:rPr>
              <a:t> </a:t>
            </a:r>
            <a:r>
              <a:rPr sz="2493" kern="0">
                <a:solidFill>
                  <a:sysClr val="windowText" lastClr="000000"/>
                </a:solidFill>
                <a:latin typeface="Z@RD28F.tmp"/>
                <a:cs typeface="Z@RD28F.tmp"/>
              </a:rPr>
              <a:t>p</a:t>
            </a:r>
            <a:r>
              <a:rPr sz="2493" kern="0" spc="-419">
                <a:solidFill>
                  <a:sysClr val="windowText" lastClr="000000"/>
                </a:solidFill>
                <a:latin typeface="Z@RD28F.tmp"/>
                <a:cs typeface="Z@RD28F.tmp"/>
              </a:rPr>
              <a:t> </a:t>
            </a:r>
            <a:r>
              <a:rPr lang="en-US" sz="2493" kern="0">
                <a:solidFill>
                  <a:sysClr val="windowText" lastClr="000000"/>
                </a:solidFill>
                <a:latin typeface="Z@RD28F.tmp"/>
                <a:cs typeface="Z@RD28F.tmp"/>
              </a:rPr>
              <a:t>p</a:t>
            </a:r>
            <a:r>
              <a:rPr sz="2493" kern="0" spc="-419">
                <a:solidFill>
                  <a:sysClr val="windowText" lastClr="000000"/>
                </a:solidFill>
                <a:latin typeface="Z@RD28F.tmp"/>
                <a:cs typeface="Z@RD28F.tmp"/>
              </a:rPr>
              <a:t> </a:t>
            </a:r>
            <a:r>
              <a:rPr lang="en-US" sz="2493" kern="0" spc="153">
                <a:solidFill>
                  <a:sysClr val="windowText" lastClr="000000"/>
                </a:solidFill>
                <a:latin typeface="Z@RD28F.tmp"/>
                <a:cs typeface="Z@RD28F.tmp"/>
              </a:rPr>
              <a:t>ro</a:t>
            </a:r>
            <a:r>
              <a:rPr sz="2493" kern="0" spc="-419">
                <a:solidFill>
                  <a:sysClr val="windowText" lastClr="000000"/>
                </a:solidFill>
                <a:latin typeface="Z@RD28F.tmp"/>
                <a:cs typeface="Z@RD28F.tmp"/>
              </a:rPr>
              <a:t> </a:t>
            </a:r>
            <a:r>
              <a:rPr sz="2493" kern="0" spc="-11">
                <a:solidFill>
                  <a:sysClr val="windowText" lastClr="000000"/>
                </a:solidFill>
                <a:latin typeface="Z@RD28F.tmp"/>
                <a:cs typeface="Z@RD28F.tmp"/>
              </a:rPr>
              <a:t>x</a:t>
            </a:r>
            <a:r>
              <a:rPr sz="2493" kern="0" spc="-419">
                <a:solidFill>
                  <a:sysClr val="windowText" lastClr="000000"/>
                </a:solidFill>
                <a:latin typeface="Z@RD28F.tmp"/>
                <a:cs typeface="Z@RD28F.tmp"/>
              </a:rPr>
              <a:t> </a:t>
            </a:r>
            <a:r>
              <a:rPr sz="2493" kern="0" spc="-57">
                <a:solidFill>
                  <a:sysClr val="windowText" lastClr="000000"/>
                </a:solidFill>
                <a:latin typeface="Z@RD28F.tmp"/>
                <a:cs typeface="Z@RD28F.tmp"/>
              </a:rPr>
              <a:t>.</a:t>
            </a:r>
            <a:r>
              <a:rPr sz="2493" kern="0">
                <a:solidFill>
                  <a:sysClr val="windowText" lastClr="000000"/>
                </a:solidFill>
                <a:latin typeface="Z@RD28F.tmp"/>
                <a:cs typeface="Z@RD28F.tmp"/>
              </a:rPr>
              <a:t>	$</a:t>
            </a:r>
            <a:r>
              <a:rPr sz="2493" kern="0" spc="-431">
                <a:solidFill>
                  <a:sysClr val="windowText" lastClr="000000"/>
                </a:solidFill>
                <a:latin typeface="Z@RD28F.tmp"/>
                <a:cs typeface="Z@RD28F.tmp"/>
              </a:rPr>
              <a:t> </a:t>
            </a:r>
            <a:r>
              <a:rPr sz="2493" kern="0">
                <a:solidFill>
                  <a:sysClr val="windowText" lastClr="000000"/>
                </a:solidFill>
                <a:latin typeface="Z@RD28F.tmp"/>
                <a:cs typeface="Z@RD28F.tmp"/>
              </a:rPr>
              <a:t>7</a:t>
            </a:r>
            <a:r>
              <a:rPr sz="2493" kern="0" spc="-419">
                <a:solidFill>
                  <a:sysClr val="windowText" lastClr="000000"/>
                </a:solidFill>
                <a:latin typeface="Z@RD28F.tmp"/>
                <a:cs typeface="Z@RD28F.tmp"/>
              </a:rPr>
              <a:t> </a:t>
            </a:r>
            <a:r>
              <a:rPr sz="2493" kern="0" spc="136">
                <a:solidFill>
                  <a:sysClr val="windowText" lastClr="000000"/>
                </a:solidFill>
                <a:latin typeface="Z@RD28F.tmp"/>
                <a:cs typeface="Z@RD28F.tmp"/>
              </a:rPr>
              <a:t>.5</a:t>
            </a:r>
            <a:r>
              <a:rPr sz="2493" kern="0">
                <a:solidFill>
                  <a:sysClr val="windowText" lastClr="000000"/>
                </a:solidFill>
                <a:latin typeface="Z@RD28F.tmp"/>
                <a:cs typeface="Z@RD28F.tmp"/>
              </a:rPr>
              <a:t>	m</a:t>
            </a:r>
            <a:r>
              <a:rPr sz="2493" kern="0" spc="-414">
                <a:solidFill>
                  <a:sysClr val="windowText" lastClr="000000"/>
                </a:solidFill>
                <a:latin typeface="Z@RD28F.tmp"/>
                <a:cs typeface="Z@RD28F.tmp"/>
              </a:rPr>
              <a:t> </a:t>
            </a:r>
            <a:r>
              <a:rPr lang="en-US" sz="2493" kern="0" spc="260">
                <a:solidFill>
                  <a:sysClr val="windowText" lastClr="000000"/>
                </a:solidFill>
                <a:latin typeface="Z@RD28F.tmp"/>
                <a:cs typeface="Z@RD28F.tmp"/>
              </a:rPr>
              <a:t>illio</a:t>
            </a:r>
            <a:r>
              <a:rPr sz="2493" kern="0" spc="-419">
                <a:solidFill>
                  <a:sysClr val="windowText" lastClr="000000"/>
                </a:solidFill>
                <a:latin typeface="Z@RD28F.tmp"/>
                <a:cs typeface="Z@RD28F.tmp"/>
              </a:rPr>
              <a:t> </a:t>
            </a:r>
            <a:r>
              <a:rPr sz="2493" kern="0" spc="-57">
                <a:solidFill>
                  <a:sysClr val="windowText" lastClr="000000"/>
                </a:solidFill>
                <a:latin typeface="Z@RD28F.tmp"/>
                <a:cs typeface="Z@RD28F.tmp"/>
              </a:rPr>
              <a:t>n</a:t>
            </a:r>
            <a:endParaRPr sz="2493" kern="0">
              <a:solidFill>
                <a:sysClr val="windowText" lastClr="000000"/>
              </a:solidFill>
              <a:latin typeface="Z@RD28F.tmp"/>
              <a:cs typeface="Z@RD28F.tmp"/>
            </a:endParaRPr>
          </a:p>
          <a:p>
            <a:pPr marL="417394" marR="1090983" indent="-389328" defTabSz="1036290">
              <a:spcBef>
                <a:spcPts val="1479"/>
              </a:spcBef>
              <a:buClr>
                <a:srgbClr val="FFB100"/>
              </a:buClr>
              <a:buSzPct val="93181"/>
              <a:buFont typeface="Arial"/>
              <a:buChar char="•"/>
              <a:tabLst>
                <a:tab pos="1049963" algn="l"/>
              </a:tabLst>
            </a:pPr>
            <a:r>
              <a:rPr sz="2493" kern="0" spc="91">
                <a:solidFill>
                  <a:sysClr val="windowText" lastClr="000000"/>
                </a:solidFill>
                <a:latin typeface="Z@RD28F.tmp"/>
                <a:cs typeface="Z@RD28F.tmp"/>
              </a:rPr>
              <a:t>Must</a:t>
            </a:r>
            <a:r>
              <a:rPr sz="2493" kern="0" spc="255">
                <a:solidFill>
                  <a:sysClr val="windowText" lastClr="000000"/>
                </a:solidFill>
                <a:latin typeface="Z@RD28F.tmp"/>
                <a:cs typeface="Z@RD28F.tmp"/>
              </a:rPr>
              <a:t> </a:t>
            </a:r>
            <a:r>
              <a:rPr sz="2493" kern="0" spc="102">
                <a:solidFill>
                  <a:sysClr val="windowText" lastClr="000000"/>
                </a:solidFill>
                <a:latin typeface="Z@RD28F.tmp"/>
                <a:cs typeface="Z@RD28F.tmp"/>
              </a:rPr>
              <a:t>create</a:t>
            </a:r>
            <a:r>
              <a:rPr sz="2493" kern="0" spc="260">
                <a:solidFill>
                  <a:sysClr val="windowText" lastClr="000000"/>
                </a:solidFill>
                <a:latin typeface="Z@RD28F.tmp"/>
                <a:cs typeface="Z@RD28F.tmp"/>
              </a:rPr>
              <a:t> </a:t>
            </a:r>
            <a:r>
              <a:rPr sz="2493" kern="0">
                <a:solidFill>
                  <a:sysClr val="windowText" lastClr="000000"/>
                </a:solidFill>
                <a:latin typeface="Z@RD28F.tmp"/>
                <a:cs typeface="Z@RD28F.tmp"/>
              </a:rPr>
              <a:t>a</a:t>
            </a:r>
            <a:r>
              <a:rPr sz="2493" kern="0" spc="272">
                <a:solidFill>
                  <a:sysClr val="windowText" lastClr="000000"/>
                </a:solidFill>
                <a:latin typeface="Z@RD28F.tmp"/>
                <a:cs typeface="Z@RD28F.tmp"/>
              </a:rPr>
              <a:t> </a:t>
            </a:r>
            <a:r>
              <a:rPr sz="2493" kern="0" spc="85">
                <a:solidFill>
                  <a:sysClr val="windowText" lastClr="000000"/>
                </a:solidFill>
                <a:latin typeface="Z@RD28F.tmp"/>
                <a:cs typeface="Z@RD28F.tmp"/>
              </a:rPr>
              <a:t>new</a:t>
            </a:r>
            <a:r>
              <a:rPr sz="2493" kern="0" spc="272">
                <a:solidFill>
                  <a:sysClr val="windowText" lastClr="000000"/>
                </a:solidFill>
                <a:latin typeface="Z@RD28F.tmp"/>
                <a:cs typeface="Z@RD28F.tmp"/>
              </a:rPr>
              <a:t> </a:t>
            </a:r>
            <a:r>
              <a:rPr sz="2493" kern="0" spc="102">
                <a:solidFill>
                  <a:sysClr val="windowText" lastClr="000000"/>
                </a:solidFill>
                <a:latin typeface="Z@RD28F.tmp"/>
                <a:cs typeface="Z@RD28F.tmp"/>
              </a:rPr>
              <a:t>Permanent</a:t>
            </a:r>
            <a:r>
              <a:rPr sz="2493" kern="0" spc="255">
                <a:solidFill>
                  <a:sysClr val="windowText" lastClr="000000"/>
                </a:solidFill>
                <a:latin typeface="Z@RD28F.tmp"/>
                <a:cs typeface="Z@RD28F.tmp"/>
              </a:rPr>
              <a:t> </a:t>
            </a:r>
            <a:r>
              <a:rPr sz="2493" kern="0" spc="108">
                <a:solidFill>
                  <a:sysClr val="windowText" lastClr="000000"/>
                </a:solidFill>
                <a:latin typeface="Z@RD28F.tmp"/>
                <a:cs typeface="Z@RD28F.tmp"/>
              </a:rPr>
              <a:t>Supportive</a:t>
            </a:r>
            <a:r>
              <a:rPr sz="2493" kern="0" spc="260">
                <a:solidFill>
                  <a:sysClr val="windowText" lastClr="000000"/>
                </a:solidFill>
                <a:latin typeface="Z@RD28F.tmp"/>
                <a:cs typeface="Z@RD28F.tmp"/>
              </a:rPr>
              <a:t> </a:t>
            </a:r>
            <a:r>
              <a:rPr sz="2493" kern="0" spc="102">
                <a:solidFill>
                  <a:sysClr val="windowText" lastClr="000000"/>
                </a:solidFill>
                <a:latin typeface="Z@RD28F.tmp"/>
                <a:cs typeface="Z@RD28F.tmp"/>
              </a:rPr>
              <a:t>Housing</a:t>
            </a:r>
            <a:r>
              <a:rPr sz="2493" kern="0" spc="255">
                <a:solidFill>
                  <a:sysClr val="windowText" lastClr="000000"/>
                </a:solidFill>
                <a:latin typeface="Z@RD28F.tmp"/>
                <a:cs typeface="Z@RD28F.tmp"/>
              </a:rPr>
              <a:t> </a:t>
            </a:r>
            <a:r>
              <a:rPr sz="2493" kern="0" spc="96">
                <a:solidFill>
                  <a:sysClr val="windowText" lastClr="000000"/>
                </a:solidFill>
                <a:latin typeface="Z@RD28F.tmp"/>
                <a:cs typeface="Z@RD28F.tmp"/>
              </a:rPr>
              <a:t>(PSH)</a:t>
            </a:r>
            <a:r>
              <a:rPr sz="2493" kern="0" spc="272">
                <a:solidFill>
                  <a:sysClr val="windowText" lastClr="000000"/>
                </a:solidFill>
                <a:latin typeface="Z@RD28F.tmp"/>
                <a:cs typeface="Z@RD28F.tmp"/>
              </a:rPr>
              <a:t> </a:t>
            </a:r>
            <a:r>
              <a:rPr sz="2493" kern="0" spc="102">
                <a:solidFill>
                  <a:sysClr val="windowText" lastClr="000000"/>
                </a:solidFill>
                <a:latin typeface="Z@RD28F.tmp"/>
                <a:cs typeface="Z@RD28F.tmp"/>
              </a:rPr>
              <a:t>program</a:t>
            </a:r>
            <a:r>
              <a:rPr sz="2493" kern="0" spc="255">
                <a:solidFill>
                  <a:sysClr val="windowText" lastClr="000000"/>
                </a:solidFill>
                <a:latin typeface="Z@RD28F.tmp"/>
                <a:cs typeface="Z@RD28F.tmp"/>
              </a:rPr>
              <a:t> </a:t>
            </a:r>
            <a:r>
              <a:rPr sz="2493" kern="0" spc="57">
                <a:solidFill>
                  <a:sysClr val="windowText" lastClr="000000"/>
                </a:solidFill>
                <a:latin typeface="Z@RD28F.tmp"/>
                <a:cs typeface="Z@RD28F.tmp"/>
              </a:rPr>
              <a:t>and 	</a:t>
            </a:r>
            <a:r>
              <a:rPr sz="2493" kern="0" spc="108">
                <a:solidFill>
                  <a:sysClr val="windowText" lastClr="000000"/>
                </a:solidFill>
                <a:latin typeface="Z@RD28F.tmp"/>
                <a:cs typeface="Z@RD28F.tmp"/>
              </a:rPr>
              <a:t>physical</a:t>
            </a:r>
            <a:r>
              <a:rPr sz="2493" kern="0" spc="249">
                <a:solidFill>
                  <a:sysClr val="windowText" lastClr="000000"/>
                </a:solidFill>
                <a:latin typeface="Z@RD28F.tmp"/>
                <a:cs typeface="Z@RD28F.tmp"/>
              </a:rPr>
              <a:t> </a:t>
            </a:r>
            <a:r>
              <a:rPr sz="2493" kern="0" spc="102">
                <a:solidFill>
                  <a:sysClr val="windowText" lastClr="000000"/>
                </a:solidFill>
                <a:latin typeface="Z@RD28F.tmp"/>
                <a:cs typeface="Z@RD28F.tmp"/>
              </a:rPr>
              <a:t>housing</a:t>
            </a:r>
            <a:r>
              <a:rPr sz="2493" kern="0" spc="249">
                <a:solidFill>
                  <a:sysClr val="windowText" lastClr="000000"/>
                </a:solidFill>
                <a:latin typeface="Z@RD28F.tmp"/>
                <a:cs typeface="Z@RD28F.tmp"/>
              </a:rPr>
              <a:t> </a:t>
            </a:r>
            <a:r>
              <a:rPr sz="2493" kern="0" spc="102">
                <a:solidFill>
                  <a:sysClr val="windowText" lastClr="000000"/>
                </a:solidFill>
                <a:latin typeface="Z@RD28F.tmp"/>
                <a:cs typeface="Z@RD28F.tmp"/>
              </a:rPr>
              <a:t>space</a:t>
            </a:r>
            <a:r>
              <a:rPr sz="2493" kern="0" spc="255">
                <a:solidFill>
                  <a:sysClr val="windowText" lastClr="000000"/>
                </a:solidFill>
                <a:latin typeface="Z@RD28F.tmp"/>
                <a:cs typeface="Z@RD28F.tmp"/>
              </a:rPr>
              <a:t> </a:t>
            </a:r>
            <a:r>
              <a:rPr sz="2493" kern="0" spc="74">
                <a:solidFill>
                  <a:sysClr val="windowText" lastClr="000000"/>
                </a:solidFill>
                <a:latin typeface="Z@RD28F.tmp"/>
                <a:cs typeface="Z@RD28F.tmp"/>
              </a:rPr>
              <a:t>for</a:t>
            </a:r>
            <a:r>
              <a:rPr sz="2493" kern="0" spc="266">
                <a:solidFill>
                  <a:sysClr val="windowText" lastClr="000000"/>
                </a:solidFill>
                <a:latin typeface="Z@RD28F.tmp"/>
                <a:cs typeface="Z@RD28F.tmp"/>
              </a:rPr>
              <a:t> </a:t>
            </a:r>
            <a:r>
              <a:rPr sz="2493" kern="0" spc="102">
                <a:solidFill>
                  <a:sysClr val="windowText" lastClr="000000"/>
                </a:solidFill>
                <a:latin typeface="Z@RD28F.tmp"/>
                <a:cs typeface="Z@RD28F.tmp"/>
              </a:rPr>
              <a:t>program</a:t>
            </a:r>
            <a:r>
              <a:rPr sz="2493" kern="0" spc="266">
                <a:solidFill>
                  <a:sysClr val="windowText" lastClr="000000"/>
                </a:solidFill>
                <a:latin typeface="Z@RD28F.tmp"/>
                <a:cs typeface="Z@RD28F.tmp"/>
              </a:rPr>
              <a:t> </a:t>
            </a:r>
            <a:r>
              <a:rPr sz="2493" kern="0" spc="102">
                <a:solidFill>
                  <a:sysClr val="windowText" lastClr="000000"/>
                </a:solidFill>
                <a:latin typeface="Z@RD28F.tmp"/>
                <a:cs typeface="Z@RD28F.tmp"/>
              </a:rPr>
              <a:t>participants.</a:t>
            </a:r>
            <a:endParaRPr sz="2493" kern="0">
              <a:solidFill>
                <a:sysClr val="windowText" lastClr="000000"/>
              </a:solidFill>
              <a:latin typeface="Z@RD28F.tmp"/>
              <a:cs typeface="Z@RD28F.tmp"/>
            </a:endParaRPr>
          </a:p>
          <a:p>
            <a:pPr marL="749151" marR="5757" lvl="1" indent="-388609" defTabSz="1036290">
              <a:spcBef>
                <a:spcPts val="1468"/>
              </a:spcBef>
              <a:buClr>
                <a:srgbClr val="FFB100"/>
              </a:buClr>
              <a:buSzPct val="93181"/>
              <a:buFont typeface="Calibri"/>
              <a:buChar char="◦"/>
              <a:tabLst>
                <a:tab pos="749151" algn="l"/>
              </a:tabLst>
            </a:pPr>
            <a:r>
              <a:rPr sz="2493" kern="0">
                <a:solidFill>
                  <a:sysClr val="windowText" lastClr="000000"/>
                </a:solidFill>
                <a:latin typeface="Z@RD28F.tmp"/>
                <a:cs typeface="Z@RD28F.tmp"/>
              </a:rPr>
              <a:t>PSH</a:t>
            </a:r>
            <a:r>
              <a:rPr sz="2493" kern="0" spc="-51">
                <a:solidFill>
                  <a:sysClr val="windowText" lastClr="000000"/>
                </a:solidFill>
                <a:latin typeface="Z@RD28F.tmp"/>
                <a:cs typeface="Z@RD28F.tmp"/>
              </a:rPr>
              <a:t> </a:t>
            </a:r>
            <a:r>
              <a:rPr sz="2493" kern="0">
                <a:solidFill>
                  <a:sysClr val="windowText" lastClr="000000"/>
                </a:solidFill>
                <a:latin typeface="Z@RD28F.tmp"/>
                <a:cs typeface="Z@RD28F.tmp"/>
              </a:rPr>
              <a:t>is</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permanent</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housing</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with</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supportive</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services</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that</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is</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long</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term</a:t>
            </a:r>
            <a:r>
              <a:rPr sz="2493" kern="0" spc="-34">
                <a:solidFill>
                  <a:sysClr val="windowText" lastClr="000000"/>
                </a:solidFill>
                <a:latin typeface="Z@RD28F.tmp"/>
                <a:cs typeface="Z@RD28F.tmp"/>
              </a:rPr>
              <a:t> </a:t>
            </a:r>
            <a:r>
              <a:rPr sz="2493" kern="0" spc="-11">
                <a:solidFill>
                  <a:sysClr val="windowText" lastClr="000000"/>
                </a:solidFill>
                <a:latin typeface="Z@RD28F.tmp"/>
                <a:cs typeface="Z@RD28F.tmp"/>
              </a:rPr>
              <a:t>(“permanent”) </a:t>
            </a:r>
            <a:r>
              <a:rPr sz="2493" kern="0">
                <a:solidFill>
                  <a:sysClr val="windowText" lastClr="000000"/>
                </a:solidFill>
                <a:latin typeface="Z@RD28F.tmp"/>
                <a:cs typeface="Z@RD28F.tmp"/>
              </a:rPr>
              <a:t>and</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specifically</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for</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households</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with</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at</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least</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one</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member</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who</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is</a:t>
            </a:r>
            <a:r>
              <a:rPr sz="2493" kern="0" spc="-23">
                <a:solidFill>
                  <a:sysClr val="windowText" lastClr="000000"/>
                </a:solidFill>
                <a:latin typeface="Z@RD28F.tmp"/>
                <a:cs typeface="Z@RD28F.tmp"/>
              </a:rPr>
              <a:t> </a:t>
            </a:r>
            <a:r>
              <a:rPr sz="2493" kern="0" spc="-11">
                <a:solidFill>
                  <a:sysClr val="windowText" lastClr="000000"/>
                </a:solidFill>
                <a:latin typeface="Z@RD28F.tmp"/>
                <a:cs typeface="Z@RD28F.tmp"/>
              </a:rPr>
              <a:t>experiencing </a:t>
            </a:r>
            <a:r>
              <a:rPr sz="2493" kern="0">
                <a:solidFill>
                  <a:sysClr val="windowText" lastClr="000000"/>
                </a:solidFill>
                <a:latin typeface="Z@RD28F.tmp"/>
                <a:cs typeface="Z@RD28F.tmp"/>
              </a:rPr>
              <a:t>chronic</a:t>
            </a:r>
            <a:r>
              <a:rPr sz="2493" kern="0" spc="-62">
                <a:solidFill>
                  <a:sysClr val="windowText" lastClr="000000"/>
                </a:solidFill>
                <a:latin typeface="Z@RD28F.tmp"/>
                <a:cs typeface="Z@RD28F.tmp"/>
              </a:rPr>
              <a:t> </a:t>
            </a:r>
            <a:r>
              <a:rPr sz="2493" kern="0">
                <a:solidFill>
                  <a:sysClr val="windowText" lastClr="000000"/>
                </a:solidFill>
                <a:latin typeface="Z@RD28F.tmp"/>
                <a:cs typeface="Z@RD28F.tmp"/>
              </a:rPr>
              <a:t>homelessness</a:t>
            </a:r>
            <a:r>
              <a:rPr sz="2493" kern="0" spc="-51">
                <a:solidFill>
                  <a:sysClr val="windowText" lastClr="000000"/>
                </a:solidFill>
                <a:latin typeface="Z@RD28F.tmp"/>
                <a:cs typeface="Z@RD28F.tmp"/>
              </a:rPr>
              <a:t> </a:t>
            </a:r>
            <a:r>
              <a:rPr sz="2493" kern="0">
                <a:solidFill>
                  <a:sysClr val="windowText" lastClr="000000"/>
                </a:solidFill>
                <a:latin typeface="Z@RD28F.tmp"/>
                <a:cs typeface="Z@RD28F.tmp"/>
              </a:rPr>
              <a:t>–</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living</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with</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a</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disabling</a:t>
            </a:r>
            <a:r>
              <a:rPr sz="2493" kern="0" spc="-51">
                <a:solidFill>
                  <a:sysClr val="windowText" lastClr="000000"/>
                </a:solidFill>
                <a:latin typeface="Z@RD28F.tmp"/>
                <a:cs typeface="Z@RD28F.tmp"/>
              </a:rPr>
              <a:t> </a:t>
            </a:r>
            <a:r>
              <a:rPr sz="2493" kern="0">
                <a:solidFill>
                  <a:sysClr val="windowText" lastClr="000000"/>
                </a:solidFill>
                <a:latin typeface="Z@RD28F.tmp"/>
                <a:cs typeface="Z@RD28F.tmp"/>
              </a:rPr>
              <a:t>condition</a:t>
            </a:r>
            <a:r>
              <a:rPr sz="2493" kern="0" spc="-57">
                <a:solidFill>
                  <a:sysClr val="windowText" lastClr="000000"/>
                </a:solidFill>
                <a:latin typeface="Z@RD28F.tmp"/>
                <a:cs typeface="Z@RD28F.tmp"/>
              </a:rPr>
              <a:t> </a:t>
            </a:r>
            <a:r>
              <a:rPr sz="2493" kern="0">
                <a:solidFill>
                  <a:sysClr val="windowText" lastClr="000000"/>
                </a:solidFill>
                <a:latin typeface="Z@RD28F.tmp"/>
                <a:cs typeface="Z@RD28F.tmp"/>
              </a:rPr>
              <a:t>and</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experiencing</a:t>
            </a:r>
            <a:r>
              <a:rPr sz="2493" kern="0" spc="-57">
                <a:solidFill>
                  <a:sysClr val="windowText" lastClr="000000"/>
                </a:solidFill>
                <a:latin typeface="Z@RD28F.tmp"/>
                <a:cs typeface="Z@RD28F.tmp"/>
              </a:rPr>
              <a:t> </a:t>
            </a:r>
            <a:r>
              <a:rPr sz="2493" kern="0" spc="-11">
                <a:solidFill>
                  <a:sysClr val="windowText" lastClr="000000"/>
                </a:solidFill>
                <a:latin typeface="Z@RD28F.tmp"/>
                <a:cs typeface="Z@RD28F.tmp"/>
              </a:rPr>
              <a:t>lengthy </a:t>
            </a:r>
            <a:r>
              <a:rPr sz="2493" kern="0">
                <a:solidFill>
                  <a:sysClr val="windowText" lastClr="000000"/>
                </a:solidFill>
                <a:latin typeface="Z@RD28F.tmp"/>
                <a:cs typeface="Z@RD28F.tmp"/>
              </a:rPr>
              <a:t>or</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episodic</a:t>
            </a:r>
            <a:r>
              <a:rPr sz="2493" kern="0" spc="-45">
                <a:solidFill>
                  <a:sysClr val="windowText" lastClr="000000"/>
                </a:solidFill>
                <a:latin typeface="Z@RD28F.tmp"/>
                <a:cs typeface="Z@RD28F.tmp"/>
              </a:rPr>
              <a:t> </a:t>
            </a:r>
            <a:r>
              <a:rPr sz="2493" kern="0" spc="-11">
                <a:solidFill>
                  <a:sysClr val="windowText" lastClr="000000"/>
                </a:solidFill>
                <a:latin typeface="Z@RD28F.tmp"/>
                <a:cs typeface="Z@RD28F.tmp"/>
              </a:rPr>
              <a:t>homelessness</a:t>
            </a:r>
            <a:endParaRPr sz="2493" kern="0">
              <a:solidFill>
                <a:sysClr val="windowText" lastClr="000000"/>
              </a:solidFill>
              <a:latin typeface="Z@RD28F.tmp"/>
              <a:cs typeface="Z@RD28F.tmp"/>
            </a:endParaRPr>
          </a:p>
          <a:p>
            <a:pPr marL="417394" marR="1414823" indent="-388609" defTabSz="1036290">
              <a:spcBef>
                <a:spcPts val="1689"/>
              </a:spcBef>
              <a:buClr>
                <a:srgbClr val="FFB100"/>
              </a:buClr>
              <a:buSzPct val="93750"/>
              <a:buFont typeface="Arial"/>
              <a:buChar char="•"/>
              <a:tabLst>
                <a:tab pos="417394" algn="l"/>
              </a:tabLst>
            </a:pPr>
            <a:r>
              <a:rPr sz="2720" kern="0" spc="74">
                <a:solidFill>
                  <a:sysClr val="windowText" lastClr="000000"/>
                </a:solidFill>
                <a:latin typeface="Z@RD28F.tmp"/>
                <a:cs typeface="Z@RD28F.tmp"/>
              </a:rPr>
              <a:t>The</a:t>
            </a:r>
            <a:r>
              <a:rPr sz="2720" kern="0" spc="260">
                <a:solidFill>
                  <a:sysClr val="windowText" lastClr="000000"/>
                </a:solidFill>
                <a:latin typeface="Z@RD28F.tmp"/>
                <a:cs typeface="Z@RD28F.tmp"/>
              </a:rPr>
              <a:t> </a:t>
            </a:r>
            <a:r>
              <a:rPr sz="2720" kern="0" spc="108">
                <a:solidFill>
                  <a:sysClr val="windowText" lastClr="000000"/>
                </a:solidFill>
                <a:latin typeface="Z@RD28F.tmp"/>
                <a:cs typeface="Z@RD28F.tmp"/>
              </a:rPr>
              <a:t>District</a:t>
            </a:r>
            <a:r>
              <a:rPr sz="2720" kern="0" spc="266">
                <a:solidFill>
                  <a:sysClr val="windowText" lastClr="000000"/>
                </a:solidFill>
                <a:latin typeface="Z@RD28F.tmp"/>
                <a:cs typeface="Z@RD28F.tmp"/>
              </a:rPr>
              <a:t> </a:t>
            </a:r>
            <a:r>
              <a:rPr sz="2720" kern="0" spc="79">
                <a:solidFill>
                  <a:sysClr val="windowText" lastClr="000000"/>
                </a:solidFill>
                <a:latin typeface="Z@RD28F.tmp"/>
                <a:cs typeface="Z@RD28F.tmp"/>
              </a:rPr>
              <a:t>can</a:t>
            </a:r>
            <a:r>
              <a:rPr sz="2720" kern="0" spc="266">
                <a:solidFill>
                  <a:sysClr val="windowText" lastClr="000000"/>
                </a:solidFill>
                <a:latin typeface="Z@RD28F.tmp"/>
                <a:cs typeface="Z@RD28F.tmp"/>
              </a:rPr>
              <a:t> </a:t>
            </a:r>
            <a:r>
              <a:rPr sz="2720" kern="0" spc="102">
                <a:solidFill>
                  <a:sysClr val="windowText" lastClr="000000"/>
                </a:solidFill>
                <a:latin typeface="Z@RD28F.tmp"/>
                <a:cs typeface="Z@RD28F.tmp"/>
              </a:rPr>
              <a:t>submit</a:t>
            </a:r>
            <a:r>
              <a:rPr sz="2720" kern="0" spc="272">
                <a:solidFill>
                  <a:sysClr val="windowText" lastClr="000000"/>
                </a:solidFill>
                <a:latin typeface="Z@RD28F.tmp"/>
                <a:cs typeface="Z@RD28F.tmp"/>
              </a:rPr>
              <a:t> </a:t>
            </a:r>
            <a:r>
              <a:rPr sz="2720" kern="0" spc="74">
                <a:solidFill>
                  <a:sysClr val="windowText" lastClr="000000"/>
                </a:solidFill>
                <a:latin typeface="Z@RD28F.tmp"/>
                <a:cs typeface="Z@RD28F.tmp"/>
              </a:rPr>
              <a:t>one</a:t>
            </a:r>
            <a:r>
              <a:rPr sz="2720" kern="0" spc="272">
                <a:solidFill>
                  <a:sysClr val="windowText" lastClr="000000"/>
                </a:solidFill>
                <a:latin typeface="Z@RD28F.tmp"/>
                <a:cs typeface="Z@RD28F.tmp"/>
              </a:rPr>
              <a:t> </a:t>
            </a:r>
            <a:r>
              <a:rPr sz="2720" kern="0" spc="79">
                <a:solidFill>
                  <a:sysClr val="windowText" lastClr="000000"/>
                </a:solidFill>
                <a:latin typeface="Z@RD28F.tmp"/>
                <a:cs typeface="Z@RD28F.tmp"/>
              </a:rPr>
              <a:t>(1)</a:t>
            </a:r>
            <a:r>
              <a:rPr sz="2720" kern="0" spc="266">
                <a:solidFill>
                  <a:sysClr val="windowText" lastClr="000000"/>
                </a:solidFill>
                <a:latin typeface="Z@RD28F.tmp"/>
                <a:cs typeface="Z@RD28F.tmp"/>
              </a:rPr>
              <a:t> </a:t>
            </a:r>
            <a:r>
              <a:rPr sz="2720" kern="0" spc="108">
                <a:solidFill>
                  <a:sysClr val="windowText" lastClr="000000"/>
                </a:solidFill>
                <a:latin typeface="Z@RD28F.tmp"/>
                <a:cs typeface="Z@RD28F.tmp"/>
              </a:rPr>
              <a:t>application</a:t>
            </a:r>
            <a:r>
              <a:rPr sz="2720" kern="0" spc="266">
                <a:solidFill>
                  <a:sysClr val="windowText" lastClr="000000"/>
                </a:solidFill>
                <a:latin typeface="Z@RD28F.tmp"/>
                <a:cs typeface="Z@RD28F.tmp"/>
              </a:rPr>
              <a:t> </a:t>
            </a:r>
            <a:r>
              <a:rPr sz="2720" kern="0" spc="62">
                <a:solidFill>
                  <a:sysClr val="windowText" lastClr="000000"/>
                </a:solidFill>
                <a:latin typeface="Z@RD28F.tmp"/>
                <a:cs typeface="Z@RD28F.tmp"/>
              </a:rPr>
              <a:t>in</a:t>
            </a:r>
            <a:r>
              <a:rPr sz="2720" kern="0" spc="266">
                <a:solidFill>
                  <a:sysClr val="windowText" lastClr="000000"/>
                </a:solidFill>
                <a:latin typeface="Z@RD28F.tmp"/>
                <a:cs typeface="Z@RD28F.tmp"/>
              </a:rPr>
              <a:t> </a:t>
            </a:r>
            <a:r>
              <a:rPr sz="2720" kern="0" spc="108">
                <a:solidFill>
                  <a:sysClr val="windowText" lastClr="000000"/>
                </a:solidFill>
                <a:latin typeface="Z@RD28F.tmp"/>
                <a:cs typeface="Z@RD28F.tmp"/>
              </a:rPr>
              <a:t>response</a:t>
            </a:r>
            <a:r>
              <a:rPr sz="2720" kern="0" spc="255">
                <a:solidFill>
                  <a:sysClr val="windowText" lastClr="000000"/>
                </a:solidFill>
                <a:latin typeface="Z@RD28F.tmp"/>
                <a:cs typeface="Z@RD28F.tmp"/>
              </a:rPr>
              <a:t> </a:t>
            </a:r>
            <a:r>
              <a:rPr sz="2720" kern="0" spc="62">
                <a:solidFill>
                  <a:sysClr val="windowText" lastClr="000000"/>
                </a:solidFill>
                <a:latin typeface="Z@RD28F.tmp"/>
                <a:cs typeface="Z@RD28F.tmp"/>
              </a:rPr>
              <a:t>to</a:t>
            </a:r>
            <a:r>
              <a:rPr sz="2720" kern="0" spc="272">
                <a:solidFill>
                  <a:sysClr val="windowText" lastClr="000000"/>
                </a:solidFill>
                <a:latin typeface="Z@RD28F.tmp"/>
                <a:cs typeface="Z@RD28F.tmp"/>
              </a:rPr>
              <a:t> </a:t>
            </a:r>
            <a:r>
              <a:rPr sz="2720" kern="0" spc="91">
                <a:solidFill>
                  <a:sysClr val="windowText" lastClr="000000"/>
                </a:solidFill>
                <a:latin typeface="Z@RD28F.tmp"/>
                <a:cs typeface="Z@RD28F.tmp"/>
              </a:rPr>
              <a:t>this </a:t>
            </a:r>
            <a:r>
              <a:rPr sz="2720" kern="0" spc="108">
                <a:solidFill>
                  <a:sysClr val="windowText" lastClr="000000"/>
                </a:solidFill>
                <a:latin typeface="Z@RD28F.tmp"/>
                <a:cs typeface="Z@RD28F.tmp"/>
              </a:rPr>
              <a:t>opportunity;</a:t>
            </a:r>
            <a:r>
              <a:rPr sz="2720" kern="0" spc="288">
                <a:solidFill>
                  <a:sysClr val="windowText" lastClr="000000"/>
                </a:solidFill>
                <a:latin typeface="Z@RD28F.tmp"/>
                <a:cs typeface="Z@RD28F.tmp"/>
              </a:rPr>
              <a:t> </a:t>
            </a:r>
            <a:r>
              <a:rPr sz="2720" kern="0" spc="68">
                <a:solidFill>
                  <a:sysClr val="windowText" lastClr="000000"/>
                </a:solidFill>
                <a:latin typeface="Z@RD28F.tmp"/>
                <a:cs typeface="Z@RD28F.tmp"/>
              </a:rPr>
              <a:t>HUD</a:t>
            </a:r>
            <a:r>
              <a:rPr sz="2720" kern="0" spc="288">
                <a:solidFill>
                  <a:sysClr val="windowText" lastClr="000000"/>
                </a:solidFill>
                <a:latin typeface="Z@RD28F.tmp"/>
                <a:cs typeface="Z@RD28F.tmp"/>
              </a:rPr>
              <a:t> </a:t>
            </a:r>
            <a:r>
              <a:rPr sz="2720" kern="0" spc="102">
                <a:solidFill>
                  <a:sysClr val="windowText" lastClr="000000"/>
                </a:solidFill>
                <a:latin typeface="Z@RD28F.tmp"/>
                <a:cs typeface="Z@RD28F.tmp"/>
              </a:rPr>
              <a:t>expects</a:t>
            </a:r>
            <a:r>
              <a:rPr sz="2720" kern="0" spc="283">
                <a:solidFill>
                  <a:sysClr val="windowText" lastClr="000000"/>
                </a:solidFill>
                <a:latin typeface="Z@RD28F.tmp"/>
                <a:cs typeface="Z@RD28F.tmp"/>
              </a:rPr>
              <a:t> </a:t>
            </a:r>
            <a:r>
              <a:rPr sz="2720" kern="0" spc="62">
                <a:solidFill>
                  <a:sysClr val="windowText" lastClr="000000"/>
                </a:solidFill>
                <a:latin typeface="Z@RD28F.tmp"/>
                <a:cs typeface="Z@RD28F.tmp"/>
              </a:rPr>
              <a:t>to</a:t>
            </a:r>
            <a:r>
              <a:rPr sz="2720" kern="0" spc="295">
                <a:solidFill>
                  <a:sysClr val="windowText" lastClr="000000"/>
                </a:solidFill>
                <a:latin typeface="Z@RD28F.tmp"/>
                <a:cs typeface="Z@RD28F.tmp"/>
              </a:rPr>
              <a:t> </a:t>
            </a:r>
            <a:r>
              <a:rPr sz="2720" kern="0" spc="85">
                <a:solidFill>
                  <a:sysClr val="windowText" lastClr="000000"/>
                </a:solidFill>
                <a:latin typeface="Z@RD28F.tmp"/>
                <a:cs typeface="Z@RD28F.tmp"/>
              </a:rPr>
              <a:t>make</a:t>
            </a:r>
            <a:r>
              <a:rPr sz="2720" kern="0" spc="283">
                <a:solidFill>
                  <a:sysClr val="windowText" lastClr="000000"/>
                </a:solidFill>
                <a:latin typeface="Z@RD28F.tmp"/>
                <a:cs typeface="Z@RD28F.tmp"/>
              </a:rPr>
              <a:t> </a:t>
            </a:r>
            <a:r>
              <a:rPr sz="2720" kern="0">
                <a:solidFill>
                  <a:sysClr val="windowText" lastClr="000000"/>
                </a:solidFill>
                <a:latin typeface="Z@RD28F.tmp"/>
                <a:cs typeface="Z@RD28F.tmp"/>
              </a:rPr>
              <a:t>25</a:t>
            </a:r>
            <a:r>
              <a:rPr sz="2720" kern="0" spc="288">
                <a:solidFill>
                  <a:sysClr val="windowText" lastClr="000000"/>
                </a:solidFill>
                <a:latin typeface="Z@RD28F.tmp"/>
                <a:cs typeface="Z@RD28F.tmp"/>
              </a:rPr>
              <a:t> </a:t>
            </a:r>
            <a:r>
              <a:rPr sz="2720" kern="0" spc="102">
                <a:solidFill>
                  <a:sysClr val="windowText" lastClr="000000"/>
                </a:solidFill>
                <a:latin typeface="Z@RD28F.tmp"/>
                <a:cs typeface="Z@RD28F.tmp"/>
              </a:rPr>
              <a:t>awards</a:t>
            </a:r>
            <a:r>
              <a:rPr sz="2720" kern="0" spc="288">
                <a:solidFill>
                  <a:sysClr val="windowText" lastClr="000000"/>
                </a:solidFill>
                <a:latin typeface="Z@RD28F.tmp"/>
                <a:cs typeface="Z@RD28F.tmp"/>
              </a:rPr>
              <a:t> </a:t>
            </a:r>
            <a:r>
              <a:rPr sz="2720" kern="0" spc="108">
                <a:solidFill>
                  <a:sysClr val="windowText" lastClr="000000"/>
                </a:solidFill>
                <a:latin typeface="Z@RD28F.tmp"/>
                <a:cs typeface="Z@RD28F.tmp"/>
              </a:rPr>
              <a:t>nationally.</a:t>
            </a:r>
            <a:endParaRPr sz="2720" kern="0">
              <a:solidFill>
                <a:sysClr val="windowText" lastClr="000000"/>
              </a:solidFill>
              <a:latin typeface="Z@RD28F.tmp"/>
              <a:cs typeface="Z@RD28F.tmp"/>
            </a:endParaRPr>
          </a:p>
        </p:txBody>
      </p:sp>
      <p:sp>
        <p:nvSpPr>
          <p:cNvPr id="5" name="object 5"/>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31DC03-4791-1E10-1B17-2F7435614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221" y="1858250"/>
            <a:ext cx="10328781" cy="3065441"/>
          </a:xfrm>
          <a:prstGeom prst="rect">
            <a:avLst/>
          </a:prstGeom>
        </p:spPr>
      </p:pic>
      <p:sp>
        <p:nvSpPr>
          <p:cNvPr id="2" name="Text Placeholder 1">
            <a:extLst>
              <a:ext uri="{FF2B5EF4-FFF2-40B4-BE49-F238E27FC236}">
                <a16:creationId xmlns:a16="http://schemas.microsoft.com/office/drawing/2014/main" id="{6D075D37-DE06-2F3F-CB29-BB4210AF2E6E}"/>
              </a:ext>
            </a:extLst>
          </p:cNvPr>
          <p:cNvSpPr txBox="1">
            <a:spLocks/>
          </p:cNvSpPr>
          <p:nvPr/>
        </p:nvSpPr>
        <p:spPr>
          <a:xfrm>
            <a:off x="773722" y="5132890"/>
            <a:ext cx="12685278" cy="1562518"/>
          </a:xfrm>
          <a:prstGeom prst="rect">
            <a:avLst/>
          </a:prstGeom>
        </p:spPr>
        <p:txBody>
          <a:bodyPr>
            <a:normAutofit/>
          </a:bodyPr>
          <a:lstStyle>
            <a:lvl1pPr marL="621514" indent="-621514" algn="l" rtl="0" eaLnBrk="1" latinLnBrk="0" hangingPunct="1">
              <a:spcBef>
                <a:spcPts val="0"/>
              </a:spcBef>
              <a:buClrTx/>
              <a:buSzPct val="60000"/>
              <a:buFont typeface="Wingdings" panose="05000000000000000000" pitchFamily="2" charset="2"/>
              <a:buChar char="v"/>
              <a:defRPr kumimoji="0" sz="4396" kern="1200">
                <a:solidFill>
                  <a:schemeClr val="tx1"/>
                </a:solidFill>
                <a:latin typeface="+mn-lt"/>
                <a:ea typeface="+mn-ea"/>
                <a:cs typeface="+mn-cs"/>
              </a:defRPr>
            </a:lvl1pPr>
            <a:lvl2pPr marL="1240847" indent="-606248" algn="l" rtl="0" eaLnBrk="1" latinLnBrk="0" hangingPunct="1">
              <a:spcBef>
                <a:spcPts val="0"/>
              </a:spcBef>
              <a:buClrTx/>
              <a:buSzPct val="70000"/>
              <a:buFont typeface="Wingdings" panose="05000000000000000000" pitchFamily="2" charset="2"/>
              <a:buChar char="Ø"/>
              <a:defRPr kumimoji="0" sz="3984" kern="1200">
                <a:solidFill>
                  <a:schemeClr val="tx1"/>
                </a:solidFill>
                <a:latin typeface="+mn-lt"/>
                <a:ea typeface="+mn-ea"/>
                <a:cs typeface="+mn-cs"/>
              </a:defRPr>
            </a:lvl2pPr>
            <a:lvl3pPr marL="1890710" indent="-634599" algn="l" rtl="0" eaLnBrk="1" latinLnBrk="0" hangingPunct="1">
              <a:spcBef>
                <a:spcPts val="0"/>
              </a:spcBef>
              <a:buClrTx/>
              <a:buSzPct val="75000"/>
              <a:buFont typeface="Wingdings" panose="05000000000000000000" pitchFamily="2" charset="2"/>
              <a:buChar char="ü"/>
              <a:defRPr kumimoji="0" sz="3572" kern="1200">
                <a:solidFill>
                  <a:schemeClr val="tx1"/>
                </a:solidFill>
                <a:latin typeface="+mn-lt"/>
                <a:ea typeface="+mn-ea"/>
                <a:cs typeface="+mn-cs"/>
              </a:defRPr>
            </a:lvl3pPr>
            <a:lvl4pPr marL="2512223" indent="-621514" algn="l" rtl="0" eaLnBrk="1" latinLnBrk="0" hangingPunct="1">
              <a:spcBef>
                <a:spcPts val="0"/>
              </a:spcBef>
              <a:buClrTx/>
              <a:buSzPct val="75000"/>
              <a:buFont typeface="Courier New" panose="02070309020205020404" pitchFamily="49" charset="0"/>
              <a:buChar char="o"/>
              <a:defRPr kumimoji="0" sz="3022" kern="1200">
                <a:solidFill>
                  <a:schemeClr val="tx1"/>
                </a:solidFill>
                <a:latin typeface="+mn-lt"/>
                <a:ea typeface="+mn-ea"/>
                <a:cs typeface="+mn-cs"/>
              </a:defRPr>
            </a:lvl4pPr>
            <a:lvl5pPr marL="3146821" indent="-634599" algn="l" rtl="0" eaLnBrk="1" latinLnBrk="0" hangingPunct="1">
              <a:spcBef>
                <a:spcPts val="0"/>
              </a:spcBef>
              <a:buClrTx/>
              <a:buSzPct val="65000"/>
              <a:buFont typeface="Arial" panose="020B0604020202020204" pitchFamily="34" charset="0"/>
              <a:buChar char="•"/>
              <a:defRPr kumimoji="0" sz="3022" kern="1200">
                <a:solidFill>
                  <a:schemeClr val="tx1"/>
                </a:solidFill>
                <a:latin typeface="+mn-lt"/>
                <a:ea typeface="+mn-ea"/>
                <a:cs typeface="+mn-cs"/>
              </a:defRPr>
            </a:lvl5pPr>
            <a:lvl6pPr marL="3218233" indent="-349807" algn="l" rtl="0" eaLnBrk="1" latinLnBrk="0" hangingPunct="1">
              <a:spcBef>
                <a:spcPct val="20000"/>
              </a:spcBef>
              <a:buClr>
                <a:schemeClr val="accent1"/>
              </a:buClr>
              <a:buFont typeface="Wingdings"/>
              <a:buChar char="§"/>
              <a:defRPr kumimoji="0" sz="2747" kern="1200" baseline="0">
                <a:solidFill>
                  <a:schemeClr val="tx1"/>
                </a:solidFill>
                <a:latin typeface="+mn-lt"/>
                <a:ea typeface="+mn-ea"/>
                <a:cs typeface="+mn-cs"/>
              </a:defRPr>
            </a:lvl6pPr>
            <a:lvl7pPr marL="3638003" indent="-349807" algn="l" rtl="0" eaLnBrk="1" latinLnBrk="0" hangingPunct="1">
              <a:spcBef>
                <a:spcPct val="20000"/>
              </a:spcBef>
              <a:buClr>
                <a:schemeClr val="accent2"/>
              </a:buClr>
              <a:buFont typeface="Wingdings"/>
              <a:buChar char="§"/>
              <a:defRPr kumimoji="0" sz="2747" kern="1200" baseline="0">
                <a:solidFill>
                  <a:schemeClr val="tx1"/>
                </a:solidFill>
                <a:latin typeface="+mn-lt"/>
                <a:ea typeface="+mn-ea"/>
                <a:cs typeface="+mn-cs"/>
              </a:defRPr>
            </a:lvl7pPr>
            <a:lvl8pPr marL="4057772" indent="-349807" algn="l" rtl="0" eaLnBrk="1" latinLnBrk="0" hangingPunct="1">
              <a:spcBef>
                <a:spcPct val="20000"/>
              </a:spcBef>
              <a:buClr>
                <a:schemeClr val="accent3"/>
              </a:buClr>
              <a:buFont typeface="Wingdings"/>
              <a:buChar char="§"/>
              <a:defRPr kumimoji="0" sz="2747" kern="1200" baseline="0">
                <a:solidFill>
                  <a:schemeClr val="tx1"/>
                </a:solidFill>
                <a:latin typeface="+mn-lt"/>
                <a:ea typeface="+mn-ea"/>
                <a:cs typeface="+mn-cs"/>
              </a:defRPr>
            </a:lvl8pPr>
            <a:lvl9pPr marL="4477542" indent="-349807" algn="l" rtl="0" eaLnBrk="1" latinLnBrk="0" hangingPunct="1">
              <a:spcBef>
                <a:spcPct val="20000"/>
              </a:spcBef>
              <a:buClr>
                <a:schemeClr val="accent4"/>
              </a:buClr>
              <a:buFont typeface="Wingdings"/>
              <a:buChar char="§"/>
              <a:defRPr kumimoji="0" sz="2747"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60000"/>
              <a:buFont typeface="Wingdings" panose="05000000000000000000" pitchFamily="2" charset="2"/>
              <a:buNone/>
              <a:tabLst/>
              <a:defRPr/>
            </a:pPr>
            <a:r>
              <a:rPr kumimoji="0" lang="en-US" sz="2800" b="1" i="0" u="none" strike="noStrike" kern="1200" cap="none" spc="0" normalizeH="0" baseline="0" noProof="0">
                <a:ln>
                  <a:noFill/>
                </a:ln>
                <a:solidFill>
                  <a:srgbClr val="002060"/>
                </a:solidFill>
                <a:effectLst/>
                <a:uLnTx/>
                <a:uFillTx/>
                <a:latin typeface="Tw Cen MT"/>
                <a:ea typeface="+mn-ea"/>
                <a:cs typeface="+mn-cs"/>
              </a:rPr>
              <a:t>Convention for Recording ICH Committee &amp; Full Council Meetings:</a:t>
            </a:r>
          </a:p>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2800" b="0" i="0" u="none" strike="noStrike" kern="1200" cap="none" spc="0" normalizeH="0" baseline="0" noProof="0">
                <a:ln>
                  <a:noFill/>
                </a:ln>
                <a:solidFill>
                  <a:srgbClr val="002060"/>
                </a:solidFill>
                <a:effectLst/>
                <a:uLnTx/>
                <a:uFillTx/>
                <a:latin typeface="Tw Cen MT"/>
                <a:ea typeface="+mn-ea"/>
                <a:cs typeface="+mn-cs"/>
              </a:rPr>
              <a:t>Recording for purposes of complying with the Open Meeting Act requirements</a:t>
            </a:r>
          </a:p>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2800" b="0" i="0" u="none" strike="noStrike" kern="1200" cap="none" spc="0" normalizeH="0" baseline="0" noProof="0">
                <a:ln>
                  <a:noFill/>
                </a:ln>
                <a:solidFill>
                  <a:srgbClr val="002060"/>
                </a:solidFill>
                <a:effectLst/>
                <a:uLnTx/>
                <a:uFillTx/>
                <a:latin typeface="Tw Cen MT"/>
                <a:ea typeface="+mn-ea"/>
                <a:cs typeface="+mn-cs"/>
              </a:rPr>
              <a:t>Available for anyone who requests a copy at </a:t>
            </a:r>
            <a:r>
              <a:rPr kumimoji="0" lang="en-US" sz="2800" b="0" i="0" u="none" strike="noStrike" kern="1200" cap="none" spc="0" normalizeH="0" baseline="0" noProof="0">
                <a:ln>
                  <a:noFill/>
                </a:ln>
                <a:solidFill>
                  <a:srgbClr val="002060"/>
                </a:solidFill>
                <a:effectLst/>
                <a:uLnTx/>
                <a:uFillTx/>
                <a:latin typeface="Tw Cen MT"/>
                <a:ea typeface="+mn-ea"/>
                <a:cs typeface="+mn-cs"/>
                <a:hlinkClick r:id="rId3"/>
              </a:rPr>
              <a:t>ich.info@dc.gov</a:t>
            </a:r>
            <a:r>
              <a:rPr kumimoji="0" lang="en-US" sz="2800" b="0" i="0" u="none" strike="noStrike" kern="1200" cap="none" spc="0" normalizeH="0" baseline="0" noProof="0">
                <a:ln>
                  <a:noFill/>
                </a:ln>
                <a:solidFill>
                  <a:srgbClr val="002060"/>
                </a:solidFill>
                <a:effectLst/>
                <a:uLnTx/>
                <a:uFillTx/>
                <a:latin typeface="Tw Cen MT"/>
                <a:ea typeface="+mn-ea"/>
                <a:cs typeface="+mn-cs"/>
              </a:rPr>
              <a:t>. </a:t>
            </a:r>
            <a:endParaRPr kumimoji="0" lang="en-US" sz="2400" b="0" i="0" u="none" strike="noStrike" kern="1200" cap="none" spc="0" normalizeH="0" baseline="0" noProof="0">
              <a:ln>
                <a:noFill/>
              </a:ln>
              <a:solidFill>
                <a:srgbClr val="002060"/>
              </a:solidFill>
              <a:effectLst/>
              <a:uLnTx/>
              <a:uFillTx/>
              <a:latin typeface="Tw Cen MT"/>
              <a:ea typeface="+mn-ea"/>
              <a:cs typeface="+mn-cs"/>
            </a:endParaRPr>
          </a:p>
        </p:txBody>
      </p:sp>
      <p:sp>
        <p:nvSpPr>
          <p:cNvPr id="4" name="Slide Number Placeholder 3">
            <a:extLst>
              <a:ext uri="{FF2B5EF4-FFF2-40B4-BE49-F238E27FC236}">
                <a16:creationId xmlns:a16="http://schemas.microsoft.com/office/drawing/2014/main" id="{795410F3-ACC7-2C96-568B-D6984A55792B}"/>
              </a:ext>
            </a:extLst>
          </p:cNvPr>
          <p:cNvSpPr txBox="1">
            <a:spLocks/>
          </p:cNvSpPr>
          <p:nvPr/>
        </p:nvSpPr>
        <p:spPr>
          <a:xfrm>
            <a:off x="12884550" y="7121630"/>
            <a:ext cx="682752" cy="411334"/>
          </a:xfrm>
          <a:prstGeom prst="rect">
            <a:avLst/>
          </a:prstGeom>
        </p:spPr>
        <p:txBody>
          <a:bodyPr/>
          <a:lst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fld id="{00000000-1234-1234-1234-123412341234}" type="slidenum">
              <a:rPr lang="en-US" smtClean="0"/>
              <a:pPr/>
              <a:t>2</a:t>
            </a:fld>
            <a:endParaRPr lang="en-US"/>
          </a:p>
        </p:txBody>
      </p:sp>
    </p:spTree>
    <p:extLst>
      <p:ext uri="{BB962C8B-B14F-4D97-AF65-F5344CB8AC3E}">
        <p14:creationId xmlns:p14="http://schemas.microsoft.com/office/powerpoint/2010/main" val="3604611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spc="-436"/>
              <a:t>Creating</a:t>
            </a:r>
            <a:r>
              <a:rPr spc="-85"/>
              <a:t> </a:t>
            </a:r>
            <a:r>
              <a:rPr spc="-476"/>
              <a:t>New</a:t>
            </a:r>
            <a:r>
              <a:rPr spc="-96"/>
              <a:t> </a:t>
            </a:r>
            <a:r>
              <a:rPr spc="-464"/>
              <a:t>Inventory</a:t>
            </a:r>
          </a:p>
        </p:txBody>
      </p:sp>
      <p:sp>
        <p:nvSpPr>
          <p:cNvPr id="4" name="object 4"/>
          <p:cNvSpPr txBox="1"/>
          <p:nvPr/>
        </p:nvSpPr>
        <p:spPr>
          <a:xfrm>
            <a:off x="1337328" y="2008074"/>
            <a:ext cx="12083203" cy="4468873"/>
          </a:xfrm>
          <a:prstGeom prst="rect">
            <a:avLst/>
          </a:prstGeom>
        </p:spPr>
        <p:txBody>
          <a:bodyPr vert="horz" wrap="square" lIns="0" tIns="56854" rIns="0" bIns="0" rtlCol="0">
            <a:spAutoFit/>
          </a:bodyPr>
          <a:lstStyle/>
          <a:p>
            <a:pPr marL="117302" marR="944174" indent="-113704" defTabSz="1036290">
              <a:lnSpc>
                <a:spcPts val="2697"/>
              </a:lnSpc>
              <a:spcBef>
                <a:spcPts val="448"/>
              </a:spcBef>
              <a:buSzPct val="95454"/>
              <a:buFont typeface="Arial"/>
              <a:buChar char="•"/>
              <a:tabLst>
                <a:tab pos="117302" algn="l"/>
                <a:tab pos="124499" algn="l"/>
              </a:tabLst>
            </a:pPr>
            <a:r>
              <a:rPr sz="2493" kern="0">
                <a:solidFill>
                  <a:srgbClr val="FFB100"/>
                </a:solidFill>
                <a:latin typeface="Z@RD28F.tmp"/>
                <a:cs typeface="Z@RD28F.tmp"/>
              </a:rPr>
              <a:t>	</a:t>
            </a:r>
            <a:r>
              <a:rPr sz="2493" kern="0">
                <a:solidFill>
                  <a:sysClr val="windowText" lastClr="000000"/>
                </a:solidFill>
                <a:latin typeface="Z@RD28F.tmp"/>
                <a:cs typeface="Z@RD28F.tmp"/>
              </a:rPr>
              <a:t>HUD</a:t>
            </a:r>
            <a:r>
              <a:rPr sz="2493" kern="0" spc="-51">
                <a:solidFill>
                  <a:sysClr val="windowText" lastClr="000000"/>
                </a:solidFill>
                <a:latin typeface="Z@RD28F.tmp"/>
                <a:cs typeface="Z@RD28F.tmp"/>
              </a:rPr>
              <a:t> </a:t>
            </a:r>
            <a:r>
              <a:rPr sz="2493" kern="0">
                <a:solidFill>
                  <a:sysClr val="windowText" lastClr="000000"/>
                </a:solidFill>
                <a:latin typeface="Z@RD28F.tmp"/>
                <a:cs typeface="Z@RD28F.tmp"/>
              </a:rPr>
              <a:t>“bonus</a:t>
            </a:r>
            <a:r>
              <a:rPr sz="2493" kern="0" spc="-57">
                <a:solidFill>
                  <a:sysClr val="windowText" lastClr="000000"/>
                </a:solidFill>
                <a:latin typeface="Z@RD28F.tmp"/>
                <a:cs typeface="Z@RD28F.tmp"/>
              </a:rPr>
              <a:t> </a:t>
            </a:r>
            <a:r>
              <a:rPr sz="2493" kern="0">
                <a:solidFill>
                  <a:sysClr val="windowText" lastClr="000000"/>
                </a:solidFill>
                <a:latin typeface="Z@RD28F.tmp"/>
                <a:cs typeface="Z@RD28F.tmp"/>
              </a:rPr>
              <a:t>funding”</a:t>
            </a:r>
            <a:r>
              <a:rPr sz="2493" kern="0" spc="-51">
                <a:solidFill>
                  <a:sysClr val="windowText" lastClr="000000"/>
                </a:solidFill>
                <a:latin typeface="Z@RD28F.tmp"/>
                <a:cs typeface="Z@RD28F.tmp"/>
              </a:rPr>
              <a:t> </a:t>
            </a:r>
            <a:r>
              <a:rPr sz="2493" kern="0">
                <a:solidFill>
                  <a:sysClr val="windowText" lastClr="000000"/>
                </a:solidFill>
                <a:latin typeface="Z@RD28F.tmp"/>
                <a:cs typeface="Z@RD28F.tmp"/>
              </a:rPr>
              <a:t>opportunities</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are</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specifically</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designed</a:t>
            </a:r>
            <a:r>
              <a:rPr sz="2493" kern="0" spc="-51">
                <a:solidFill>
                  <a:sysClr val="windowText" lastClr="000000"/>
                </a:solidFill>
                <a:latin typeface="Z@RD28F.tmp"/>
                <a:cs typeface="Z@RD28F.tmp"/>
              </a:rPr>
              <a:t> </a:t>
            </a:r>
            <a:r>
              <a:rPr sz="2493" kern="0">
                <a:solidFill>
                  <a:sysClr val="windowText" lastClr="000000"/>
                </a:solidFill>
                <a:latin typeface="Z@RD28F.tmp"/>
                <a:cs typeface="Z@RD28F.tmp"/>
              </a:rPr>
              <a:t>to</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create</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brand</a:t>
            </a:r>
            <a:r>
              <a:rPr sz="2493" kern="0" spc="-40">
                <a:solidFill>
                  <a:sysClr val="windowText" lastClr="000000"/>
                </a:solidFill>
                <a:latin typeface="Z@RD28F.tmp"/>
                <a:cs typeface="Z@RD28F.tmp"/>
              </a:rPr>
              <a:t> </a:t>
            </a:r>
            <a:r>
              <a:rPr sz="2493" kern="0" spc="-28">
                <a:solidFill>
                  <a:sysClr val="windowText" lastClr="000000"/>
                </a:solidFill>
                <a:latin typeface="Z@RD28F.tmp"/>
                <a:cs typeface="Z@RD28F.tmp"/>
              </a:rPr>
              <a:t>new </a:t>
            </a:r>
            <a:r>
              <a:rPr sz="2493" kern="0">
                <a:solidFill>
                  <a:sysClr val="windowText" lastClr="000000"/>
                </a:solidFill>
                <a:latin typeface="Z@RD28F.tmp"/>
                <a:cs typeface="Z@RD28F.tmp"/>
              </a:rPr>
              <a:t>housing</a:t>
            </a:r>
            <a:r>
              <a:rPr sz="2493" kern="0" spc="-68">
                <a:solidFill>
                  <a:sysClr val="windowText" lastClr="000000"/>
                </a:solidFill>
                <a:latin typeface="Z@RD28F.tmp"/>
                <a:cs typeface="Z@RD28F.tmp"/>
              </a:rPr>
              <a:t> </a:t>
            </a:r>
            <a:r>
              <a:rPr sz="2493" kern="0">
                <a:solidFill>
                  <a:sysClr val="windowText" lastClr="000000"/>
                </a:solidFill>
                <a:latin typeface="Z@RD28F.tmp"/>
                <a:cs typeface="Z@RD28F.tmp"/>
              </a:rPr>
              <a:t>inventory</a:t>
            </a:r>
            <a:r>
              <a:rPr sz="2493" kern="0" spc="-57">
                <a:solidFill>
                  <a:sysClr val="windowText" lastClr="000000"/>
                </a:solidFill>
                <a:latin typeface="Z@RD28F.tmp"/>
                <a:cs typeface="Z@RD28F.tmp"/>
              </a:rPr>
              <a:t> </a:t>
            </a:r>
            <a:r>
              <a:rPr sz="2493" kern="0">
                <a:solidFill>
                  <a:sysClr val="windowText" lastClr="000000"/>
                </a:solidFill>
                <a:latin typeface="Z@RD28F.tmp"/>
                <a:cs typeface="Z@RD28F.tmp"/>
              </a:rPr>
              <a:t>for</a:t>
            </a:r>
            <a:r>
              <a:rPr sz="2493" kern="0" spc="-57">
                <a:solidFill>
                  <a:sysClr val="windowText" lastClr="000000"/>
                </a:solidFill>
                <a:latin typeface="Z@RD28F.tmp"/>
                <a:cs typeface="Z@RD28F.tmp"/>
              </a:rPr>
              <a:t> </a:t>
            </a:r>
            <a:r>
              <a:rPr sz="2493" kern="0">
                <a:solidFill>
                  <a:sysClr val="windowText" lastClr="000000"/>
                </a:solidFill>
                <a:latin typeface="Z@RD28F.tmp"/>
                <a:cs typeface="Z@RD28F.tmp"/>
              </a:rPr>
              <a:t>households</a:t>
            </a:r>
            <a:r>
              <a:rPr sz="2493" kern="0" spc="-68">
                <a:solidFill>
                  <a:sysClr val="windowText" lastClr="000000"/>
                </a:solidFill>
                <a:latin typeface="Z@RD28F.tmp"/>
                <a:cs typeface="Z@RD28F.tmp"/>
              </a:rPr>
              <a:t> </a:t>
            </a:r>
            <a:r>
              <a:rPr sz="2493" kern="0">
                <a:solidFill>
                  <a:sysClr val="windowText" lastClr="000000"/>
                </a:solidFill>
                <a:latin typeface="Z@RD28F.tmp"/>
                <a:cs typeface="Z@RD28F.tmp"/>
              </a:rPr>
              <a:t>experiencing</a:t>
            </a:r>
            <a:r>
              <a:rPr sz="2493" kern="0" spc="-68">
                <a:solidFill>
                  <a:sysClr val="windowText" lastClr="000000"/>
                </a:solidFill>
                <a:latin typeface="Z@RD28F.tmp"/>
                <a:cs typeface="Z@RD28F.tmp"/>
              </a:rPr>
              <a:t> </a:t>
            </a:r>
            <a:r>
              <a:rPr sz="2493" kern="0" spc="-11">
                <a:solidFill>
                  <a:sysClr val="windowText" lastClr="000000"/>
                </a:solidFill>
                <a:latin typeface="Z@RD28F.tmp"/>
                <a:cs typeface="Z@RD28F.tmp"/>
              </a:rPr>
              <a:t>homelessness</a:t>
            </a:r>
            <a:endParaRPr sz="2493" kern="0">
              <a:solidFill>
                <a:sysClr val="windowText" lastClr="000000"/>
              </a:solidFill>
              <a:latin typeface="Z@RD28F.tmp"/>
              <a:cs typeface="Z@RD28F.tmp"/>
            </a:endParaRPr>
          </a:p>
          <a:p>
            <a:pPr marL="117302" marR="386450" indent="-113704" defTabSz="1036290">
              <a:lnSpc>
                <a:spcPts val="2697"/>
              </a:lnSpc>
              <a:spcBef>
                <a:spcPts val="1581"/>
              </a:spcBef>
              <a:buSzPct val="95454"/>
              <a:buFont typeface="Arial"/>
              <a:buChar char="•"/>
              <a:tabLst>
                <a:tab pos="117302" algn="l"/>
                <a:tab pos="124499" algn="l"/>
              </a:tabLst>
            </a:pPr>
            <a:r>
              <a:rPr sz="2493" kern="0">
                <a:solidFill>
                  <a:srgbClr val="FFB100"/>
                </a:solidFill>
                <a:latin typeface="Z@RD28F.tmp"/>
                <a:cs typeface="Z@RD28F.tmp"/>
              </a:rPr>
              <a:t>	</a:t>
            </a:r>
            <a:r>
              <a:rPr sz="2493" kern="0">
                <a:solidFill>
                  <a:sysClr val="windowText" lastClr="000000"/>
                </a:solidFill>
                <a:latin typeface="Z@RD28F.tmp"/>
                <a:cs typeface="Z@RD28F.tmp"/>
              </a:rPr>
              <a:t>CoC</a:t>
            </a:r>
            <a:r>
              <a:rPr sz="2493" kern="0" spc="-17">
                <a:solidFill>
                  <a:sysClr val="windowText" lastClr="000000"/>
                </a:solidFill>
                <a:latin typeface="Z@RD28F.tmp"/>
                <a:cs typeface="Z@RD28F.tmp"/>
              </a:rPr>
              <a:t> </a:t>
            </a:r>
            <a:r>
              <a:rPr sz="2493" kern="0">
                <a:solidFill>
                  <a:sysClr val="windowText" lastClr="000000"/>
                </a:solidFill>
                <a:latin typeface="Z@RD28F.tmp"/>
                <a:cs typeface="Z@RD28F.tmp"/>
              </a:rPr>
              <a:t>Builds</a:t>
            </a:r>
            <a:r>
              <a:rPr sz="2493" kern="0" spc="-51">
                <a:solidFill>
                  <a:sysClr val="windowText" lastClr="000000"/>
                </a:solidFill>
                <a:latin typeface="Z@RD28F.tmp"/>
                <a:cs typeface="Z@RD28F.tmp"/>
              </a:rPr>
              <a:t> </a:t>
            </a:r>
            <a:r>
              <a:rPr sz="2493" kern="0">
                <a:solidFill>
                  <a:sysClr val="windowText" lastClr="000000"/>
                </a:solidFill>
                <a:latin typeface="Z@RD28F.tmp"/>
                <a:cs typeface="Z@RD28F.tmp"/>
              </a:rPr>
              <a:t>has</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an</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additional</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focus</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on</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using</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funds</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to</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newly</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construct</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or</a:t>
            </a:r>
            <a:r>
              <a:rPr sz="2493" kern="0" spc="-17">
                <a:solidFill>
                  <a:sysClr val="windowText" lastClr="000000"/>
                </a:solidFill>
                <a:latin typeface="Z@RD28F.tmp"/>
                <a:cs typeface="Z@RD28F.tmp"/>
              </a:rPr>
              <a:t> </a:t>
            </a:r>
            <a:r>
              <a:rPr sz="2493" kern="0">
                <a:solidFill>
                  <a:sysClr val="windowText" lastClr="000000"/>
                </a:solidFill>
                <a:latin typeface="Z@RD28F.tmp"/>
                <a:cs typeface="Z@RD28F.tmp"/>
              </a:rPr>
              <a:t>rehab</a:t>
            </a:r>
            <a:r>
              <a:rPr sz="2493" kern="0" spc="-28">
                <a:solidFill>
                  <a:sysClr val="windowText" lastClr="000000"/>
                </a:solidFill>
                <a:latin typeface="Z@RD28F.tmp"/>
                <a:cs typeface="Z@RD28F.tmp"/>
              </a:rPr>
              <a:t> </a:t>
            </a:r>
            <a:r>
              <a:rPr sz="2493" kern="0" spc="-11">
                <a:solidFill>
                  <a:sysClr val="windowText" lastClr="000000"/>
                </a:solidFill>
                <a:latin typeface="Z@RD28F.tmp"/>
                <a:cs typeface="Z@RD28F.tmp"/>
              </a:rPr>
              <a:t>units </a:t>
            </a:r>
            <a:r>
              <a:rPr sz="2493" kern="0">
                <a:solidFill>
                  <a:sysClr val="windowText" lastClr="000000"/>
                </a:solidFill>
                <a:latin typeface="Z@RD28F.tmp"/>
                <a:cs typeface="Z@RD28F.tmp"/>
              </a:rPr>
              <a:t>(including</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adaptive</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reuse)</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to</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be</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used</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as</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the</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physical</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housing</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space</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for</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a</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specific</a:t>
            </a:r>
            <a:r>
              <a:rPr sz="2493" kern="0" spc="-45">
                <a:solidFill>
                  <a:sysClr val="windowText" lastClr="000000"/>
                </a:solidFill>
                <a:latin typeface="Z@RD28F.tmp"/>
                <a:cs typeface="Z@RD28F.tmp"/>
              </a:rPr>
              <a:t> </a:t>
            </a:r>
            <a:r>
              <a:rPr sz="2493" kern="0" spc="-28">
                <a:solidFill>
                  <a:sysClr val="windowText" lastClr="000000"/>
                </a:solidFill>
                <a:latin typeface="Z@RD28F.tmp"/>
                <a:cs typeface="Z@RD28F.tmp"/>
              </a:rPr>
              <a:t>new </a:t>
            </a:r>
            <a:r>
              <a:rPr sz="2493" kern="0">
                <a:solidFill>
                  <a:sysClr val="windowText" lastClr="000000"/>
                </a:solidFill>
                <a:latin typeface="Z@RD28F.tmp"/>
                <a:cs typeface="Z@RD28F.tmp"/>
              </a:rPr>
              <a:t>program</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a:t>
            </a:r>
            <a:r>
              <a:rPr sz="2493" kern="0" spc="-17">
                <a:solidFill>
                  <a:sysClr val="windowText" lastClr="000000"/>
                </a:solidFill>
                <a:latin typeface="Z@RD28F.tmp"/>
                <a:cs typeface="Z@RD28F.tmp"/>
              </a:rPr>
              <a:t> </a:t>
            </a:r>
            <a:r>
              <a:rPr sz="2493" kern="0">
                <a:solidFill>
                  <a:sysClr val="windowText" lastClr="000000"/>
                </a:solidFill>
                <a:latin typeface="Z@RD28F.tmp"/>
                <a:cs typeface="Z@RD28F.tmp"/>
              </a:rPr>
              <a:t>not</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for</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general</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inventory</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that</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may</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be</a:t>
            </a:r>
            <a:r>
              <a:rPr sz="2493" kern="0" spc="-23">
                <a:solidFill>
                  <a:sysClr val="windowText" lastClr="000000"/>
                </a:solidFill>
                <a:latin typeface="Z@RD28F.tmp"/>
                <a:cs typeface="Z@RD28F.tmp"/>
              </a:rPr>
              <a:t> </a:t>
            </a:r>
            <a:r>
              <a:rPr sz="2493" kern="0">
                <a:solidFill>
                  <a:sysClr val="windowText" lastClr="000000"/>
                </a:solidFill>
                <a:latin typeface="Z@RD28F.tmp"/>
                <a:cs typeface="Z@RD28F.tmp"/>
              </a:rPr>
              <a:t>used</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as</a:t>
            </a:r>
            <a:r>
              <a:rPr sz="2493" kern="0" spc="-23">
                <a:solidFill>
                  <a:sysClr val="windowText" lastClr="000000"/>
                </a:solidFill>
                <a:latin typeface="Z@RD28F.tmp"/>
                <a:cs typeface="Z@RD28F.tmp"/>
              </a:rPr>
              <a:t> </a:t>
            </a:r>
            <a:r>
              <a:rPr sz="2493" kern="0">
                <a:solidFill>
                  <a:sysClr val="windowText" lastClr="000000"/>
                </a:solidFill>
                <a:latin typeface="Z@RD28F.tmp"/>
                <a:cs typeface="Z@RD28F.tmp"/>
              </a:rPr>
              <a:t>PSH</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set</a:t>
            </a:r>
            <a:r>
              <a:rPr sz="2493" kern="0" spc="-23">
                <a:solidFill>
                  <a:sysClr val="windowText" lastClr="000000"/>
                </a:solidFill>
                <a:latin typeface="Z@RD28F.tmp"/>
                <a:cs typeface="Z@RD28F.tmp"/>
              </a:rPr>
              <a:t> </a:t>
            </a:r>
            <a:r>
              <a:rPr sz="2493" kern="0" spc="-11">
                <a:solidFill>
                  <a:sysClr val="windowText" lastClr="000000"/>
                </a:solidFill>
                <a:latin typeface="Z@RD28F.tmp"/>
                <a:cs typeface="Z@RD28F.tmp"/>
              </a:rPr>
              <a:t>asides</a:t>
            </a:r>
            <a:endParaRPr sz="2493" kern="0">
              <a:solidFill>
                <a:sysClr val="windowText" lastClr="000000"/>
              </a:solidFill>
              <a:latin typeface="Z@RD28F.tmp"/>
              <a:cs typeface="Z@RD28F.tmp"/>
            </a:endParaRPr>
          </a:p>
          <a:p>
            <a:pPr marL="117302" marR="863575" indent="-113704" defTabSz="1036290">
              <a:lnSpc>
                <a:spcPts val="2697"/>
              </a:lnSpc>
              <a:spcBef>
                <a:spcPts val="1575"/>
              </a:spcBef>
              <a:buSzPct val="95454"/>
              <a:buFont typeface="Arial"/>
              <a:buChar char="•"/>
              <a:tabLst>
                <a:tab pos="117302" algn="l"/>
                <a:tab pos="124499" algn="l"/>
              </a:tabLst>
            </a:pPr>
            <a:r>
              <a:rPr sz="2493" kern="0">
                <a:solidFill>
                  <a:srgbClr val="FFB100"/>
                </a:solidFill>
                <a:latin typeface="Z@RD28F.tmp"/>
                <a:cs typeface="Z@RD28F.tmp"/>
              </a:rPr>
              <a:t>	</a:t>
            </a:r>
            <a:r>
              <a:rPr sz="2493" kern="0">
                <a:solidFill>
                  <a:sysClr val="windowText" lastClr="000000"/>
                </a:solidFill>
                <a:latin typeface="Z@RD28F.tmp"/>
                <a:cs typeface="Z@RD28F.tmp"/>
              </a:rPr>
              <a:t>Good</a:t>
            </a:r>
            <a:r>
              <a:rPr sz="2493" kern="0" spc="-68">
                <a:solidFill>
                  <a:sysClr val="windowText" lastClr="000000"/>
                </a:solidFill>
                <a:latin typeface="Z@RD28F.tmp"/>
                <a:cs typeface="Z@RD28F.tmp"/>
              </a:rPr>
              <a:t> </a:t>
            </a:r>
            <a:r>
              <a:rPr sz="2493" kern="0">
                <a:solidFill>
                  <a:sysClr val="windowText" lastClr="000000"/>
                </a:solidFill>
                <a:latin typeface="Z@RD28F.tmp"/>
                <a:cs typeface="Z@RD28F.tmp"/>
              </a:rPr>
              <a:t>opportunity</a:t>
            </a:r>
            <a:r>
              <a:rPr sz="2493" kern="0" spc="-74">
                <a:solidFill>
                  <a:sysClr val="windowText" lastClr="000000"/>
                </a:solidFill>
                <a:latin typeface="Z@RD28F.tmp"/>
                <a:cs typeface="Z@RD28F.tmp"/>
              </a:rPr>
              <a:t> </a:t>
            </a:r>
            <a:r>
              <a:rPr sz="2493" kern="0">
                <a:solidFill>
                  <a:sysClr val="windowText" lastClr="000000"/>
                </a:solidFill>
                <a:latin typeface="Z@RD28F.tmp"/>
                <a:cs typeface="Z@RD28F.tmp"/>
              </a:rPr>
              <a:t>for</a:t>
            </a:r>
            <a:r>
              <a:rPr sz="2493" kern="0" spc="-57">
                <a:solidFill>
                  <a:sysClr val="windowText" lastClr="000000"/>
                </a:solidFill>
                <a:latin typeface="Z@RD28F.tmp"/>
                <a:cs typeface="Z@RD28F.tmp"/>
              </a:rPr>
              <a:t> </a:t>
            </a:r>
            <a:r>
              <a:rPr sz="2493" kern="0">
                <a:solidFill>
                  <a:sysClr val="windowText" lastClr="000000"/>
                </a:solidFill>
                <a:latin typeface="Z@RD28F.tmp"/>
                <a:cs typeface="Z@RD28F.tmp"/>
              </a:rPr>
              <a:t>providers</a:t>
            </a:r>
            <a:r>
              <a:rPr sz="2493" kern="0" spc="-62">
                <a:solidFill>
                  <a:sysClr val="windowText" lastClr="000000"/>
                </a:solidFill>
                <a:latin typeface="Z@RD28F.tmp"/>
                <a:cs typeface="Z@RD28F.tmp"/>
              </a:rPr>
              <a:t> </a:t>
            </a:r>
            <a:r>
              <a:rPr sz="2493" kern="0">
                <a:solidFill>
                  <a:sysClr val="windowText" lastClr="000000"/>
                </a:solidFill>
                <a:latin typeface="Z@RD28F.tmp"/>
                <a:cs typeface="Z@RD28F.tmp"/>
              </a:rPr>
              <a:t>with</a:t>
            </a:r>
            <a:r>
              <a:rPr sz="2493" kern="0" spc="-62">
                <a:solidFill>
                  <a:sysClr val="windowText" lastClr="000000"/>
                </a:solidFill>
                <a:latin typeface="Z@RD28F.tmp"/>
                <a:cs typeface="Z@RD28F.tmp"/>
              </a:rPr>
              <a:t> </a:t>
            </a:r>
            <a:r>
              <a:rPr sz="2493" kern="0">
                <a:solidFill>
                  <a:sysClr val="windowText" lastClr="000000"/>
                </a:solidFill>
                <a:latin typeface="Z@RD28F.tmp"/>
                <a:cs typeface="Z@RD28F.tmp"/>
              </a:rPr>
              <a:t>development</a:t>
            </a:r>
            <a:r>
              <a:rPr sz="2493" kern="0" spc="-74">
                <a:solidFill>
                  <a:sysClr val="windowText" lastClr="000000"/>
                </a:solidFill>
                <a:latin typeface="Z@RD28F.tmp"/>
                <a:cs typeface="Z@RD28F.tmp"/>
              </a:rPr>
              <a:t> </a:t>
            </a:r>
            <a:r>
              <a:rPr sz="2493" kern="0">
                <a:solidFill>
                  <a:sysClr val="windowText" lastClr="000000"/>
                </a:solidFill>
                <a:latin typeface="Z@RD28F.tmp"/>
                <a:cs typeface="Z@RD28F.tmp"/>
              </a:rPr>
              <a:t>experience</a:t>
            </a:r>
            <a:r>
              <a:rPr sz="2493" kern="0" spc="-74">
                <a:solidFill>
                  <a:sysClr val="windowText" lastClr="000000"/>
                </a:solidFill>
                <a:latin typeface="Z@RD28F.tmp"/>
                <a:cs typeface="Z@RD28F.tmp"/>
              </a:rPr>
              <a:t> </a:t>
            </a:r>
            <a:r>
              <a:rPr sz="2493" kern="0">
                <a:solidFill>
                  <a:sysClr val="windowText" lastClr="000000"/>
                </a:solidFill>
                <a:latin typeface="Z@RD28F.tmp"/>
                <a:cs typeface="Z@RD28F.tmp"/>
              </a:rPr>
              <a:t>or</a:t>
            </a:r>
            <a:r>
              <a:rPr sz="2493" kern="0" spc="-57">
                <a:solidFill>
                  <a:sysClr val="windowText" lastClr="000000"/>
                </a:solidFill>
                <a:latin typeface="Z@RD28F.tmp"/>
                <a:cs typeface="Z@RD28F.tmp"/>
              </a:rPr>
              <a:t> </a:t>
            </a:r>
            <a:r>
              <a:rPr sz="2493" kern="0">
                <a:solidFill>
                  <a:sysClr val="windowText" lastClr="000000"/>
                </a:solidFill>
                <a:latin typeface="Z@RD28F.tmp"/>
                <a:cs typeface="Z@RD28F.tmp"/>
              </a:rPr>
              <a:t>for</a:t>
            </a:r>
            <a:r>
              <a:rPr sz="2493" kern="0" spc="-62">
                <a:solidFill>
                  <a:sysClr val="windowText" lastClr="000000"/>
                </a:solidFill>
                <a:latin typeface="Z@RD28F.tmp"/>
                <a:cs typeface="Z@RD28F.tmp"/>
              </a:rPr>
              <a:t> </a:t>
            </a:r>
            <a:r>
              <a:rPr sz="2493" kern="0">
                <a:solidFill>
                  <a:sysClr val="windowText" lastClr="000000"/>
                </a:solidFill>
                <a:latin typeface="Z@RD28F.tmp"/>
                <a:cs typeface="Z@RD28F.tmp"/>
              </a:rPr>
              <a:t>providers</a:t>
            </a:r>
            <a:r>
              <a:rPr sz="2493" kern="0" spc="-62">
                <a:solidFill>
                  <a:sysClr val="windowText" lastClr="000000"/>
                </a:solidFill>
                <a:latin typeface="Z@RD28F.tmp"/>
                <a:cs typeface="Z@RD28F.tmp"/>
              </a:rPr>
              <a:t> </a:t>
            </a:r>
            <a:r>
              <a:rPr sz="2493" kern="0" spc="-28">
                <a:solidFill>
                  <a:sysClr val="windowText" lastClr="000000"/>
                </a:solidFill>
                <a:latin typeface="Z@RD28F.tmp"/>
                <a:cs typeface="Z@RD28F.tmp"/>
              </a:rPr>
              <a:t>and </a:t>
            </a:r>
            <a:r>
              <a:rPr sz="2493" kern="0">
                <a:solidFill>
                  <a:sysClr val="windowText" lastClr="000000"/>
                </a:solidFill>
                <a:latin typeface="Z@RD28F.tmp"/>
                <a:cs typeface="Z@RD28F.tmp"/>
              </a:rPr>
              <a:t>developers</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to</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partner</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for</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a</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joint</a:t>
            </a:r>
            <a:r>
              <a:rPr sz="2493" kern="0" spc="-51">
                <a:solidFill>
                  <a:sysClr val="windowText" lastClr="000000"/>
                </a:solidFill>
                <a:latin typeface="Z@RD28F.tmp"/>
                <a:cs typeface="Z@RD28F.tmp"/>
              </a:rPr>
              <a:t> </a:t>
            </a:r>
            <a:r>
              <a:rPr sz="2493" kern="0" spc="-11">
                <a:solidFill>
                  <a:sysClr val="windowText" lastClr="000000"/>
                </a:solidFill>
                <a:latin typeface="Z@RD28F.tmp"/>
                <a:cs typeface="Z@RD28F.tmp"/>
              </a:rPr>
              <a:t>application</a:t>
            </a:r>
            <a:endParaRPr sz="2493" kern="0">
              <a:solidFill>
                <a:sysClr val="windowText" lastClr="000000"/>
              </a:solidFill>
              <a:latin typeface="Z@RD28F.tmp"/>
              <a:cs typeface="Z@RD28F.tmp"/>
            </a:endParaRPr>
          </a:p>
          <a:p>
            <a:pPr marL="118021" marR="5757" indent="-114424" defTabSz="1036290">
              <a:lnSpc>
                <a:spcPts val="2697"/>
              </a:lnSpc>
              <a:spcBef>
                <a:spcPts val="1575"/>
              </a:spcBef>
              <a:buSzPct val="95454"/>
              <a:buFont typeface="Arial"/>
              <a:buChar char="•"/>
              <a:tabLst>
                <a:tab pos="118021" algn="l"/>
                <a:tab pos="124499" algn="l"/>
              </a:tabLst>
            </a:pPr>
            <a:r>
              <a:rPr sz="2493" u="sng" kern="0">
                <a:solidFill>
                  <a:srgbClr val="FFB100"/>
                </a:solidFill>
                <a:uFill>
                  <a:solidFill>
                    <a:srgbClr val="000000"/>
                  </a:solidFill>
                </a:uFill>
                <a:latin typeface="Arial"/>
                <a:cs typeface="Arial"/>
              </a:rPr>
              <a:t>	</a:t>
            </a:r>
            <a:r>
              <a:rPr sz="2493" b="1" u="sng" kern="0" spc="-266">
                <a:solidFill>
                  <a:sysClr val="windowText" lastClr="000000"/>
                </a:solidFill>
                <a:uFill>
                  <a:solidFill>
                    <a:srgbClr val="000000"/>
                  </a:solidFill>
                </a:uFill>
                <a:latin typeface="Arial"/>
                <a:cs typeface="Arial"/>
              </a:rPr>
              <a:t>Can</a:t>
            </a:r>
            <a:r>
              <a:rPr sz="2493" b="1" u="sng" kern="0" spc="17">
                <a:solidFill>
                  <a:sysClr val="windowText" lastClr="000000"/>
                </a:solidFill>
                <a:uFill>
                  <a:solidFill>
                    <a:srgbClr val="000000"/>
                  </a:solidFill>
                </a:uFill>
                <a:latin typeface="Arial"/>
                <a:cs typeface="Arial"/>
              </a:rPr>
              <a:t> </a:t>
            </a:r>
            <a:r>
              <a:rPr sz="2493" b="1" u="sng" kern="0" spc="-136">
                <a:solidFill>
                  <a:sysClr val="windowText" lastClr="000000"/>
                </a:solidFill>
                <a:uFill>
                  <a:solidFill>
                    <a:srgbClr val="000000"/>
                  </a:solidFill>
                </a:uFill>
                <a:latin typeface="Arial"/>
                <a:cs typeface="Arial"/>
              </a:rPr>
              <a:t>not</a:t>
            </a:r>
            <a:r>
              <a:rPr sz="2493" b="1" kern="0" spc="-23">
                <a:solidFill>
                  <a:sysClr val="windowText" lastClr="000000"/>
                </a:solidFill>
                <a:latin typeface="Arial"/>
                <a:cs typeface="Arial"/>
              </a:rPr>
              <a:t> </a:t>
            </a:r>
            <a:r>
              <a:rPr sz="2493" kern="0">
                <a:solidFill>
                  <a:sysClr val="windowText" lastClr="000000"/>
                </a:solidFill>
                <a:latin typeface="Z@RD28F.tmp"/>
                <a:cs typeface="Z@RD28F.tmp"/>
              </a:rPr>
              <a:t>use</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funding</a:t>
            </a:r>
            <a:r>
              <a:rPr sz="2493" kern="0" spc="-40">
                <a:solidFill>
                  <a:sysClr val="windowText" lastClr="000000"/>
                </a:solidFill>
                <a:latin typeface="Z@RD28F.tmp"/>
                <a:cs typeface="Z@RD28F.tmp"/>
              </a:rPr>
              <a:t> </a:t>
            </a:r>
            <a:r>
              <a:rPr sz="2493" kern="0">
                <a:solidFill>
                  <a:sysClr val="windowText" lastClr="000000"/>
                </a:solidFill>
                <a:latin typeface="Z@RD28F.tmp"/>
                <a:cs typeface="Z@RD28F.tmp"/>
              </a:rPr>
              <a:t>to</a:t>
            </a:r>
            <a:r>
              <a:rPr sz="2493" kern="0" spc="-23">
                <a:solidFill>
                  <a:sysClr val="windowText" lastClr="000000"/>
                </a:solidFill>
                <a:latin typeface="Z@RD28F.tmp"/>
                <a:cs typeface="Z@RD28F.tmp"/>
              </a:rPr>
              <a:t> </a:t>
            </a:r>
            <a:r>
              <a:rPr sz="2493" kern="0">
                <a:solidFill>
                  <a:sysClr val="windowText" lastClr="000000"/>
                </a:solidFill>
                <a:latin typeface="Z@RD28F.tmp"/>
                <a:cs typeface="Z@RD28F.tmp"/>
              </a:rPr>
              <a:t>fund</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or</a:t>
            </a:r>
            <a:r>
              <a:rPr sz="2493" kern="0" spc="-17">
                <a:solidFill>
                  <a:sysClr val="windowText" lastClr="000000"/>
                </a:solidFill>
                <a:latin typeface="Z@RD28F.tmp"/>
                <a:cs typeface="Z@RD28F.tmp"/>
              </a:rPr>
              <a:t> </a:t>
            </a:r>
            <a:r>
              <a:rPr sz="2493" kern="0">
                <a:solidFill>
                  <a:sysClr val="windowText" lastClr="000000"/>
                </a:solidFill>
                <a:latin typeface="Z@RD28F.tmp"/>
                <a:cs typeface="Z@RD28F.tmp"/>
              </a:rPr>
              <a:t>expand</a:t>
            </a:r>
            <a:r>
              <a:rPr sz="2493" kern="0" spc="-34">
                <a:solidFill>
                  <a:sysClr val="windowText" lastClr="000000"/>
                </a:solidFill>
                <a:latin typeface="Z@RD28F.tmp"/>
                <a:cs typeface="Z@RD28F.tmp"/>
              </a:rPr>
              <a:t> </a:t>
            </a:r>
            <a:r>
              <a:rPr sz="2493" kern="0">
                <a:solidFill>
                  <a:sysClr val="windowText" lastClr="000000"/>
                </a:solidFill>
                <a:latin typeface="Z@RD28F.tmp"/>
                <a:cs typeface="Z@RD28F.tmp"/>
              </a:rPr>
              <a:t>a</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program</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that</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is</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already</a:t>
            </a:r>
            <a:r>
              <a:rPr sz="2493" kern="0" spc="-28">
                <a:solidFill>
                  <a:sysClr val="windowText" lastClr="000000"/>
                </a:solidFill>
                <a:latin typeface="Z@RD28F.tmp"/>
                <a:cs typeface="Z@RD28F.tmp"/>
              </a:rPr>
              <a:t> </a:t>
            </a:r>
            <a:r>
              <a:rPr sz="2493" kern="0">
                <a:solidFill>
                  <a:sysClr val="windowText" lastClr="000000"/>
                </a:solidFill>
                <a:latin typeface="Z@RD28F.tmp"/>
                <a:cs typeface="Z@RD28F.tmp"/>
              </a:rPr>
              <a:t>operating</a:t>
            </a:r>
            <a:r>
              <a:rPr sz="2493" kern="0" spc="-45">
                <a:solidFill>
                  <a:sysClr val="windowText" lastClr="000000"/>
                </a:solidFill>
                <a:latin typeface="Z@RD28F.tmp"/>
                <a:cs typeface="Z@RD28F.tmp"/>
              </a:rPr>
              <a:t> </a:t>
            </a:r>
            <a:r>
              <a:rPr sz="2493" kern="0">
                <a:solidFill>
                  <a:sysClr val="windowText" lastClr="000000"/>
                </a:solidFill>
                <a:latin typeface="Z@RD28F.tmp"/>
                <a:cs typeface="Z@RD28F.tmp"/>
              </a:rPr>
              <a:t>without</a:t>
            </a:r>
            <a:r>
              <a:rPr sz="2493" kern="0" spc="-34">
                <a:solidFill>
                  <a:sysClr val="windowText" lastClr="000000"/>
                </a:solidFill>
                <a:latin typeface="Z@RD28F.tmp"/>
                <a:cs typeface="Z@RD28F.tmp"/>
              </a:rPr>
              <a:t> </a:t>
            </a:r>
            <a:r>
              <a:rPr sz="2493" kern="0" spc="-28">
                <a:solidFill>
                  <a:sysClr val="windowText" lastClr="000000"/>
                </a:solidFill>
                <a:latin typeface="Z@RD28F.tmp"/>
                <a:cs typeface="Z@RD28F.tmp"/>
              </a:rPr>
              <a:t>HUD </a:t>
            </a:r>
            <a:r>
              <a:rPr sz="2493" kern="0">
                <a:solidFill>
                  <a:sysClr val="windowText" lastClr="000000"/>
                </a:solidFill>
                <a:latin typeface="Z@RD28F.tmp"/>
                <a:cs typeface="Z@RD28F.tmp"/>
              </a:rPr>
              <a:t>CoC</a:t>
            </a:r>
            <a:r>
              <a:rPr sz="2493" kern="0" spc="-45">
                <a:solidFill>
                  <a:sysClr val="windowText" lastClr="000000"/>
                </a:solidFill>
                <a:latin typeface="Z@RD28F.tmp"/>
                <a:cs typeface="Z@RD28F.tmp"/>
              </a:rPr>
              <a:t> </a:t>
            </a:r>
            <a:r>
              <a:rPr sz="2493" kern="0" spc="-11">
                <a:solidFill>
                  <a:sysClr val="windowText" lastClr="000000"/>
                </a:solidFill>
                <a:latin typeface="Z@RD28F.tmp"/>
                <a:cs typeface="Z@RD28F.tmp"/>
              </a:rPr>
              <a:t>dollars</a:t>
            </a:r>
            <a:endParaRPr sz="2493" kern="0">
              <a:solidFill>
                <a:sysClr val="windowText" lastClr="000000"/>
              </a:solidFill>
              <a:latin typeface="Z@RD28F.tmp"/>
              <a:cs typeface="Z@RD28F.tmp"/>
            </a:endParaRPr>
          </a:p>
          <a:p>
            <a:pPr marL="447620" marR="401562" lvl="1" indent="-205819" defTabSz="1036290">
              <a:lnSpc>
                <a:spcPts val="2448"/>
              </a:lnSpc>
              <a:spcBef>
                <a:spcPts val="459"/>
              </a:spcBef>
              <a:buClr>
                <a:srgbClr val="FFB100"/>
              </a:buClr>
              <a:buFont typeface="Calibri"/>
              <a:buChar char="◦"/>
              <a:tabLst>
                <a:tab pos="449059" algn="l"/>
              </a:tabLst>
            </a:pPr>
            <a:r>
              <a:rPr sz="2267" kern="0">
                <a:solidFill>
                  <a:sysClr val="windowText" lastClr="000000"/>
                </a:solidFill>
                <a:latin typeface="Z@RD28F.tmp"/>
                <a:cs typeface="Z@RD28F.tmp"/>
              </a:rPr>
              <a:t>Proposed</a:t>
            </a:r>
            <a:r>
              <a:rPr sz="2267" kern="0" spc="-62">
                <a:solidFill>
                  <a:sysClr val="windowText" lastClr="000000"/>
                </a:solidFill>
                <a:latin typeface="Z@RD28F.tmp"/>
                <a:cs typeface="Z@RD28F.tmp"/>
              </a:rPr>
              <a:t> </a:t>
            </a:r>
            <a:r>
              <a:rPr sz="2267" kern="0">
                <a:solidFill>
                  <a:sysClr val="windowText" lastClr="000000"/>
                </a:solidFill>
                <a:latin typeface="Z@RD28F.tmp"/>
                <a:cs typeface="Z@RD28F.tmp"/>
              </a:rPr>
              <a:t>projects</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may</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seek</a:t>
            </a:r>
            <a:r>
              <a:rPr sz="2267" kern="0" spc="-62">
                <a:solidFill>
                  <a:sysClr val="windowText" lastClr="000000"/>
                </a:solidFill>
                <a:latin typeface="Z@RD28F.tmp"/>
                <a:cs typeface="Z@RD28F.tmp"/>
              </a:rPr>
              <a:t> </a:t>
            </a:r>
            <a:r>
              <a:rPr sz="2267" kern="0">
                <a:solidFill>
                  <a:sysClr val="windowText" lastClr="000000"/>
                </a:solidFill>
                <a:latin typeface="Z@RD28F.tmp"/>
                <a:cs typeface="Z@RD28F.tmp"/>
              </a:rPr>
              <a:t>to</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duplicate</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an</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existing</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program,</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but</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must</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add</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to</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inventory</a:t>
            </a:r>
            <a:r>
              <a:rPr sz="2267" kern="0" spc="-57">
                <a:solidFill>
                  <a:sysClr val="windowText" lastClr="000000"/>
                </a:solidFill>
                <a:latin typeface="Z@RD28F.tmp"/>
                <a:cs typeface="Z@RD28F.tmp"/>
              </a:rPr>
              <a:t> </a:t>
            </a:r>
            <a:r>
              <a:rPr sz="2267" kern="0" spc="-28">
                <a:solidFill>
                  <a:sysClr val="windowText" lastClr="000000"/>
                </a:solidFill>
                <a:latin typeface="Z@RD28F.tmp"/>
                <a:cs typeface="Z@RD28F.tmp"/>
              </a:rPr>
              <a:t>of 	</a:t>
            </a:r>
            <a:r>
              <a:rPr sz="2267" kern="0">
                <a:solidFill>
                  <a:sysClr val="windowText" lastClr="000000"/>
                </a:solidFill>
                <a:latin typeface="Z@RD28F.tmp"/>
                <a:cs typeface="Z@RD28F.tmp"/>
              </a:rPr>
              <a:t>housing</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resources</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in</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45">
                <a:solidFill>
                  <a:sysClr val="windowText" lastClr="000000"/>
                </a:solidFill>
                <a:latin typeface="Z@RD28F.tmp"/>
                <a:cs typeface="Z@RD28F.tmp"/>
              </a:rPr>
              <a:t> </a:t>
            </a:r>
            <a:r>
              <a:rPr sz="2267" kern="0" spc="-11">
                <a:solidFill>
                  <a:sysClr val="windowText" lastClr="000000"/>
                </a:solidFill>
                <a:latin typeface="Z@RD28F.tmp"/>
                <a:cs typeface="Z@RD28F.tmp"/>
              </a:rPr>
              <a:t>District.</a:t>
            </a:r>
            <a:endParaRPr sz="2267" kern="0">
              <a:solidFill>
                <a:sysClr val="windowText" lastClr="000000"/>
              </a:solidFill>
              <a:latin typeface="Z@RD28F.tmp"/>
              <a:cs typeface="Z@RD28F.tmp"/>
            </a:endParaRPr>
          </a:p>
        </p:txBody>
      </p:sp>
      <p:sp>
        <p:nvSpPr>
          <p:cNvPr id="5" name="object 5"/>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spc="-476"/>
              <a:t>Funding</a:t>
            </a:r>
            <a:r>
              <a:rPr spc="-74"/>
              <a:t> </a:t>
            </a:r>
            <a:r>
              <a:rPr spc="-708"/>
              <a:t>Uses</a:t>
            </a:r>
          </a:p>
        </p:txBody>
      </p:sp>
      <p:sp>
        <p:nvSpPr>
          <p:cNvPr id="4" name="object 4"/>
          <p:cNvSpPr txBox="1"/>
          <p:nvPr/>
        </p:nvSpPr>
        <p:spPr>
          <a:xfrm>
            <a:off x="1337328" y="2019301"/>
            <a:ext cx="11721931" cy="4786823"/>
          </a:xfrm>
          <a:prstGeom prst="rect">
            <a:avLst/>
          </a:prstGeom>
        </p:spPr>
        <p:txBody>
          <a:bodyPr vert="horz" wrap="square" lIns="0" tIns="49657" rIns="0" bIns="0" rtlCol="0">
            <a:spAutoFit/>
          </a:bodyPr>
          <a:lstStyle/>
          <a:p>
            <a:pPr marL="118021" marR="502313" indent="-103629" defTabSz="1036290">
              <a:lnSpc>
                <a:spcPts val="2197"/>
              </a:lnSpc>
              <a:spcBef>
                <a:spcPts val="391"/>
              </a:spcBef>
              <a:buClr>
                <a:srgbClr val="FFB100"/>
              </a:buClr>
              <a:buSzPct val="94444"/>
              <a:buFont typeface="Arial"/>
              <a:buChar char="•"/>
              <a:tabLst>
                <a:tab pos="118021" algn="l"/>
              </a:tabLst>
            </a:pPr>
            <a:r>
              <a:rPr sz="2040" b="1" kern="0" spc="-260">
                <a:solidFill>
                  <a:sysClr val="windowText" lastClr="000000"/>
                </a:solidFill>
                <a:latin typeface="Arial"/>
                <a:cs typeface="Arial"/>
              </a:rPr>
              <a:t>CoC</a:t>
            </a:r>
            <a:r>
              <a:rPr sz="2040" b="1" kern="0" spc="34">
                <a:solidFill>
                  <a:sysClr val="windowText" lastClr="000000"/>
                </a:solidFill>
                <a:latin typeface="Arial"/>
                <a:cs typeface="Arial"/>
              </a:rPr>
              <a:t> </a:t>
            </a:r>
            <a:r>
              <a:rPr sz="2040" b="1" kern="0" spc="-176">
                <a:solidFill>
                  <a:sysClr val="windowText" lastClr="000000"/>
                </a:solidFill>
                <a:latin typeface="Arial"/>
                <a:cs typeface="Arial"/>
              </a:rPr>
              <a:t>Builds</a:t>
            </a:r>
            <a:r>
              <a:rPr sz="2040" b="1" kern="0" spc="45">
                <a:solidFill>
                  <a:sysClr val="windowText" lastClr="000000"/>
                </a:solidFill>
                <a:latin typeface="Arial"/>
                <a:cs typeface="Arial"/>
              </a:rPr>
              <a:t> </a:t>
            </a:r>
            <a:r>
              <a:rPr sz="2040" b="1" kern="0" spc="-113">
                <a:solidFill>
                  <a:sysClr val="windowText" lastClr="000000"/>
                </a:solidFill>
                <a:latin typeface="Arial"/>
                <a:cs typeface="Arial"/>
              </a:rPr>
              <a:t>budget</a:t>
            </a:r>
            <a:r>
              <a:rPr sz="2040" b="1" kern="0" spc="57">
                <a:solidFill>
                  <a:sysClr val="windowText" lastClr="000000"/>
                </a:solidFill>
                <a:latin typeface="Arial"/>
                <a:cs typeface="Arial"/>
              </a:rPr>
              <a:t> </a:t>
            </a:r>
            <a:r>
              <a:rPr sz="2040" b="1" kern="0" spc="-159">
                <a:solidFill>
                  <a:sysClr val="windowText" lastClr="000000"/>
                </a:solidFill>
                <a:latin typeface="Arial"/>
                <a:cs typeface="Arial"/>
              </a:rPr>
              <a:t>requests</a:t>
            </a:r>
            <a:r>
              <a:rPr sz="2040" b="1" kern="0" spc="40">
                <a:solidFill>
                  <a:sysClr val="windowText" lastClr="000000"/>
                </a:solidFill>
                <a:latin typeface="Arial"/>
                <a:cs typeface="Arial"/>
              </a:rPr>
              <a:t> </a:t>
            </a:r>
            <a:r>
              <a:rPr sz="2040" b="1" kern="0" spc="-181">
                <a:solidFill>
                  <a:sysClr val="windowText" lastClr="000000"/>
                </a:solidFill>
                <a:latin typeface="Arial"/>
                <a:cs typeface="Arial"/>
              </a:rPr>
              <a:t>must</a:t>
            </a:r>
            <a:r>
              <a:rPr sz="2040" b="1" kern="0" spc="57">
                <a:solidFill>
                  <a:sysClr val="windowText" lastClr="000000"/>
                </a:solidFill>
                <a:latin typeface="Arial"/>
                <a:cs typeface="Arial"/>
              </a:rPr>
              <a:t> </a:t>
            </a:r>
            <a:r>
              <a:rPr sz="2040" b="1" kern="0" spc="-153">
                <a:solidFill>
                  <a:sysClr val="windowText" lastClr="000000"/>
                </a:solidFill>
                <a:latin typeface="Arial"/>
                <a:cs typeface="Arial"/>
              </a:rPr>
              <a:t>predominantly</a:t>
            </a:r>
            <a:r>
              <a:rPr sz="2040" b="1" kern="0" spc="45">
                <a:solidFill>
                  <a:sysClr val="windowText" lastClr="000000"/>
                </a:solidFill>
                <a:latin typeface="Arial"/>
                <a:cs typeface="Arial"/>
              </a:rPr>
              <a:t> </a:t>
            </a:r>
            <a:r>
              <a:rPr sz="2040" b="1" kern="0" spc="-68">
                <a:solidFill>
                  <a:sysClr val="windowText" lastClr="000000"/>
                </a:solidFill>
                <a:latin typeface="Arial"/>
                <a:cs typeface="Arial"/>
              </a:rPr>
              <a:t>be</a:t>
            </a:r>
            <a:r>
              <a:rPr sz="2040" b="1" kern="0" spc="62">
                <a:solidFill>
                  <a:sysClr val="windowText" lastClr="000000"/>
                </a:solidFill>
                <a:latin typeface="Arial"/>
                <a:cs typeface="Arial"/>
              </a:rPr>
              <a:t> </a:t>
            </a:r>
            <a:r>
              <a:rPr sz="2040" b="1" kern="0" spc="-91">
                <a:solidFill>
                  <a:sysClr val="windowText" lastClr="000000"/>
                </a:solidFill>
                <a:latin typeface="Arial"/>
                <a:cs typeface="Arial"/>
              </a:rPr>
              <a:t>for</a:t>
            </a:r>
            <a:r>
              <a:rPr sz="2040" b="1" kern="0" spc="68">
                <a:solidFill>
                  <a:sysClr val="windowText" lastClr="000000"/>
                </a:solidFill>
                <a:latin typeface="Arial"/>
                <a:cs typeface="Arial"/>
              </a:rPr>
              <a:t> </a:t>
            </a:r>
            <a:r>
              <a:rPr sz="2040" b="1" kern="0" spc="-129">
                <a:solidFill>
                  <a:sysClr val="windowText" lastClr="000000"/>
                </a:solidFill>
                <a:latin typeface="Arial"/>
                <a:cs typeface="Arial"/>
              </a:rPr>
              <a:t>construction/rehabilitation</a:t>
            </a:r>
            <a:r>
              <a:rPr sz="2040" b="1" kern="0" spc="40">
                <a:solidFill>
                  <a:sysClr val="windowText" lastClr="000000"/>
                </a:solidFill>
                <a:latin typeface="Arial"/>
                <a:cs typeface="Arial"/>
              </a:rPr>
              <a:t> </a:t>
            </a:r>
            <a:r>
              <a:rPr sz="2040" b="1" kern="0" spc="-198">
                <a:solidFill>
                  <a:sysClr val="windowText" lastClr="000000"/>
                </a:solidFill>
                <a:latin typeface="Arial"/>
                <a:cs typeface="Arial"/>
              </a:rPr>
              <a:t>costs</a:t>
            </a:r>
            <a:r>
              <a:rPr sz="2040" b="1" kern="0" spc="45">
                <a:solidFill>
                  <a:sysClr val="windowText" lastClr="000000"/>
                </a:solidFill>
                <a:latin typeface="Arial"/>
                <a:cs typeface="Arial"/>
              </a:rPr>
              <a:t> </a:t>
            </a:r>
            <a:r>
              <a:rPr sz="2040" b="1" kern="0" spc="-11">
                <a:solidFill>
                  <a:sysClr val="windowText" lastClr="000000"/>
                </a:solidFill>
                <a:latin typeface="Arial"/>
                <a:cs typeface="Arial"/>
              </a:rPr>
              <a:t>(70-</a:t>
            </a:r>
            <a:r>
              <a:rPr sz="2040" b="1" kern="0">
                <a:solidFill>
                  <a:sysClr val="windowText" lastClr="000000"/>
                </a:solidFill>
                <a:latin typeface="Arial"/>
                <a:cs typeface="Arial"/>
              </a:rPr>
              <a:t>100%</a:t>
            </a:r>
            <a:r>
              <a:rPr sz="2040" b="1" kern="0" spc="23">
                <a:solidFill>
                  <a:sysClr val="windowText" lastClr="000000"/>
                </a:solidFill>
                <a:latin typeface="Arial"/>
                <a:cs typeface="Arial"/>
              </a:rPr>
              <a:t> </a:t>
            </a:r>
            <a:r>
              <a:rPr sz="2040" b="1" kern="0" spc="-28">
                <a:solidFill>
                  <a:sysClr val="windowText" lastClr="000000"/>
                </a:solidFill>
                <a:latin typeface="Arial"/>
                <a:cs typeface="Arial"/>
              </a:rPr>
              <a:t>of </a:t>
            </a:r>
            <a:r>
              <a:rPr sz="2040" b="1" kern="0" spc="-23">
                <a:solidFill>
                  <a:sysClr val="windowText" lastClr="000000"/>
                </a:solidFill>
                <a:latin typeface="Arial"/>
                <a:cs typeface="Arial"/>
              </a:rPr>
              <a:t>request).</a:t>
            </a:r>
            <a:endParaRPr sz="2040" kern="0">
              <a:solidFill>
                <a:sysClr val="windowText" lastClr="000000"/>
              </a:solidFill>
              <a:latin typeface="Arial"/>
              <a:cs typeface="Arial"/>
            </a:endParaRPr>
          </a:p>
          <a:p>
            <a:pPr marL="449059" marR="534697" lvl="1" indent="-207258" defTabSz="1036290">
              <a:lnSpc>
                <a:spcPts val="1961"/>
              </a:lnSpc>
              <a:spcBef>
                <a:spcPts val="464"/>
              </a:spcBef>
              <a:buClr>
                <a:srgbClr val="FFB100"/>
              </a:buClr>
              <a:buFont typeface="Calibri"/>
              <a:buChar char="◦"/>
              <a:tabLst>
                <a:tab pos="449059" algn="l"/>
              </a:tabLst>
            </a:pPr>
            <a:r>
              <a:rPr sz="1813" b="1" kern="0" spc="-181">
                <a:solidFill>
                  <a:sysClr val="windowText" lastClr="000000"/>
                </a:solidFill>
                <a:latin typeface="Arial"/>
                <a:cs typeface="Arial"/>
              </a:rPr>
              <a:t>Even</a:t>
            </a:r>
            <a:r>
              <a:rPr sz="1813" b="1" kern="0" spc="6">
                <a:solidFill>
                  <a:sysClr val="windowText" lastClr="000000"/>
                </a:solidFill>
                <a:latin typeface="Arial"/>
                <a:cs typeface="Arial"/>
              </a:rPr>
              <a:t> </a:t>
            </a:r>
            <a:r>
              <a:rPr sz="1813" b="1" kern="0" spc="-57">
                <a:solidFill>
                  <a:sysClr val="windowText" lastClr="000000"/>
                </a:solidFill>
                <a:latin typeface="Arial"/>
                <a:cs typeface="Arial"/>
              </a:rPr>
              <a:t>if</a:t>
            </a:r>
            <a:r>
              <a:rPr sz="1813" b="1" kern="0" spc="11">
                <a:solidFill>
                  <a:sysClr val="windowText" lastClr="000000"/>
                </a:solidFill>
                <a:latin typeface="Arial"/>
                <a:cs typeface="Arial"/>
              </a:rPr>
              <a:t> </a:t>
            </a:r>
            <a:r>
              <a:rPr sz="1813" b="1" kern="0" spc="-85">
                <a:solidFill>
                  <a:sysClr val="windowText" lastClr="000000"/>
                </a:solidFill>
                <a:latin typeface="Arial"/>
                <a:cs typeface="Arial"/>
              </a:rPr>
              <a:t>the</a:t>
            </a:r>
            <a:r>
              <a:rPr sz="1813" b="1" kern="0" spc="17">
                <a:solidFill>
                  <a:sysClr val="windowText" lastClr="000000"/>
                </a:solidFill>
                <a:latin typeface="Arial"/>
                <a:cs typeface="Arial"/>
              </a:rPr>
              <a:t> </a:t>
            </a:r>
            <a:r>
              <a:rPr sz="1813" b="1" kern="0" spc="-113">
                <a:solidFill>
                  <a:sysClr val="windowText" lastClr="000000"/>
                </a:solidFill>
                <a:latin typeface="Arial"/>
                <a:cs typeface="Arial"/>
              </a:rPr>
              <a:t>full</a:t>
            </a:r>
            <a:r>
              <a:rPr sz="1813" b="1" kern="0">
                <a:solidFill>
                  <a:sysClr val="windowText" lastClr="000000"/>
                </a:solidFill>
                <a:latin typeface="Arial"/>
                <a:cs typeface="Arial"/>
              </a:rPr>
              <a:t> </a:t>
            </a:r>
            <a:r>
              <a:rPr sz="1813" b="1" kern="0" spc="-142">
                <a:solidFill>
                  <a:sysClr val="windowText" lastClr="000000"/>
                </a:solidFill>
                <a:latin typeface="Arial"/>
                <a:cs typeface="Arial"/>
              </a:rPr>
              <a:t>requests</a:t>
            </a:r>
            <a:r>
              <a:rPr sz="1813" b="1" kern="0" spc="11">
                <a:solidFill>
                  <a:sysClr val="windowText" lastClr="000000"/>
                </a:solidFill>
                <a:latin typeface="Arial"/>
                <a:cs typeface="Arial"/>
              </a:rPr>
              <a:t> </a:t>
            </a:r>
            <a:r>
              <a:rPr sz="1813" b="1" kern="0" spc="-142">
                <a:solidFill>
                  <a:sysClr val="windowText" lastClr="000000"/>
                </a:solidFill>
                <a:latin typeface="Arial"/>
                <a:cs typeface="Arial"/>
              </a:rPr>
              <a:t>goes</a:t>
            </a:r>
            <a:r>
              <a:rPr sz="1813" b="1" kern="0">
                <a:solidFill>
                  <a:sysClr val="windowText" lastClr="000000"/>
                </a:solidFill>
                <a:latin typeface="Arial"/>
                <a:cs typeface="Arial"/>
              </a:rPr>
              <a:t> </a:t>
            </a:r>
            <a:r>
              <a:rPr sz="1813" b="1" kern="0" spc="-11">
                <a:solidFill>
                  <a:sysClr val="windowText" lastClr="000000"/>
                </a:solidFill>
                <a:latin typeface="Arial"/>
                <a:cs typeface="Arial"/>
              </a:rPr>
              <a:t>to</a:t>
            </a:r>
            <a:r>
              <a:rPr sz="1813" b="1" kern="0" spc="11">
                <a:solidFill>
                  <a:sysClr val="windowText" lastClr="000000"/>
                </a:solidFill>
                <a:latin typeface="Arial"/>
                <a:cs typeface="Arial"/>
              </a:rPr>
              <a:t> </a:t>
            </a:r>
            <a:r>
              <a:rPr sz="1813" b="1" kern="0" spc="-119">
                <a:solidFill>
                  <a:sysClr val="windowText" lastClr="000000"/>
                </a:solidFill>
                <a:latin typeface="Arial"/>
                <a:cs typeface="Arial"/>
              </a:rPr>
              <a:t>capital</a:t>
            </a:r>
            <a:r>
              <a:rPr sz="1813" b="1" kern="0" spc="11">
                <a:solidFill>
                  <a:sysClr val="windowText" lastClr="000000"/>
                </a:solidFill>
                <a:latin typeface="Arial"/>
                <a:cs typeface="Arial"/>
              </a:rPr>
              <a:t> </a:t>
            </a:r>
            <a:r>
              <a:rPr sz="1813" b="1" kern="0" spc="-164">
                <a:solidFill>
                  <a:sysClr val="windowText" lastClr="000000"/>
                </a:solidFill>
                <a:latin typeface="Arial"/>
                <a:cs typeface="Arial"/>
              </a:rPr>
              <a:t>costs,</a:t>
            </a:r>
            <a:r>
              <a:rPr sz="1813" b="1" kern="0" spc="11">
                <a:solidFill>
                  <a:sysClr val="windowText" lastClr="000000"/>
                </a:solidFill>
                <a:latin typeface="Arial"/>
                <a:cs typeface="Arial"/>
              </a:rPr>
              <a:t> </a:t>
            </a:r>
            <a:r>
              <a:rPr sz="1813" b="1" kern="0" spc="-85">
                <a:solidFill>
                  <a:sysClr val="windowText" lastClr="000000"/>
                </a:solidFill>
                <a:latin typeface="Arial"/>
                <a:cs typeface="Arial"/>
              </a:rPr>
              <a:t>the</a:t>
            </a:r>
            <a:r>
              <a:rPr sz="1813" b="1" kern="0" spc="17">
                <a:solidFill>
                  <a:sysClr val="windowText" lastClr="000000"/>
                </a:solidFill>
                <a:latin typeface="Arial"/>
                <a:cs typeface="Arial"/>
              </a:rPr>
              <a:t> </a:t>
            </a:r>
            <a:r>
              <a:rPr sz="1813" b="1" kern="0" spc="-125">
                <a:solidFill>
                  <a:sysClr val="windowText" lastClr="000000"/>
                </a:solidFill>
                <a:latin typeface="Arial"/>
                <a:cs typeface="Arial"/>
              </a:rPr>
              <a:t>application</a:t>
            </a:r>
            <a:r>
              <a:rPr sz="1813" b="1" kern="0" spc="6">
                <a:solidFill>
                  <a:sysClr val="windowText" lastClr="000000"/>
                </a:solidFill>
                <a:latin typeface="Arial"/>
                <a:cs typeface="Arial"/>
              </a:rPr>
              <a:t> </a:t>
            </a:r>
            <a:r>
              <a:rPr sz="1813" b="1" kern="0" spc="-164">
                <a:solidFill>
                  <a:sysClr val="windowText" lastClr="000000"/>
                </a:solidFill>
                <a:latin typeface="Arial"/>
                <a:cs typeface="Arial"/>
              </a:rPr>
              <a:t>must</a:t>
            </a:r>
            <a:r>
              <a:rPr sz="1813" b="1" kern="0" spc="11">
                <a:solidFill>
                  <a:sysClr val="windowText" lastClr="000000"/>
                </a:solidFill>
                <a:latin typeface="Arial"/>
                <a:cs typeface="Arial"/>
              </a:rPr>
              <a:t> </a:t>
            </a:r>
            <a:r>
              <a:rPr sz="1813" b="1" kern="0" spc="-142">
                <a:solidFill>
                  <a:sysClr val="windowText" lastClr="000000"/>
                </a:solidFill>
                <a:latin typeface="Arial"/>
                <a:cs typeface="Arial"/>
              </a:rPr>
              <a:t>describe</a:t>
            </a:r>
            <a:r>
              <a:rPr sz="1813" b="1" kern="0" spc="6">
                <a:solidFill>
                  <a:sysClr val="windowText" lastClr="000000"/>
                </a:solidFill>
                <a:latin typeface="Arial"/>
                <a:cs typeface="Arial"/>
              </a:rPr>
              <a:t> </a:t>
            </a:r>
            <a:r>
              <a:rPr sz="1813" b="1" kern="0" spc="-79">
                <a:solidFill>
                  <a:sysClr val="windowText" lastClr="000000"/>
                </a:solidFill>
                <a:latin typeface="Arial"/>
                <a:cs typeface="Arial"/>
              </a:rPr>
              <a:t>the</a:t>
            </a:r>
            <a:r>
              <a:rPr sz="1813" b="1" kern="0" spc="11">
                <a:solidFill>
                  <a:sysClr val="windowText" lastClr="000000"/>
                </a:solidFill>
                <a:latin typeface="Arial"/>
                <a:cs typeface="Arial"/>
              </a:rPr>
              <a:t> </a:t>
            </a:r>
            <a:r>
              <a:rPr sz="1813" b="1" kern="0" spc="-136">
                <a:solidFill>
                  <a:sysClr val="windowText" lastClr="000000"/>
                </a:solidFill>
                <a:latin typeface="Arial"/>
                <a:cs typeface="Arial"/>
              </a:rPr>
              <a:t>program</a:t>
            </a:r>
            <a:r>
              <a:rPr sz="1813" b="1" kern="0" spc="-6">
                <a:solidFill>
                  <a:sysClr val="windowText" lastClr="000000"/>
                </a:solidFill>
                <a:latin typeface="Arial"/>
                <a:cs typeface="Arial"/>
              </a:rPr>
              <a:t> </a:t>
            </a:r>
            <a:r>
              <a:rPr sz="1813" b="1" kern="0" spc="-68">
                <a:solidFill>
                  <a:sysClr val="windowText" lastClr="000000"/>
                </a:solidFill>
                <a:latin typeface="Arial"/>
                <a:cs typeface="Arial"/>
              </a:rPr>
              <a:t>that</a:t>
            </a:r>
            <a:r>
              <a:rPr sz="1813" b="1" kern="0" spc="28">
                <a:solidFill>
                  <a:sysClr val="windowText" lastClr="000000"/>
                </a:solidFill>
                <a:latin typeface="Arial"/>
                <a:cs typeface="Arial"/>
              </a:rPr>
              <a:t> </a:t>
            </a:r>
            <a:r>
              <a:rPr sz="1813" b="1" kern="0" spc="-96">
                <a:solidFill>
                  <a:sysClr val="windowText" lastClr="000000"/>
                </a:solidFill>
                <a:latin typeface="Arial"/>
                <a:cs typeface="Arial"/>
              </a:rPr>
              <a:t>will</a:t>
            </a:r>
            <a:r>
              <a:rPr sz="1813" b="1" kern="0" spc="11">
                <a:solidFill>
                  <a:sysClr val="windowText" lastClr="000000"/>
                </a:solidFill>
                <a:latin typeface="Arial"/>
                <a:cs typeface="Arial"/>
              </a:rPr>
              <a:t> </a:t>
            </a:r>
            <a:r>
              <a:rPr sz="1813" b="1" kern="0" spc="-125">
                <a:solidFill>
                  <a:sysClr val="windowText" lastClr="000000"/>
                </a:solidFill>
                <a:latin typeface="Arial"/>
                <a:cs typeface="Arial"/>
              </a:rPr>
              <a:t>ultimately</a:t>
            </a:r>
            <a:r>
              <a:rPr sz="1813" b="1" kern="0">
                <a:solidFill>
                  <a:sysClr val="windowText" lastClr="000000"/>
                </a:solidFill>
                <a:latin typeface="Arial"/>
                <a:cs typeface="Arial"/>
              </a:rPr>
              <a:t> </a:t>
            </a:r>
            <a:r>
              <a:rPr sz="1813" b="1" kern="0" spc="-28">
                <a:solidFill>
                  <a:sysClr val="windowText" lastClr="000000"/>
                </a:solidFill>
                <a:latin typeface="Arial"/>
                <a:cs typeface="Arial"/>
              </a:rPr>
              <a:t>be </a:t>
            </a:r>
            <a:r>
              <a:rPr sz="1813" b="1" kern="0" spc="-125">
                <a:solidFill>
                  <a:sysClr val="windowText" lastClr="000000"/>
                </a:solidFill>
                <a:latin typeface="Arial"/>
                <a:cs typeface="Arial"/>
              </a:rPr>
              <a:t>created/housed</a:t>
            </a:r>
            <a:r>
              <a:rPr sz="1813" b="1" kern="0" spc="-6">
                <a:solidFill>
                  <a:sysClr val="windowText" lastClr="000000"/>
                </a:solidFill>
                <a:latin typeface="Arial"/>
                <a:cs typeface="Arial"/>
              </a:rPr>
              <a:t> </a:t>
            </a:r>
            <a:r>
              <a:rPr sz="1813" b="1" kern="0" spc="-11">
                <a:solidFill>
                  <a:sysClr val="windowText" lastClr="000000"/>
                </a:solidFill>
                <a:latin typeface="Arial"/>
                <a:cs typeface="Arial"/>
              </a:rPr>
              <a:t>at</a:t>
            </a:r>
            <a:r>
              <a:rPr sz="1813" b="1" kern="0" spc="-6">
                <a:solidFill>
                  <a:sysClr val="windowText" lastClr="000000"/>
                </a:solidFill>
                <a:latin typeface="Arial"/>
                <a:cs typeface="Arial"/>
              </a:rPr>
              <a:t> </a:t>
            </a:r>
            <a:r>
              <a:rPr sz="1813" b="1" kern="0" spc="-79">
                <a:solidFill>
                  <a:sysClr val="windowText" lastClr="000000"/>
                </a:solidFill>
                <a:latin typeface="Arial"/>
                <a:cs typeface="Arial"/>
              </a:rPr>
              <a:t>the</a:t>
            </a:r>
            <a:r>
              <a:rPr sz="1813" b="1" kern="0" spc="-6">
                <a:solidFill>
                  <a:sysClr val="windowText" lastClr="000000"/>
                </a:solidFill>
                <a:latin typeface="Arial"/>
                <a:cs typeface="Arial"/>
              </a:rPr>
              <a:t> </a:t>
            </a:r>
            <a:r>
              <a:rPr sz="1813" b="1" kern="0" spc="-119">
                <a:solidFill>
                  <a:sysClr val="windowText" lastClr="000000"/>
                </a:solidFill>
                <a:latin typeface="Arial"/>
                <a:cs typeface="Arial"/>
              </a:rPr>
              <a:t>constructed/rehabbed</a:t>
            </a:r>
            <a:r>
              <a:rPr sz="1813" b="1" kern="0" spc="-11">
                <a:solidFill>
                  <a:sysClr val="windowText" lastClr="000000"/>
                </a:solidFill>
                <a:latin typeface="Arial"/>
                <a:cs typeface="Arial"/>
              </a:rPr>
              <a:t> site.</a:t>
            </a:r>
            <a:endParaRPr sz="1813" kern="0">
              <a:solidFill>
                <a:sysClr val="windowText" lastClr="000000"/>
              </a:solidFill>
              <a:latin typeface="Arial"/>
              <a:cs typeface="Arial"/>
            </a:endParaRPr>
          </a:p>
          <a:p>
            <a:pPr marL="117302" indent="-102909" defTabSz="1036290">
              <a:spcBef>
                <a:spcPts val="1524"/>
              </a:spcBef>
              <a:buClr>
                <a:srgbClr val="FFB100"/>
              </a:buClr>
              <a:buSzPct val="94444"/>
              <a:buFont typeface="Arial"/>
              <a:buChar char="•"/>
              <a:tabLst>
                <a:tab pos="117302" algn="l"/>
              </a:tabLst>
            </a:pPr>
            <a:r>
              <a:rPr sz="2040" b="1" kern="0" spc="-193">
                <a:solidFill>
                  <a:sysClr val="windowText" lastClr="000000"/>
                </a:solidFill>
                <a:latin typeface="Arial"/>
                <a:cs typeface="Arial"/>
              </a:rPr>
              <a:t>The</a:t>
            </a:r>
            <a:r>
              <a:rPr sz="2040" b="1" kern="0" spc="23">
                <a:solidFill>
                  <a:sysClr val="windowText" lastClr="000000"/>
                </a:solidFill>
                <a:latin typeface="Arial"/>
                <a:cs typeface="Arial"/>
              </a:rPr>
              <a:t> </a:t>
            </a:r>
            <a:r>
              <a:rPr sz="2040" b="1" kern="0" spc="-113">
                <a:solidFill>
                  <a:sysClr val="windowText" lastClr="000000"/>
                </a:solidFill>
                <a:latin typeface="Arial"/>
                <a:cs typeface="Arial"/>
              </a:rPr>
              <a:t>budget</a:t>
            </a:r>
            <a:r>
              <a:rPr sz="2040" b="1" kern="0" spc="28">
                <a:solidFill>
                  <a:sysClr val="windowText" lastClr="000000"/>
                </a:solidFill>
                <a:latin typeface="Arial"/>
                <a:cs typeface="Arial"/>
              </a:rPr>
              <a:t> </a:t>
            </a:r>
            <a:r>
              <a:rPr sz="2040" b="1" kern="0" spc="-215">
                <a:solidFill>
                  <a:sysClr val="windowText" lastClr="000000"/>
                </a:solidFill>
                <a:latin typeface="Arial"/>
                <a:cs typeface="Arial"/>
              </a:rPr>
              <a:t>may</a:t>
            </a:r>
            <a:r>
              <a:rPr sz="2040" b="1" kern="0" spc="23">
                <a:solidFill>
                  <a:sysClr val="windowText" lastClr="000000"/>
                </a:solidFill>
                <a:latin typeface="Arial"/>
                <a:cs typeface="Arial"/>
              </a:rPr>
              <a:t> </a:t>
            </a:r>
            <a:r>
              <a:rPr sz="2040" b="1" kern="0" spc="-159">
                <a:solidFill>
                  <a:sysClr val="windowText" lastClr="000000"/>
                </a:solidFill>
                <a:latin typeface="Arial"/>
                <a:cs typeface="Arial"/>
              </a:rPr>
              <a:t>also</a:t>
            </a:r>
            <a:r>
              <a:rPr sz="2040" b="1" kern="0" spc="11">
                <a:solidFill>
                  <a:sysClr val="windowText" lastClr="000000"/>
                </a:solidFill>
                <a:latin typeface="Arial"/>
                <a:cs typeface="Arial"/>
              </a:rPr>
              <a:t> </a:t>
            </a:r>
            <a:r>
              <a:rPr sz="2040" b="1" kern="0" spc="-11">
                <a:solidFill>
                  <a:sysClr val="windowText" lastClr="000000"/>
                </a:solidFill>
                <a:latin typeface="Arial"/>
                <a:cs typeface="Arial"/>
              </a:rPr>
              <a:t>include</a:t>
            </a:r>
            <a:r>
              <a:rPr sz="2040" kern="0" spc="-11">
                <a:solidFill>
                  <a:sysClr val="windowText" lastClr="000000"/>
                </a:solidFill>
                <a:latin typeface="Z@RD28F.tmp"/>
                <a:cs typeface="Z@RD28F.tmp"/>
              </a:rPr>
              <a:t>:</a:t>
            </a:r>
            <a:endParaRPr sz="2040" kern="0">
              <a:solidFill>
                <a:sysClr val="windowText" lastClr="000000"/>
              </a:solidFill>
              <a:latin typeface="Z@RD28F.tmp"/>
              <a:cs typeface="Z@RD28F.tmp"/>
            </a:endParaRPr>
          </a:p>
          <a:p>
            <a:pPr marL="449778" lvl="1" indent="-207978" defTabSz="1036290">
              <a:spcBef>
                <a:spcPts val="210"/>
              </a:spcBef>
              <a:buClr>
                <a:srgbClr val="FFB100"/>
              </a:buClr>
              <a:buFont typeface="Calibri"/>
              <a:buChar char="◦"/>
              <a:tabLst>
                <a:tab pos="449778" algn="l"/>
              </a:tabLst>
            </a:pPr>
            <a:r>
              <a:rPr sz="2040" b="1" u="sng" kern="0" spc="-159">
                <a:solidFill>
                  <a:sysClr val="windowText" lastClr="000000"/>
                </a:solidFill>
                <a:uFill>
                  <a:solidFill>
                    <a:srgbClr val="000000"/>
                  </a:solidFill>
                </a:uFill>
                <a:latin typeface="Arial"/>
                <a:cs typeface="Arial"/>
              </a:rPr>
              <a:t>Rental</a:t>
            </a:r>
            <a:r>
              <a:rPr sz="2040" b="1" u="sng" kern="0" spc="6">
                <a:solidFill>
                  <a:sysClr val="windowText" lastClr="000000"/>
                </a:solidFill>
                <a:uFill>
                  <a:solidFill>
                    <a:srgbClr val="000000"/>
                  </a:solidFill>
                </a:uFill>
                <a:latin typeface="Arial"/>
                <a:cs typeface="Arial"/>
              </a:rPr>
              <a:t> </a:t>
            </a:r>
            <a:r>
              <a:rPr sz="2040" b="1" u="sng" kern="0" spc="-181">
                <a:solidFill>
                  <a:sysClr val="windowText" lastClr="000000"/>
                </a:solidFill>
                <a:uFill>
                  <a:solidFill>
                    <a:srgbClr val="000000"/>
                  </a:solidFill>
                </a:uFill>
                <a:latin typeface="Arial"/>
                <a:cs typeface="Arial"/>
              </a:rPr>
              <a:t>Assistance</a:t>
            </a:r>
            <a:r>
              <a:rPr sz="2040" kern="0" spc="-181">
                <a:solidFill>
                  <a:sysClr val="windowText" lastClr="000000"/>
                </a:solidFill>
                <a:latin typeface="Z@RD28F.tmp"/>
                <a:cs typeface="Z@RD28F.tmp"/>
              </a:rPr>
              <a:t>:</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pays</a:t>
            </a:r>
            <a:r>
              <a:rPr sz="2040" kern="0" spc="-57">
                <a:solidFill>
                  <a:sysClr val="windowText" lastClr="000000"/>
                </a:solidFill>
                <a:latin typeface="Z@RD28F.tmp"/>
                <a:cs typeface="Z@RD28F.tmp"/>
              </a:rPr>
              <a:t> </a:t>
            </a:r>
            <a:r>
              <a:rPr sz="2040" kern="0">
                <a:solidFill>
                  <a:sysClr val="windowText" lastClr="000000"/>
                </a:solidFill>
                <a:latin typeface="Z@RD28F.tmp"/>
                <a:cs typeface="Z@RD28F.tmp"/>
              </a:rPr>
              <a:t>participants’</a:t>
            </a:r>
            <a:r>
              <a:rPr sz="2040" kern="0" spc="6">
                <a:solidFill>
                  <a:sysClr val="windowText" lastClr="000000"/>
                </a:solidFill>
                <a:latin typeface="Z@RD28F.tmp"/>
                <a:cs typeface="Z@RD28F.tmp"/>
              </a:rPr>
              <a:t> </a:t>
            </a:r>
            <a:r>
              <a:rPr sz="2040" kern="0">
                <a:solidFill>
                  <a:sysClr val="windowText" lastClr="000000"/>
                </a:solidFill>
                <a:latin typeface="Z@RD28F.tmp"/>
                <a:cs typeface="Z@RD28F.tmp"/>
              </a:rPr>
              <a:t>rents</a:t>
            </a:r>
            <a:r>
              <a:rPr sz="2040" kern="0" spc="-23">
                <a:solidFill>
                  <a:sysClr val="windowText" lastClr="000000"/>
                </a:solidFill>
                <a:latin typeface="Z@RD28F.tmp"/>
                <a:cs typeface="Z@RD28F.tmp"/>
              </a:rPr>
              <a:t> </a:t>
            </a:r>
            <a:r>
              <a:rPr sz="2040" kern="0">
                <a:solidFill>
                  <a:sysClr val="windowText" lastClr="000000"/>
                </a:solidFill>
                <a:latin typeface="Z@RD28F.tmp"/>
                <a:cs typeface="Z@RD28F.tmp"/>
              </a:rPr>
              <a:t>while</a:t>
            </a:r>
            <a:r>
              <a:rPr sz="2040" kern="0" spc="-6">
                <a:solidFill>
                  <a:sysClr val="windowText" lastClr="000000"/>
                </a:solidFill>
                <a:latin typeface="Z@RD28F.tmp"/>
                <a:cs typeface="Z@RD28F.tmp"/>
              </a:rPr>
              <a:t> </a:t>
            </a:r>
            <a:r>
              <a:rPr sz="2040" kern="0">
                <a:solidFill>
                  <a:sysClr val="windowText" lastClr="000000"/>
                </a:solidFill>
                <a:latin typeface="Z@RD28F.tmp"/>
                <a:cs typeface="Z@RD28F.tmp"/>
              </a:rPr>
              <a:t>in</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RRH</a:t>
            </a:r>
            <a:r>
              <a:rPr sz="2040" kern="0" spc="-17">
                <a:solidFill>
                  <a:sysClr val="windowText" lastClr="000000"/>
                </a:solidFill>
                <a:latin typeface="Z@RD28F.tmp"/>
                <a:cs typeface="Z@RD28F.tmp"/>
              </a:rPr>
              <a:t> </a:t>
            </a:r>
            <a:r>
              <a:rPr sz="2040" kern="0">
                <a:solidFill>
                  <a:sysClr val="windowText" lastClr="000000"/>
                </a:solidFill>
                <a:latin typeface="Z@RD28F.tmp"/>
                <a:cs typeface="Z@RD28F.tmp"/>
              </a:rPr>
              <a:t>or</a:t>
            </a:r>
            <a:r>
              <a:rPr sz="2040" kern="0" spc="-40">
                <a:solidFill>
                  <a:sysClr val="windowText" lastClr="000000"/>
                </a:solidFill>
                <a:latin typeface="Z@RD28F.tmp"/>
                <a:cs typeface="Z@RD28F.tmp"/>
              </a:rPr>
              <a:t> </a:t>
            </a:r>
            <a:r>
              <a:rPr sz="2040" kern="0" spc="-28">
                <a:solidFill>
                  <a:sysClr val="windowText" lastClr="000000"/>
                </a:solidFill>
                <a:latin typeface="Z@RD28F.tmp"/>
                <a:cs typeface="Z@RD28F.tmp"/>
              </a:rPr>
              <a:t>PSH</a:t>
            </a:r>
            <a:endParaRPr sz="2040" kern="0">
              <a:solidFill>
                <a:sysClr val="windowText" lastClr="000000"/>
              </a:solidFill>
              <a:latin typeface="Z@RD28F.tmp"/>
              <a:cs typeface="Z@RD28F.tmp"/>
            </a:endParaRPr>
          </a:p>
          <a:p>
            <a:pPr marL="449059" marR="5757" lvl="1" indent="-207978" defTabSz="1036290">
              <a:lnSpc>
                <a:spcPts val="2197"/>
              </a:lnSpc>
              <a:spcBef>
                <a:spcPts val="720"/>
              </a:spcBef>
              <a:buClr>
                <a:srgbClr val="FFB100"/>
              </a:buClr>
              <a:buFont typeface="Calibri"/>
              <a:buChar char="◦"/>
              <a:tabLst>
                <a:tab pos="449059" algn="l"/>
              </a:tabLst>
            </a:pPr>
            <a:r>
              <a:rPr sz="2040" b="1" u="sng" kern="0" spc="-147">
                <a:solidFill>
                  <a:sysClr val="windowText" lastClr="000000"/>
                </a:solidFill>
                <a:uFill>
                  <a:solidFill>
                    <a:srgbClr val="000000"/>
                  </a:solidFill>
                </a:uFill>
                <a:latin typeface="Arial"/>
                <a:cs typeface="Arial"/>
              </a:rPr>
              <a:t>Supportive</a:t>
            </a:r>
            <a:r>
              <a:rPr sz="2040" b="1" u="sng" kern="0">
                <a:solidFill>
                  <a:sysClr val="windowText" lastClr="000000"/>
                </a:solidFill>
                <a:uFill>
                  <a:solidFill>
                    <a:srgbClr val="000000"/>
                  </a:solidFill>
                </a:uFill>
                <a:latin typeface="Arial"/>
                <a:cs typeface="Arial"/>
              </a:rPr>
              <a:t> </a:t>
            </a:r>
            <a:r>
              <a:rPr sz="2040" b="1" u="sng" kern="0" spc="-176">
                <a:solidFill>
                  <a:sysClr val="windowText" lastClr="000000"/>
                </a:solidFill>
                <a:uFill>
                  <a:solidFill>
                    <a:srgbClr val="000000"/>
                  </a:solidFill>
                </a:uFill>
                <a:latin typeface="Arial"/>
                <a:cs typeface="Arial"/>
              </a:rPr>
              <a:t>Services</a:t>
            </a:r>
            <a:r>
              <a:rPr sz="2040" kern="0" spc="-176">
                <a:solidFill>
                  <a:sysClr val="windowText" lastClr="000000"/>
                </a:solidFill>
                <a:latin typeface="Z@RD28F.tmp"/>
                <a:cs typeface="Z@RD28F.tmp"/>
              </a:rPr>
              <a:t>:</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services</a:t>
            </a:r>
            <a:r>
              <a:rPr sz="2040" kern="0" spc="-57">
                <a:solidFill>
                  <a:sysClr val="windowText" lastClr="000000"/>
                </a:solidFill>
                <a:latin typeface="Z@RD28F.tmp"/>
                <a:cs typeface="Z@RD28F.tmp"/>
              </a:rPr>
              <a:t> </a:t>
            </a:r>
            <a:r>
              <a:rPr sz="2040" kern="0">
                <a:solidFill>
                  <a:sysClr val="windowText" lastClr="000000"/>
                </a:solidFill>
                <a:latin typeface="Z@RD28F.tmp"/>
                <a:cs typeface="Z@RD28F.tmp"/>
              </a:rPr>
              <a:t>paid</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for</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by</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the</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grant</a:t>
            </a:r>
            <a:r>
              <a:rPr sz="2040" kern="0" spc="-23">
                <a:solidFill>
                  <a:sysClr val="windowText" lastClr="000000"/>
                </a:solidFill>
                <a:latin typeface="Z@RD28F.tmp"/>
                <a:cs typeface="Z@RD28F.tmp"/>
              </a:rPr>
              <a:t> </a:t>
            </a:r>
            <a:r>
              <a:rPr sz="2040" kern="0">
                <a:solidFill>
                  <a:sysClr val="windowText" lastClr="000000"/>
                </a:solidFill>
                <a:latin typeface="Z@RD28F.tmp"/>
                <a:cs typeface="Z@RD28F.tmp"/>
              </a:rPr>
              <a:t>that</a:t>
            </a:r>
            <a:r>
              <a:rPr sz="2040" kern="0" spc="-17">
                <a:solidFill>
                  <a:sysClr val="windowText" lastClr="000000"/>
                </a:solidFill>
                <a:latin typeface="Z@RD28F.tmp"/>
                <a:cs typeface="Z@RD28F.tmp"/>
              </a:rPr>
              <a:t> </a:t>
            </a:r>
            <a:r>
              <a:rPr sz="2040" kern="0">
                <a:solidFill>
                  <a:sysClr val="windowText" lastClr="000000"/>
                </a:solidFill>
                <a:latin typeface="Z@RD28F.tmp"/>
                <a:cs typeface="Z@RD28F.tmp"/>
              </a:rPr>
              <a:t>help</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program</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participants</a:t>
            </a:r>
            <a:r>
              <a:rPr sz="2040" kern="0" spc="-6">
                <a:solidFill>
                  <a:sysClr val="windowText" lastClr="000000"/>
                </a:solidFill>
                <a:latin typeface="Z@RD28F.tmp"/>
                <a:cs typeface="Z@RD28F.tmp"/>
              </a:rPr>
              <a:t> </a:t>
            </a:r>
            <a:r>
              <a:rPr sz="2040" kern="0">
                <a:solidFill>
                  <a:sysClr val="windowText" lastClr="000000"/>
                </a:solidFill>
                <a:latin typeface="Z@RD28F.tmp"/>
                <a:cs typeface="Z@RD28F.tmp"/>
              </a:rPr>
              <a:t>obtain</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and</a:t>
            </a:r>
            <a:r>
              <a:rPr sz="2040" kern="0" spc="-28">
                <a:solidFill>
                  <a:sysClr val="windowText" lastClr="000000"/>
                </a:solidFill>
                <a:latin typeface="Z@RD28F.tmp"/>
                <a:cs typeface="Z@RD28F.tmp"/>
              </a:rPr>
              <a:t> </a:t>
            </a:r>
            <a:r>
              <a:rPr sz="2040" kern="0" spc="-11">
                <a:solidFill>
                  <a:sysClr val="windowText" lastClr="000000"/>
                </a:solidFill>
                <a:latin typeface="Z@RD28F.tmp"/>
                <a:cs typeface="Z@RD28F.tmp"/>
              </a:rPr>
              <a:t>maintain </a:t>
            </a:r>
            <a:r>
              <a:rPr sz="2040" kern="0">
                <a:solidFill>
                  <a:sysClr val="windowText" lastClr="000000"/>
                </a:solidFill>
                <a:latin typeface="Z@RD28F.tmp"/>
                <a:cs typeface="Z@RD28F.tmp"/>
              </a:rPr>
              <a:t>their</a:t>
            </a:r>
            <a:r>
              <a:rPr sz="2040" kern="0" spc="-34">
                <a:solidFill>
                  <a:sysClr val="windowText" lastClr="000000"/>
                </a:solidFill>
                <a:latin typeface="Z@RD28F.tmp"/>
                <a:cs typeface="Z@RD28F.tmp"/>
              </a:rPr>
              <a:t> </a:t>
            </a:r>
            <a:r>
              <a:rPr sz="2040" kern="0" spc="-11">
                <a:solidFill>
                  <a:sysClr val="windowText" lastClr="000000"/>
                </a:solidFill>
                <a:latin typeface="Z@RD28F.tmp"/>
                <a:cs typeface="Z@RD28F.tmp"/>
              </a:rPr>
              <a:t>housing</a:t>
            </a:r>
            <a:endParaRPr sz="2040" kern="0">
              <a:solidFill>
                <a:sysClr val="windowText" lastClr="000000"/>
              </a:solidFill>
              <a:latin typeface="Z@RD28F.tmp"/>
              <a:cs typeface="Z@RD28F.tmp"/>
            </a:endParaRPr>
          </a:p>
          <a:p>
            <a:pPr marL="449778" lvl="1" indent="-207978" defTabSz="1036290">
              <a:spcBef>
                <a:spcPts val="408"/>
              </a:spcBef>
              <a:buClr>
                <a:srgbClr val="FFB100"/>
              </a:buClr>
              <a:buFont typeface="Calibri"/>
              <a:buChar char="◦"/>
              <a:tabLst>
                <a:tab pos="449778" algn="l"/>
              </a:tabLst>
            </a:pPr>
            <a:r>
              <a:rPr sz="2040" b="1" u="sng" kern="0" spc="-119">
                <a:solidFill>
                  <a:sysClr val="windowText" lastClr="000000"/>
                </a:solidFill>
                <a:uFill>
                  <a:solidFill>
                    <a:srgbClr val="000000"/>
                  </a:solidFill>
                </a:uFill>
                <a:latin typeface="Arial"/>
                <a:cs typeface="Arial"/>
              </a:rPr>
              <a:t>Operating</a:t>
            </a:r>
            <a:r>
              <a:rPr sz="2040" kern="0" spc="-119">
                <a:solidFill>
                  <a:sysClr val="windowText" lastClr="000000"/>
                </a:solidFill>
                <a:latin typeface="Z@RD28F.tmp"/>
                <a:cs typeface="Z@RD28F.tmp"/>
              </a:rPr>
              <a:t>:</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support</a:t>
            </a:r>
            <a:r>
              <a:rPr sz="2040" kern="0" spc="-74">
                <a:solidFill>
                  <a:sysClr val="windowText" lastClr="000000"/>
                </a:solidFill>
                <a:latin typeface="Z@RD28F.tmp"/>
                <a:cs typeface="Z@RD28F.tmp"/>
              </a:rPr>
              <a:t> </a:t>
            </a:r>
            <a:r>
              <a:rPr sz="2040" kern="0">
                <a:solidFill>
                  <a:sysClr val="windowText" lastClr="000000"/>
                </a:solidFill>
                <a:latin typeface="Z@RD28F.tmp"/>
                <a:cs typeface="Z@RD28F.tmp"/>
              </a:rPr>
              <a:t>for</a:t>
            </a:r>
            <a:r>
              <a:rPr sz="2040" kern="0" spc="-51">
                <a:solidFill>
                  <a:sysClr val="windowText" lastClr="000000"/>
                </a:solidFill>
                <a:latin typeface="Z@RD28F.tmp"/>
                <a:cs typeface="Z@RD28F.tmp"/>
              </a:rPr>
              <a:t> </a:t>
            </a:r>
            <a:r>
              <a:rPr sz="2040" kern="0">
                <a:solidFill>
                  <a:sysClr val="windowText" lastClr="000000"/>
                </a:solidFill>
                <a:latin typeface="Z@RD28F.tmp"/>
                <a:cs typeface="Z@RD28F.tmp"/>
              </a:rPr>
              <a:t>ancillary</a:t>
            </a:r>
            <a:r>
              <a:rPr sz="2040" kern="0" spc="-17">
                <a:solidFill>
                  <a:sysClr val="windowText" lastClr="000000"/>
                </a:solidFill>
                <a:latin typeface="Z@RD28F.tmp"/>
                <a:cs typeface="Z@RD28F.tmp"/>
              </a:rPr>
              <a:t> </a:t>
            </a:r>
            <a:r>
              <a:rPr sz="2040" kern="0">
                <a:solidFill>
                  <a:sysClr val="windowText" lastClr="000000"/>
                </a:solidFill>
                <a:latin typeface="Z@RD28F.tmp"/>
                <a:cs typeface="Z@RD28F.tmp"/>
              </a:rPr>
              <a:t>costs</a:t>
            </a:r>
            <a:r>
              <a:rPr sz="2040" kern="0" spc="-51">
                <a:solidFill>
                  <a:sysClr val="windowText" lastClr="000000"/>
                </a:solidFill>
                <a:latin typeface="Z@RD28F.tmp"/>
                <a:cs typeface="Z@RD28F.tmp"/>
              </a:rPr>
              <a:t> </a:t>
            </a:r>
            <a:r>
              <a:rPr sz="2040" kern="0">
                <a:solidFill>
                  <a:sysClr val="windowText" lastClr="000000"/>
                </a:solidFill>
                <a:latin typeface="Z@RD28F.tmp"/>
                <a:cs typeface="Z@RD28F.tmp"/>
              </a:rPr>
              <a:t>associated</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with</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operating</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the</a:t>
            </a:r>
            <a:r>
              <a:rPr sz="2040" kern="0" spc="-45">
                <a:solidFill>
                  <a:sysClr val="windowText" lastClr="000000"/>
                </a:solidFill>
                <a:latin typeface="Z@RD28F.tmp"/>
                <a:cs typeface="Z@RD28F.tmp"/>
              </a:rPr>
              <a:t> </a:t>
            </a:r>
            <a:r>
              <a:rPr sz="2040" kern="0" spc="-11">
                <a:solidFill>
                  <a:sysClr val="windowText" lastClr="000000"/>
                </a:solidFill>
                <a:latin typeface="Z@RD28F.tmp"/>
                <a:cs typeface="Z@RD28F.tmp"/>
              </a:rPr>
              <a:t>program</a:t>
            </a:r>
            <a:endParaRPr sz="2040" kern="0">
              <a:solidFill>
                <a:sysClr val="windowText" lastClr="000000"/>
              </a:solidFill>
              <a:latin typeface="Z@RD28F.tmp"/>
              <a:cs typeface="Z@RD28F.tmp"/>
            </a:endParaRPr>
          </a:p>
          <a:p>
            <a:pPr marL="449778" lvl="1" indent="-207978" defTabSz="1036290">
              <a:spcBef>
                <a:spcPts val="435"/>
              </a:spcBef>
              <a:buClr>
                <a:srgbClr val="FFB100"/>
              </a:buClr>
              <a:buFont typeface="Calibri"/>
              <a:buChar char="◦"/>
              <a:tabLst>
                <a:tab pos="449778" algn="l"/>
              </a:tabLst>
            </a:pPr>
            <a:r>
              <a:rPr sz="2040" b="1" u="sng" kern="0" spc="-159">
                <a:solidFill>
                  <a:sysClr val="windowText" lastClr="000000"/>
                </a:solidFill>
                <a:uFill>
                  <a:solidFill>
                    <a:srgbClr val="000000"/>
                  </a:solidFill>
                </a:uFill>
                <a:latin typeface="Arial"/>
                <a:cs typeface="Arial"/>
              </a:rPr>
              <a:t>HMIS</a:t>
            </a:r>
            <a:r>
              <a:rPr sz="2040" kern="0" spc="-159">
                <a:solidFill>
                  <a:sysClr val="windowText" lastClr="000000"/>
                </a:solidFill>
                <a:latin typeface="Z@RD28F.tmp"/>
                <a:cs typeface="Z@RD28F.tmp"/>
              </a:rPr>
              <a:t>:</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provides</a:t>
            </a:r>
            <a:r>
              <a:rPr sz="2040" kern="0" spc="-74">
                <a:solidFill>
                  <a:sysClr val="windowText" lastClr="000000"/>
                </a:solidFill>
                <a:latin typeface="Z@RD28F.tmp"/>
                <a:cs typeface="Z@RD28F.tmp"/>
              </a:rPr>
              <a:t> </a:t>
            </a:r>
            <a:r>
              <a:rPr sz="2040" kern="0">
                <a:solidFill>
                  <a:sysClr val="windowText" lastClr="000000"/>
                </a:solidFill>
                <a:latin typeface="Z@RD28F.tmp"/>
                <a:cs typeface="Z@RD28F.tmp"/>
              </a:rPr>
              <a:t>funding</a:t>
            </a:r>
            <a:r>
              <a:rPr sz="2040" kern="0" spc="-68">
                <a:solidFill>
                  <a:sysClr val="windowText" lastClr="000000"/>
                </a:solidFill>
                <a:latin typeface="Z@RD28F.tmp"/>
                <a:cs typeface="Z@RD28F.tmp"/>
              </a:rPr>
              <a:t> </a:t>
            </a:r>
            <a:r>
              <a:rPr sz="2040" kern="0">
                <a:solidFill>
                  <a:sysClr val="windowText" lastClr="000000"/>
                </a:solidFill>
                <a:latin typeface="Z@RD28F.tmp"/>
                <a:cs typeface="Z@RD28F.tmp"/>
              </a:rPr>
              <a:t>to</a:t>
            </a:r>
            <a:r>
              <a:rPr sz="2040" kern="0" spc="-45">
                <a:solidFill>
                  <a:sysClr val="windowText" lastClr="000000"/>
                </a:solidFill>
                <a:latin typeface="Z@RD28F.tmp"/>
                <a:cs typeface="Z@RD28F.tmp"/>
              </a:rPr>
              <a:t> </a:t>
            </a:r>
            <a:r>
              <a:rPr sz="2040" kern="0">
                <a:solidFill>
                  <a:sysClr val="windowText" lastClr="000000"/>
                </a:solidFill>
                <a:latin typeface="Z@RD28F.tmp"/>
                <a:cs typeface="Z@RD28F.tmp"/>
              </a:rPr>
              <a:t>assist</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providers</a:t>
            </a:r>
            <a:r>
              <a:rPr sz="2040" kern="0" spc="-28">
                <a:solidFill>
                  <a:sysClr val="windowText" lastClr="000000"/>
                </a:solidFill>
                <a:latin typeface="Z@RD28F.tmp"/>
                <a:cs typeface="Z@RD28F.tmp"/>
              </a:rPr>
              <a:t> </a:t>
            </a:r>
            <a:r>
              <a:rPr sz="2040" kern="0">
                <a:solidFill>
                  <a:sysClr val="windowText" lastClr="000000"/>
                </a:solidFill>
                <a:latin typeface="Z@RD28F.tmp"/>
                <a:cs typeface="Z@RD28F.tmp"/>
              </a:rPr>
              <a:t>with</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meeting</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HUD’s</a:t>
            </a:r>
            <a:r>
              <a:rPr sz="2040" kern="0" spc="-57">
                <a:solidFill>
                  <a:sysClr val="windowText" lastClr="000000"/>
                </a:solidFill>
                <a:latin typeface="Z@RD28F.tmp"/>
                <a:cs typeface="Z@RD28F.tmp"/>
              </a:rPr>
              <a:t> </a:t>
            </a:r>
            <a:r>
              <a:rPr sz="2040" kern="0">
                <a:solidFill>
                  <a:sysClr val="windowText" lastClr="000000"/>
                </a:solidFill>
                <a:latin typeface="Z@RD28F.tmp"/>
                <a:cs typeface="Z@RD28F.tmp"/>
              </a:rPr>
              <a:t>reporting</a:t>
            </a:r>
            <a:r>
              <a:rPr sz="2040" kern="0" spc="-34">
                <a:solidFill>
                  <a:sysClr val="windowText" lastClr="000000"/>
                </a:solidFill>
                <a:latin typeface="Z@RD28F.tmp"/>
                <a:cs typeface="Z@RD28F.tmp"/>
              </a:rPr>
              <a:t> </a:t>
            </a:r>
            <a:r>
              <a:rPr sz="2040" kern="0" spc="-11">
                <a:solidFill>
                  <a:sysClr val="windowText" lastClr="000000"/>
                </a:solidFill>
                <a:latin typeface="Z@RD28F.tmp"/>
                <a:cs typeface="Z@RD28F.tmp"/>
              </a:rPr>
              <a:t>requirements</a:t>
            </a:r>
            <a:endParaRPr sz="2040" kern="0">
              <a:solidFill>
                <a:sysClr val="windowText" lastClr="000000"/>
              </a:solidFill>
              <a:latin typeface="Z@RD28F.tmp"/>
              <a:cs typeface="Z@RD28F.tmp"/>
            </a:endParaRPr>
          </a:p>
          <a:p>
            <a:pPr marL="449778" lvl="1" indent="-207978" defTabSz="1036290">
              <a:spcBef>
                <a:spcPts val="431"/>
              </a:spcBef>
              <a:buClr>
                <a:srgbClr val="FFB100"/>
              </a:buClr>
              <a:buFont typeface="Calibri"/>
              <a:buChar char="◦"/>
              <a:tabLst>
                <a:tab pos="449778" algn="l"/>
              </a:tabLst>
            </a:pPr>
            <a:r>
              <a:rPr sz="2040" b="1" u="sng" kern="0" spc="-147">
                <a:solidFill>
                  <a:sysClr val="windowText" lastClr="000000"/>
                </a:solidFill>
                <a:uFill>
                  <a:solidFill>
                    <a:srgbClr val="000000"/>
                  </a:solidFill>
                </a:uFill>
                <a:latin typeface="Arial"/>
                <a:cs typeface="Arial"/>
              </a:rPr>
              <a:t>Administration</a:t>
            </a:r>
            <a:r>
              <a:rPr sz="2040" kern="0" spc="-147">
                <a:solidFill>
                  <a:sysClr val="windowText" lastClr="000000"/>
                </a:solidFill>
                <a:latin typeface="Z@RD28F.tmp"/>
                <a:cs typeface="Z@RD28F.tmp"/>
              </a:rPr>
              <a:t>:</a:t>
            </a:r>
            <a:r>
              <a:rPr sz="2040" kern="0" spc="-23">
                <a:solidFill>
                  <a:sysClr val="windowText" lastClr="000000"/>
                </a:solidFill>
                <a:latin typeface="Z@RD28F.tmp"/>
                <a:cs typeface="Z@RD28F.tmp"/>
              </a:rPr>
              <a:t> </a:t>
            </a:r>
            <a:r>
              <a:rPr sz="2040" kern="0">
                <a:solidFill>
                  <a:sysClr val="windowText" lastClr="000000"/>
                </a:solidFill>
                <a:latin typeface="Z@RD28F.tmp"/>
                <a:cs typeface="Z@RD28F.tmp"/>
              </a:rPr>
              <a:t>Support</a:t>
            </a:r>
            <a:r>
              <a:rPr sz="2040" kern="0" spc="-34">
                <a:solidFill>
                  <a:sysClr val="windowText" lastClr="000000"/>
                </a:solidFill>
                <a:latin typeface="Z@RD28F.tmp"/>
                <a:cs typeface="Z@RD28F.tmp"/>
              </a:rPr>
              <a:t> </a:t>
            </a:r>
            <a:r>
              <a:rPr sz="2040" kern="0">
                <a:solidFill>
                  <a:sysClr val="windowText" lastClr="000000"/>
                </a:solidFill>
                <a:latin typeface="Z@RD28F.tmp"/>
                <a:cs typeface="Z@RD28F.tmp"/>
              </a:rPr>
              <a:t>with</a:t>
            </a:r>
            <a:r>
              <a:rPr sz="2040" kern="0" spc="-6">
                <a:solidFill>
                  <a:sysClr val="windowText" lastClr="000000"/>
                </a:solidFill>
                <a:latin typeface="Z@RD28F.tmp"/>
                <a:cs typeface="Z@RD28F.tmp"/>
              </a:rPr>
              <a:t> </a:t>
            </a:r>
            <a:r>
              <a:rPr sz="2040" kern="0">
                <a:solidFill>
                  <a:sysClr val="windowText" lastClr="000000"/>
                </a:solidFill>
                <a:latin typeface="Z@RD28F.tmp"/>
                <a:cs typeface="Z@RD28F.tmp"/>
              </a:rPr>
              <a:t>management,</a:t>
            </a:r>
            <a:r>
              <a:rPr sz="2040" kern="0" spc="-17">
                <a:solidFill>
                  <a:sysClr val="windowText" lastClr="000000"/>
                </a:solidFill>
                <a:latin typeface="Z@RD28F.tmp"/>
                <a:cs typeface="Z@RD28F.tmp"/>
              </a:rPr>
              <a:t> </a:t>
            </a:r>
            <a:r>
              <a:rPr sz="2040" kern="0">
                <a:solidFill>
                  <a:sysClr val="windowText" lastClr="000000"/>
                </a:solidFill>
                <a:latin typeface="Z@RD28F.tmp"/>
                <a:cs typeface="Z@RD28F.tmp"/>
              </a:rPr>
              <a:t>oversight,</a:t>
            </a:r>
            <a:r>
              <a:rPr sz="2040" kern="0" spc="-11">
                <a:solidFill>
                  <a:sysClr val="windowText" lastClr="000000"/>
                </a:solidFill>
                <a:latin typeface="Z@RD28F.tmp"/>
                <a:cs typeface="Z@RD28F.tmp"/>
              </a:rPr>
              <a:t> </a:t>
            </a:r>
            <a:r>
              <a:rPr sz="2040" kern="0">
                <a:solidFill>
                  <a:sysClr val="windowText" lastClr="000000"/>
                </a:solidFill>
                <a:latin typeface="Z@RD28F.tmp"/>
                <a:cs typeface="Z@RD28F.tmp"/>
              </a:rPr>
              <a:t>and</a:t>
            </a:r>
            <a:r>
              <a:rPr sz="2040" kern="0" spc="-17">
                <a:solidFill>
                  <a:sysClr val="windowText" lastClr="000000"/>
                </a:solidFill>
                <a:latin typeface="Z@RD28F.tmp"/>
                <a:cs typeface="Z@RD28F.tmp"/>
              </a:rPr>
              <a:t> </a:t>
            </a:r>
            <a:r>
              <a:rPr sz="2040" kern="0">
                <a:solidFill>
                  <a:sysClr val="windowText" lastClr="000000"/>
                </a:solidFill>
                <a:latin typeface="Z@RD28F.tmp"/>
                <a:cs typeface="Z@RD28F.tmp"/>
              </a:rPr>
              <a:t>coordination</a:t>
            </a:r>
            <a:r>
              <a:rPr sz="2040" kern="0" spc="-17">
                <a:solidFill>
                  <a:sysClr val="windowText" lastClr="000000"/>
                </a:solidFill>
                <a:latin typeface="Z@RD28F.tmp"/>
                <a:cs typeface="Z@RD28F.tmp"/>
              </a:rPr>
              <a:t> </a:t>
            </a:r>
            <a:r>
              <a:rPr sz="2040" kern="0">
                <a:solidFill>
                  <a:sysClr val="windowText" lastClr="000000"/>
                </a:solidFill>
                <a:latin typeface="Z@RD28F.tmp"/>
                <a:cs typeface="Z@RD28F.tmp"/>
              </a:rPr>
              <a:t>of</a:t>
            </a:r>
            <a:r>
              <a:rPr sz="2040" kern="0" spc="-40">
                <a:solidFill>
                  <a:sysClr val="windowText" lastClr="000000"/>
                </a:solidFill>
                <a:latin typeface="Z@RD28F.tmp"/>
                <a:cs typeface="Z@RD28F.tmp"/>
              </a:rPr>
              <a:t> </a:t>
            </a:r>
            <a:r>
              <a:rPr sz="2040" kern="0">
                <a:solidFill>
                  <a:sysClr val="windowText" lastClr="000000"/>
                </a:solidFill>
                <a:latin typeface="Z@RD28F.tmp"/>
                <a:cs typeface="Z@RD28F.tmp"/>
              </a:rPr>
              <a:t>the</a:t>
            </a:r>
            <a:r>
              <a:rPr sz="2040" kern="0" spc="-17">
                <a:solidFill>
                  <a:sysClr val="windowText" lastClr="000000"/>
                </a:solidFill>
                <a:latin typeface="Z@RD28F.tmp"/>
                <a:cs typeface="Z@RD28F.tmp"/>
              </a:rPr>
              <a:t> </a:t>
            </a:r>
            <a:r>
              <a:rPr sz="2040" kern="0" spc="-11">
                <a:solidFill>
                  <a:sysClr val="windowText" lastClr="000000"/>
                </a:solidFill>
                <a:latin typeface="Z@RD28F.tmp"/>
                <a:cs typeface="Z@RD28F.tmp"/>
              </a:rPr>
              <a:t>program</a:t>
            </a:r>
            <a:endParaRPr sz="2040" kern="0">
              <a:solidFill>
                <a:sysClr val="windowText" lastClr="000000"/>
              </a:solidFill>
              <a:latin typeface="Z@RD28F.tmp"/>
              <a:cs typeface="Z@RD28F.tmp"/>
            </a:endParaRPr>
          </a:p>
          <a:p>
            <a:pPr marL="117302" indent="-102909" defTabSz="1036290">
              <a:spcBef>
                <a:spcPts val="1575"/>
              </a:spcBef>
              <a:buClr>
                <a:srgbClr val="FFB100"/>
              </a:buClr>
              <a:buSzPct val="94444"/>
              <a:buFont typeface="Arial"/>
              <a:buChar char="•"/>
              <a:tabLst>
                <a:tab pos="117302" algn="l"/>
              </a:tabLst>
            </a:pPr>
            <a:r>
              <a:rPr sz="2040" b="1" kern="0" spc="-153">
                <a:solidFill>
                  <a:sysClr val="windowText" lastClr="000000"/>
                </a:solidFill>
                <a:latin typeface="Arial"/>
                <a:cs typeface="Arial"/>
              </a:rPr>
              <a:t>Administration</a:t>
            </a:r>
            <a:r>
              <a:rPr sz="2040" b="1" kern="0" spc="17">
                <a:solidFill>
                  <a:sysClr val="windowText" lastClr="000000"/>
                </a:solidFill>
                <a:latin typeface="Arial"/>
                <a:cs typeface="Arial"/>
              </a:rPr>
              <a:t> </a:t>
            </a:r>
            <a:r>
              <a:rPr sz="2040" b="1" kern="0" spc="-204">
                <a:solidFill>
                  <a:sysClr val="windowText" lastClr="000000"/>
                </a:solidFill>
                <a:latin typeface="Arial"/>
                <a:cs typeface="Arial"/>
              </a:rPr>
              <a:t>can</a:t>
            </a:r>
            <a:r>
              <a:rPr sz="2040" b="1" kern="0" spc="28">
                <a:solidFill>
                  <a:sysClr val="windowText" lastClr="000000"/>
                </a:solidFill>
                <a:latin typeface="Arial"/>
                <a:cs typeface="Arial"/>
              </a:rPr>
              <a:t> </a:t>
            </a:r>
            <a:r>
              <a:rPr sz="2040" b="1" kern="0" spc="-176">
                <a:solidFill>
                  <a:sysClr val="windowText" lastClr="000000"/>
                </a:solidFill>
                <a:latin typeface="Arial"/>
                <a:cs typeface="Arial"/>
              </a:rPr>
              <a:t>make</a:t>
            </a:r>
            <a:r>
              <a:rPr sz="2040" b="1" kern="0" spc="28">
                <a:solidFill>
                  <a:sysClr val="windowText" lastClr="000000"/>
                </a:solidFill>
                <a:latin typeface="Arial"/>
                <a:cs typeface="Arial"/>
              </a:rPr>
              <a:t> </a:t>
            </a:r>
            <a:r>
              <a:rPr sz="2040" b="1" kern="0" spc="-136">
                <a:solidFill>
                  <a:sysClr val="windowText" lastClr="000000"/>
                </a:solidFill>
                <a:latin typeface="Arial"/>
                <a:cs typeface="Arial"/>
              </a:rPr>
              <a:t>up</a:t>
            </a:r>
            <a:r>
              <a:rPr sz="2040" b="1" kern="0" spc="34">
                <a:solidFill>
                  <a:sysClr val="windowText" lastClr="000000"/>
                </a:solidFill>
                <a:latin typeface="Arial"/>
                <a:cs typeface="Arial"/>
              </a:rPr>
              <a:t> </a:t>
            </a:r>
            <a:r>
              <a:rPr sz="2040" b="1" kern="0" spc="-164">
                <a:solidFill>
                  <a:sysClr val="windowText" lastClr="000000"/>
                </a:solidFill>
                <a:latin typeface="Arial"/>
                <a:cs typeface="Arial"/>
              </a:rPr>
              <a:t>no</a:t>
            </a:r>
            <a:r>
              <a:rPr sz="2040" b="1" kern="0" spc="34">
                <a:solidFill>
                  <a:sysClr val="windowText" lastClr="000000"/>
                </a:solidFill>
                <a:latin typeface="Arial"/>
                <a:cs typeface="Arial"/>
              </a:rPr>
              <a:t> </a:t>
            </a:r>
            <a:r>
              <a:rPr sz="2040" b="1" kern="0" spc="-164">
                <a:solidFill>
                  <a:sysClr val="windowText" lastClr="000000"/>
                </a:solidFill>
                <a:latin typeface="Arial"/>
                <a:cs typeface="Arial"/>
              </a:rPr>
              <a:t>more</a:t>
            </a:r>
            <a:r>
              <a:rPr sz="2040" b="1" kern="0" spc="28">
                <a:solidFill>
                  <a:sysClr val="windowText" lastClr="000000"/>
                </a:solidFill>
                <a:latin typeface="Arial"/>
                <a:cs typeface="Arial"/>
              </a:rPr>
              <a:t> </a:t>
            </a:r>
            <a:r>
              <a:rPr sz="2040" b="1" kern="0" spc="-147">
                <a:solidFill>
                  <a:sysClr val="windowText" lastClr="000000"/>
                </a:solidFill>
                <a:latin typeface="Arial"/>
                <a:cs typeface="Arial"/>
              </a:rPr>
              <a:t>than</a:t>
            </a:r>
            <a:r>
              <a:rPr sz="2040" b="1" kern="0" spc="17">
                <a:solidFill>
                  <a:sysClr val="windowText" lastClr="000000"/>
                </a:solidFill>
                <a:latin typeface="Arial"/>
                <a:cs typeface="Arial"/>
              </a:rPr>
              <a:t> </a:t>
            </a:r>
            <a:r>
              <a:rPr sz="2040" b="1" kern="0">
                <a:solidFill>
                  <a:sysClr val="windowText" lastClr="000000"/>
                </a:solidFill>
                <a:latin typeface="Arial"/>
                <a:cs typeface="Arial"/>
              </a:rPr>
              <a:t>10%</a:t>
            </a:r>
            <a:r>
              <a:rPr sz="2040" b="1" kern="0" spc="6">
                <a:solidFill>
                  <a:sysClr val="windowText" lastClr="000000"/>
                </a:solidFill>
                <a:latin typeface="Arial"/>
                <a:cs typeface="Arial"/>
              </a:rPr>
              <a:t> </a:t>
            </a:r>
            <a:r>
              <a:rPr sz="2040" b="1" kern="0" spc="-91">
                <a:solidFill>
                  <a:sysClr val="windowText" lastClr="000000"/>
                </a:solidFill>
                <a:latin typeface="Arial"/>
                <a:cs typeface="Arial"/>
              </a:rPr>
              <a:t>of</a:t>
            </a:r>
            <a:r>
              <a:rPr sz="2040" b="1" kern="0" spc="45">
                <a:solidFill>
                  <a:sysClr val="windowText" lastClr="000000"/>
                </a:solidFill>
                <a:latin typeface="Arial"/>
                <a:cs typeface="Arial"/>
              </a:rPr>
              <a:t> </a:t>
            </a:r>
            <a:r>
              <a:rPr sz="2040" b="1" kern="0" spc="-96">
                <a:solidFill>
                  <a:sysClr val="windowText" lastClr="000000"/>
                </a:solidFill>
                <a:latin typeface="Arial"/>
                <a:cs typeface="Arial"/>
              </a:rPr>
              <a:t>the</a:t>
            </a:r>
            <a:r>
              <a:rPr sz="2040" b="1" kern="0" spc="40">
                <a:solidFill>
                  <a:sysClr val="windowText" lastClr="000000"/>
                </a:solidFill>
                <a:latin typeface="Arial"/>
                <a:cs typeface="Arial"/>
              </a:rPr>
              <a:t> </a:t>
            </a:r>
            <a:r>
              <a:rPr sz="2040" b="1" kern="0" spc="-79">
                <a:solidFill>
                  <a:sysClr val="windowText" lastClr="000000"/>
                </a:solidFill>
                <a:latin typeface="Arial"/>
                <a:cs typeface="Arial"/>
              </a:rPr>
              <a:t>total</a:t>
            </a:r>
            <a:r>
              <a:rPr sz="2040" b="1" kern="0" spc="28">
                <a:solidFill>
                  <a:sysClr val="windowText" lastClr="000000"/>
                </a:solidFill>
                <a:latin typeface="Arial"/>
                <a:cs typeface="Arial"/>
              </a:rPr>
              <a:t> </a:t>
            </a:r>
            <a:r>
              <a:rPr sz="2040" b="1" kern="0" spc="-11">
                <a:solidFill>
                  <a:sysClr val="windowText" lastClr="000000"/>
                </a:solidFill>
                <a:latin typeface="Arial"/>
                <a:cs typeface="Arial"/>
              </a:rPr>
              <a:t>request.</a:t>
            </a:r>
            <a:endParaRPr sz="2040" kern="0">
              <a:solidFill>
                <a:sysClr val="windowText" lastClr="000000"/>
              </a:solidFill>
              <a:latin typeface="Arial"/>
              <a:cs typeface="Arial"/>
            </a:endParaRPr>
          </a:p>
          <a:p>
            <a:pPr marL="117302" indent="-102909" defTabSz="1036290">
              <a:spcBef>
                <a:spcPts val="1337"/>
              </a:spcBef>
              <a:buClr>
                <a:srgbClr val="FFB100"/>
              </a:buClr>
              <a:buSzPct val="94444"/>
              <a:buFont typeface="Arial"/>
              <a:buChar char="•"/>
              <a:tabLst>
                <a:tab pos="117302" algn="l"/>
              </a:tabLst>
            </a:pPr>
            <a:r>
              <a:rPr sz="2040" b="1" kern="0" spc="-129">
                <a:solidFill>
                  <a:sysClr val="windowText" lastClr="000000"/>
                </a:solidFill>
                <a:latin typeface="Arial"/>
                <a:cs typeface="Arial"/>
              </a:rPr>
              <a:t>Non-capital</a:t>
            </a:r>
            <a:r>
              <a:rPr sz="2040" b="1" kern="0" spc="28">
                <a:solidFill>
                  <a:sysClr val="windowText" lastClr="000000"/>
                </a:solidFill>
                <a:latin typeface="Arial"/>
                <a:cs typeface="Arial"/>
              </a:rPr>
              <a:t> </a:t>
            </a:r>
            <a:r>
              <a:rPr sz="2040" b="1" kern="0" spc="-198">
                <a:solidFill>
                  <a:sysClr val="windowText" lastClr="000000"/>
                </a:solidFill>
                <a:latin typeface="Arial"/>
                <a:cs typeface="Arial"/>
              </a:rPr>
              <a:t>costs</a:t>
            </a:r>
            <a:r>
              <a:rPr sz="2040" b="1" kern="0" spc="11">
                <a:solidFill>
                  <a:sysClr val="windowText" lastClr="000000"/>
                </a:solidFill>
                <a:latin typeface="Arial"/>
                <a:cs typeface="Arial"/>
              </a:rPr>
              <a:t> </a:t>
            </a:r>
            <a:r>
              <a:rPr sz="2040" b="1" kern="0" spc="-204">
                <a:solidFill>
                  <a:sysClr val="windowText" lastClr="000000"/>
                </a:solidFill>
                <a:latin typeface="Arial"/>
                <a:cs typeface="Arial"/>
              </a:rPr>
              <a:t>can</a:t>
            </a:r>
            <a:r>
              <a:rPr sz="2040" b="1" kern="0" spc="17">
                <a:solidFill>
                  <a:sysClr val="windowText" lastClr="000000"/>
                </a:solidFill>
                <a:latin typeface="Arial"/>
                <a:cs typeface="Arial"/>
              </a:rPr>
              <a:t> </a:t>
            </a:r>
            <a:r>
              <a:rPr sz="2040" b="1" kern="0" spc="-176">
                <a:solidFill>
                  <a:sysClr val="windowText" lastClr="000000"/>
                </a:solidFill>
                <a:latin typeface="Arial"/>
                <a:cs typeface="Arial"/>
              </a:rPr>
              <a:t>make</a:t>
            </a:r>
            <a:r>
              <a:rPr sz="2040" b="1" kern="0" spc="11">
                <a:solidFill>
                  <a:sysClr val="windowText" lastClr="000000"/>
                </a:solidFill>
                <a:latin typeface="Arial"/>
                <a:cs typeface="Arial"/>
              </a:rPr>
              <a:t> </a:t>
            </a:r>
            <a:r>
              <a:rPr sz="2040" b="1" kern="0" spc="-129">
                <a:solidFill>
                  <a:sysClr val="windowText" lastClr="000000"/>
                </a:solidFill>
                <a:latin typeface="Arial"/>
                <a:cs typeface="Arial"/>
              </a:rPr>
              <a:t>up</a:t>
            </a:r>
            <a:r>
              <a:rPr sz="2040" b="1" kern="0" spc="34">
                <a:solidFill>
                  <a:sysClr val="windowText" lastClr="000000"/>
                </a:solidFill>
                <a:latin typeface="Arial"/>
                <a:cs typeface="Arial"/>
              </a:rPr>
              <a:t> </a:t>
            </a:r>
            <a:r>
              <a:rPr sz="2040" b="1" kern="0" spc="-159">
                <a:solidFill>
                  <a:sysClr val="windowText" lastClr="000000"/>
                </a:solidFill>
                <a:latin typeface="Arial"/>
                <a:cs typeface="Arial"/>
              </a:rPr>
              <a:t>no</a:t>
            </a:r>
            <a:r>
              <a:rPr sz="2040" b="1" kern="0" spc="17">
                <a:solidFill>
                  <a:sysClr val="windowText" lastClr="000000"/>
                </a:solidFill>
                <a:latin typeface="Arial"/>
                <a:cs typeface="Arial"/>
              </a:rPr>
              <a:t> </a:t>
            </a:r>
            <a:r>
              <a:rPr sz="2040" b="1" kern="0" spc="-164">
                <a:solidFill>
                  <a:sysClr val="windowText" lastClr="000000"/>
                </a:solidFill>
                <a:latin typeface="Arial"/>
                <a:cs typeface="Arial"/>
              </a:rPr>
              <a:t>more</a:t>
            </a:r>
            <a:r>
              <a:rPr sz="2040" b="1" kern="0" spc="11">
                <a:solidFill>
                  <a:sysClr val="windowText" lastClr="000000"/>
                </a:solidFill>
                <a:latin typeface="Arial"/>
                <a:cs typeface="Arial"/>
              </a:rPr>
              <a:t> </a:t>
            </a:r>
            <a:r>
              <a:rPr sz="2040" b="1" kern="0" spc="-147">
                <a:solidFill>
                  <a:sysClr val="windowText" lastClr="000000"/>
                </a:solidFill>
                <a:latin typeface="Arial"/>
                <a:cs typeface="Arial"/>
              </a:rPr>
              <a:t>than</a:t>
            </a:r>
            <a:r>
              <a:rPr sz="2040" b="1" kern="0" spc="11">
                <a:solidFill>
                  <a:sysClr val="windowText" lastClr="000000"/>
                </a:solidFill>
                <a:latin typeface="Arial"/>
                <a:cs typeface="Arial"/>
              </a:rPr>
              <a:t> </a:t>
            </a:r>
            <a:r>
              <a:rPr sz="2040" b="1" kern="0">
                <a:solidFill>
                  <a:sysClr val="windowText" lastClr="000000"/>
                </a:solidFill>
                <a:latin typeface="Arial"/>
                <a:cs typeface="Arial"/>
              </a:rPr>
              <a:t>20%</a:t>
            </a:r>
            <a:r>
              <a:rPr sz="2040" b="1" kern="0" spc="-6">
                <a:solidFill>
                  <a:sysClr val="windowText" lastClr="000000"/>
                </a:solidFill>
                <a:latin typeface="Arial"/>
                <a:cs typeface="Arial"/>
              </a:rPr>
              <a:t> </a:t>
            </a:r>
            <a:r>
              <a:rPr sz="2040" b="1" kern="0" spc="-85">
                <a:solidFill>
                  <a:sysClr val="windowText" lastClr="000000"/>
                </a:solidFill>
                <a:latin typeface="Arial"/>
                <a:cs typeface="Arial"/>
              </a:rPr>
              <a:t>of</a:t>
            </a:r>
            <a:r>
              <a:rPr sz="2040" b="1" kern="0" spc="45">
                <a:solidFill>
                  <a:sysClr val="windowText" lastClr="000000"/>
                </a:solidFill>
                <a:latin typeface="Arial"/>
                <a:cs typeface="Arial"/>
              </a:rPr>
              <a:t> </a:t>
            </a:r>
            <a:r>
              <a:rPr sz="2040" b="1" kern="0" spc="-102">
                <a:solidFill>
                  <a:sysClr val="windowText" lastClr="000000"/>
                </a:solidFill>
                <a:latin typeface="Arial"/>
                <a:cs typeface="Arial"/>
              </a:rPr>
              <a:t>the</a:t>
            </a:r>
            <a:r>
              <a:rPr sz="2040" b="1" kern="0" spc="23">
                <a:solidFill>
                  <a:sysClr val="windowText" lastClr="000000"/>
                </a:solidFill>
                <a:latin typeface="Arial"/>
                <a:cs typeface="Arial"/>
              </a:rPr>
              <a:t> </a:t>
            </a:r>
            <a:r>
              <a:rPr sz="2040" b="1" kern="0" spc="-79">
                <a:solidFill>
                  <a:sysClr val="windowText" lastClr="000000"/>
                </a:solidFill>
                <a:latin typeface="Arial"/>
                <a:cs typeface="Arial"/>
              </a:rPr>
              <a:t>total</a:t>
            </a:r>
            <a:r>
              <a:rPr sz="2040" b="1" kern="0" spc="28">
                <a:solidFill>
                  <a:sysClr val="windowText" lastClr="000000"/>
                </a:solidFill>
                <a:latin typeface="Arial"/>
                <a:cs typeface="Arial"/>
              </a:rPr>
              <a:t> </a:t>
            </a:r>
            <a:r>
              <a:rPr sz="2040" b="1" kern="0" spc="-11">
                <a:solidFill>
                  <a:sysClr val="windowText" lastClr="000000"/>
                </a:solidFill>
                <a:latin typeface="Arial"/>
                <a:cs typeface="Arial"/>
              </a:rPr>
              <a:t>request.</a:t>
            </a:r>
            <a:endParaRPr sz="2040" kern="0">
              <a:solidFill>
                <a:sysClr val="windowText" lastClr="000000"/>
              </a:solidFill>
              <a:latin typeface="Arial"/>
              <a:cs typeface="Arial"/>
            </a:endParaRPr>
          </a:p>
        </p:txBody>
      </p:sp>
      <p:sp>
        <p:nvSpPr>
          <p:cNvPr id="5" name="object 5"/>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title"/>
          </p:nvPr>
        </p:nvSpPr>
        <p:spPr>
          <a:xfrm>
            <a:off x="1332822" y="476134"/>
            <a:ext cx="8751865" cy="1411754"/>
          </a:xfrm>
          <a:prstGeom prst="rect">
            <a:avLst/>
          </a:prstGeom>
        </p:spPr>
        <p:txBody>
          <a:bodyPr vert="horz" wrap="square" lIns="0" tIns="128101" rIns="0" bIns="0" rtlCol="0">
            <a:spAutoFit/>
          </a:bodyPr>
          <a:lstStyle/>
          <a:p>
            <a:pPr marL="14393" marR="5757">
              <a:lnSpc>
                <a:spcPts val="4975"/>
              </a:lnSpc>
              <a:spcBef>
                <a:spcPts val="1009"/>
              </a:spcBef>
            </a:pPr>
            <a:r>
              <a:rPr sz="4873" spc="-442"/>
              <a:t>Grant</a:t>
            </a:r>
            <a:r>
              <a:rPr sz="4873" spc="-62"/>
              <a:t> </a:t>
            </a:r>
            <a:r>
              <a:rPr sz="4873" spc="-499"/>
              <a:t>Terms,</a:t>
            </a:r>
            <a:r>
              <a:rPr sz="4873" spc="-57"/>
              <a:t> </a:t>
            </a:r>
            <a:r>
              <a:rPr sz="4873" spc="-442"/>
              <a:t>Grant</a:t>
            </a:r>
            <a:r>
              <a:rPr sz="4873" spc="-62"/>
              <a:t> </a:t>
            </a:r>
            <a:r>
              <a:rPr sz="4873" spc="-414"/>
              <a:t>Administration, </a:t>
            </a:r>
            <a:r>
              <a:rPr sz="4873" spc="-397"/>
              <a:t>and</a:t>
            </a:r>
            <a:r>
              <a:rPr sz="4873" spc="-91"/>
              <a:t> </a:t>
            </a:r>
            <a:r>
              <a:rPr sz="4873" spc="-425"/>
              <a:t>Renewability</a:t>
            </a:r>
            <a:endParaRPr sz="4873"/>
          </a:p>
        </p:txBody>
      </p:sp>
      <p:sp>
        <p:nvSpPr>
          <p:cNvPr id="4" name="object 4"/>
          <p:cNvSpPr txBox="1"/>
          <p:nvPr/>
        </p:nvSpPr>
        <p:spPr>
          <a:xfrm>
            <a:off x="1337328" y="1990456"/>
            <a:ext cx="12131421" cy="4921433"/>
          </a:xfrm>
          <a:prstGeom prst="rect">
            <a:avLst/>
          </a:prstGeom>
        </p:spPr>
        <p:txBody>
          <a:bodyPr vert="horz" wrap="square" lIns="0" tIns="37423" rIns="0" bIns="0" rtlCol="0">
            <a:spAutoFit/>
          </a:bodyPr>
          <a:lstStyle/>
          <a:p>
            <a:pPr marL="117302" indent="-109386" defTabSz="1036290">
              <a:spcBef>
                <a:spcPts val="295"/>
              </a:spcBef>
              <a:buClr>
                <a:srgbClr val="FFB100"/>
              </a:buClr>
              <a:buSzPct val="95000"/>
              <a:buFont typeface="Arial"/>
              <a:buChar char="•"/>
              <a:tabLst>
                <a:tab pos="117302" algn="l"/>
              </a:tabLst>
            </a:pPr>
            <a:r>
              <a:rPr sz="2267" b="1" kern="0" spc="-215">
                <a:solidFill>
                  <a:sysClr val="windowText" lastClr="000000"/>
                </a:solidFill>
                <a:latin typeface="Arial"/>
                <a:cs typeface="Arial"/>
              </a:rPr>
              <a:t>The</a:t>
            </a:r>
            <a:r>
              <a:rPr sz="2267" b="1" kern="0" spc="6">
                <a:solidFill>
                  <a:sysClr val="windowText" lastClr="000000"/>
                </a:solidFill>
                <a:latin typeface="Arial"/>
                <a:cs typeface="Arial"/>
              </a:rPr>
              <a:t> </a:t>
            </a:r>
            <a:r>
              <a:rPr sz="2267" b="1" kern="0" spc="-108">
                <a:solidFill>
                  <a:sysClr val="windowText" lastClr="000000"/>
                </a:solidFill>
                <a:latin typeface="Arial"/>
                <a:cs typeface="Arial"/>
              </a:rPr>
              <a:t>initial</a:t>
            </a:r>
            <a:r>
              <a:rPr sz="2267" b="1" kern="0" spc="11">
                <a:solidFill>
                  <a:sysClr val="windowText" lastClr="000000"/>
                </a:solidFill>
                <a:latin typeface="Arial"/>
                <a:cs typeface="Arial"/>
              </a:rPr>
              <a:t> </a:t>
            </a:r>
            <a:r>
              <a:rPr sz="2267" b="1" kern="0" spc="-129">
                <a:solidFill>
                  <a:sysClr val="windowText" lastClr="000000"/>
                </a:solidFill>
                <a:latin typeface="Arial"/>
                <a:cs typeface="Arial"/>
              </a:rPr>
              <a:t>grant</a:t>
            </a:r>
            <a:r>
              <a:rPr sz="2267" b="1" kern="0" spc="11">
                <a:solidFill>
                  <a:sysClr val="windowText" lastClr="000000"/>
                </a:solidFill>
                <a:latin typeface="Arial"/>
                <a:cs typeface="Arial"/>
              </a:rPr>
              <a:t> </a:t>
            </a:r>
            <a:r>
              <a:rPr sz="2267" b="1" kern="0" spc="-129">
                <a:solidFill>
                  <a:sysClr val="windowText" lastClr="000000"/>
                </a:solidFill>
                <a:latin typeface="Arial"/>
                <a:cs typeface="Arial"/>
              </a:rPr>
              <a:t>term</a:t>
            </a:r>
            <a:r>
              <a:rPr sz="2267" b="1" kern="0" spc="-6">
                <a:solidFill>
                  <a:sysClr val="windowText" lastClr="000000"/>
                </a:solidFill>
                <a:latin typeface="Arial"/>
                <a:cs typeface="Arial"/>
              </a:rPr>
              <a:t> </a:t>
            </a:r>
            <a:r>
              <a:rPr sz="2267" b="1" kern="0" spc="-227">
                <a:solidFill>
                  <a:sysClr val="windowText" lastClr="000000"/>
                </a:solidFill>
                <a:latin typeface="Arial"/>
                <a:cs typeface="Arial"/>
              </a:rPr>
              <a:t>can</a:t>
            </a:r>
            <a:r>
              <a:rPr sz="2267" b="1" kern="0">
                <a:solidFill>
                  <a:sysClr val="windowText" lastClr="000000"/>
                </a:solidFill>
                <a:latin typeface="Arial"/>
                <a:cs typeface="Arial"/>
              </a:rPr>
              <a:t> </a:t>
            </a:r>
            <a:r>
              <a:rPr sz="2267" b="1" kern="0" spc="-119">
                <a:solidFill>
                  <a:sysClr val="windowText" lastClr="000000"/>
                </a:solidFill>
                <a:latin typeface="Arial"/>
                <a:cs typeface="Arial"/>
              </a:rPr>
              <a:t>be</a:t>
            </a:r>
            <a:r>
              <a:rPr sz="2267" b="1" kern="0" spc="17">
                <a:solidFill>
                  <a:sysClr val="windowText" lastClr="000000"/>
                </a:solidFill>
                <a:latin typeface="Arial"/>
                <a:cs typeface="Arial"/>
              </a:rPr>
              <a:t> </a:t>
            </a:r>
            <a:r>
              <a:rPr sz="2267" b="1" kern="0">
                <a:solidFill>
                  <a:sysClr val="windowText" lastClr="000000"/>
                </a:solidFill>
                <a:latin typeface="Arial"/>
                <a:cs typeface="Arial"/>
              </a:rPr>
              <a:t>1-</a:t>
            </a:r>
            <a:r>
              <a:rPr sz="2267" b="1" kern="0" spc="96">
                <a:solidFill>
                  <a:sysClr val="windowText" lastClr="000000"/>
                </a:solidFill>
                <a:latin typeface="Arial"/>
                <a:cs typeface="Arial"/>
              </a:rPr>
              <a:t>5</a:t>
            </a:r>
            <a:r>
              <a:rPr sz="2267" b="1" kern="0">
                <a:solidFill>
                  <a:sysClr val="windowText" lastClr="000000"/>
                </a:solidFill>
                <a:latin typeface="Arial"/>
                <a:cs typeface="Arial"/>
              </a:rPr>
              <a:t> </a:t>
            </a:r>
            <a:r>
              <a:rPr sz="2267" b="1" kern="0" spc="-11">
                <a:solidFill>
                  <a:sysClr val="windowText" lastClr="000000"/>
                </a:solidFill>
                <a:latin typeface="Arial"/>
                <a:cs typeface="Arial"/>
              </a:rPr>
              <a:t>years;</a:t>
            </a:r>
            <a:endParaRPr sz="2267" kern="0">
              <a:solidFill>
                <a:sysClr val="windowText" lastClr="000000"/>
              </a:solidFill>
              <a:latin typeface="Arial"/>
              <a:cs typeface="Arial"/>
            </a:endParaRPr>
          </a:p>
          <a:p>
            <a:pPr marL="447620" marR="247558" lvl="1" indent="-205819" defTabSz="1036290">
              <a:lnSpc>
                <a:spcPts val="2448"/>
              </a:lnSpc>
              <a:spcBef>
                <a:spcPts val="492"/>
              </a:spcBef>
              <a:buClr>
                <a:srgbClr val="FFB100"/>
              </a:buClr>
              <a:buFont typeface="Calibri"/>
              <a:buChar char="◦"/>
              <a:tabLst>
                <a:tab pos="449059" algn="l"/>
              </a:tabLst>
            </a:pPr>
            <a:r>
              <a:rPr sz="2267" kern="0">
                <a:solidFill>
                  <a:sysClr val="windowText" lastClr="000000"/>
                </a:solidFill>
                <a:latin typeface="Z@RD28F.tmp"/>
                <a:cs typeface="Z@RD28F.tmp"/>
              </a:rPr>
              <a:t>Once</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34">
                <a:solidFill>
                  <a:sysClr val="windowText" lastClr="000000"/>
                </a:solidFill>
                <a:latin typeface="Z@RD28F.tmp"/>
                <a:cs typeface="Z@RD28F.tmp"/>
              </a:rPr>
              <a:t> </a:t>
            </a:r>
            <a:r>
              <a:rPr sz="2267" kern="0">
                <a:solidFill>
                  <a:sysClr val="windowText" lastClr="000000"/>
                </a:solidFill>
                <a:latin typeface="Z@RD28F.tmp"/>
                <a:cs typeface="Z@RD28F.tmp"/>
              </a:rPr>
              <a:t>initial</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grant</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term</a:t>
            </a:r>
            <a:r>
              <a:rPr sz="2267" kern="0" spc="-34">
                <a:solidFill>
                  <a:sysClr val="windowText" lastClr="000000"/>
                </a:solidFill>
                <a:latin typeface="Z@RD28F.tmp"/>
                <a:cs typeface="Z@RD28F.tmp"/>
              </a:rPr>
              <a:t> </a:t>
            </a:r>
            <a:r>
              <a:rPr sz="2267" kern="0">
                <a:solidFill>
                  <a:sysClr val="windowText" lastClr="000000"/>
                </a:solidFill>
                <a:latin typeface="Z@RD28F.tmp"/>
                <a:cs typeface="Z@RD28F.tmp"/>
              </a:rPr>
              <a:t>expires</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34">
                <a:solidFill>
                  <a:sysClr val="windowText" lastClr="000000"/>
                </a:solidFill>
                <a:latin typeface="Z@RD28F.tmp"/>
                <a:cs typeface="Z@RD28F.tmp"/>
              </a:rPr>
              <a:t> </a:t>
            </a:r>
            <a:r>
              <a:rPr sz="2267" kern="0" spc="-11">
                <a:solidFill>
                  <a:sysClr val="windowText" lastClr="000000"/>
                </a:solidFill>
                <a:latin typeface="Z@RD28F.tmp"/>
                <a:cs typeface="Z@RD28F.tmp"/>
              </a:rPr>
              <a:t>non-</a:t>
            </a:r>
            <a:r>
              <a:rPr sz="2267" kern="0">
                <a:solidFill>
                  <a:sysClr val="windowText" lastClr="000000"/>
                </a:solidFill>
                <a:latin typeface="Z@RD28F.tmp"/>
                <a:cs typeface="Z@RD28F.tmp"/>
              </a:rPr>
              <a:t>capital</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costs</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for</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34">
                <a:solidFill>
                  <a:sysClr val="windowText" lastClr="000000"/>
                </a:solidFill>
                <a:latin typeface="Z@RD28F.tmp"/>
                <a:cs typeface="Z@RD28F.tmp"/>
              </a:rPr>
              <a:t> </a:t>
            </a:r>
            <a:r>
              <a:rPr sz="2267" kern="0">
                <a:solidFill>
                  <a:sysClr val="windowText" lastClr="000000"/>
                </a:solidFill>
                <a:latin typeface="Z@RD28F.tmp"/>
                <a:cs typeface="Z@RD28F.tmp"/>
              </a:rPr>
              <a:t>project</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are</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eligible</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for</a:t>
            </a:r>
            <a:r>
              <a:rPr sz="2267" kern="0" spc="-40">
                <a:solidFill>
                  <a:sysClr val="windowText" lastClr="000000"/>
                </a:solidFill>
                <a:latin typeface="Z@RD28F.tmp"/>
                <a:cs typeface="Z@RD28F.tmp"/>
              </a:rPr>
              <a:t> </a:t>
            </a:r>
            <a:r>
              <a:rPr sz="2267" kern="0" spc="-11">
                <a:solidFill>
                  <a:sysClr val="windowText" lastClr="000000"/>
                </a:solidFill>
                <a:latin typeface="Z@RD28F.tmp"/>
                <a:cs typeface="Z@RD28F.tmp"/>
              </a:rPr>
              <a:t>annual 	</a:t>
            </a:r>
            <a:r>
              <a:rPr sz="2267" kern="0">
                <a:solidFill>
                  <a:sysClr val="windowText" lastClr="000000"/>
                </a:solidFill>
                <a:latin typeface="Z@RD28F.tmp"/>
                <a:cs typeface="Z@RD28F.tmp"/>
              </a:rPr>
              <a:t>renewal</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(1</a:t>
            </a:r>
            <a:r>
              <a:rPr sz="2267" kern="0" spc="-34">
                <a:solidFill>
                  <a:sysClr val="windowText" lastClr="000000"/>
                </a:solidFill>
                <a:latin typeface="Z@RD28F.tmp"/>
                <a:cs typeface="Z@RD28F.tmp"/>
              </a:rPr>
              <a:t> </a:t>
            </a:r>
            <a:r>
              <a:rPr sz="2267" kern="0">
                <a:solidFill>
                  <a:sysClr val="windowText" lastClr="000000"/>
                </a:solidFill>
                <a:latin typeface="Z@RD28F.tmp"/>
                <a:cs typeface="Z@RD28F.tmp"/>
              </a:rPr>
              <a:t>year</a:t>
            </a:r>
            <a:r>
              <a:rPr sz="2267" kern="0" spc="-51">
                <a:solidFill>
                  <a:sysClr val="windowText" lastClr="000000"/>
                </a:solidFill>
                <a:latin typeface="Z@RD28F.tmp"/>
                <a:cs typeface="Z@RD28F.tmp"/>
              </a:rPr>
              <a:t> </a:t>
            </a:r>
            <a:r>
              <a:rPr sz="2267" kern="0" spc="-11">
                <a:solidFill>
                  <a:sysClr val="windowText" lastClr="000000"/>
                </a:solidFill>
                <a:latin typeface="Z@RD28F.tmp"/>
                <a:cs typeface="Z@RD28F.tmp"/>
              </a:rPr>
              <a:t>terms)</a:t>
            </a:r>
            <a:endParaRPr sz="2267" kern="0">
              <a:solidFill>
                <a:sysClr val="windowText" lastClr="000000"/>
              </a:solidFill>
              <a:latin typeface="Z@RD28F.tmp"/>
              <a:cs typeface="Z@RD28F.tmp"/>
            </a:endParaRPr>
          </a:p>
          <a:p>
            <a:pPr marL="447620" marR="179911" lvl="1" indent="-205819" defTabSz="1036290">
              <a:lnSpc>
                <a:spcPts val="2448"/>
              </a:lnSpc>
              <a:spcBef>
                <a:spcPts val="680"/>
              </a:spcBef>
              <a:buClr>
                <a:srgbClr val="FFB100"/>
              </a:buClr>
              <a:buFont typeface="Calibri"/>
              <a:buChar char="◦"/>
              <a:tabLst>
                <a:tab pos="449059" algn="l"/>
              </a:tabLst>
            </a:pPr>
            <a:r>
              <a:rPr sz="2267" kern="0">
                <a:solidFill>
                  <a:sysClr val="windowText" lastClr="000000"/>
                </a:solidFill>
                <a:latin typeface="Z@RD28F.tmp"/>
                <a:cs typeface="Z@RD28F.tmp"/>
              </a:rPr>
              <a:t>Total</a:t>
            </a:r>
            <a:r>
              <a:rPr sz="2267" kern="0" spc="-62">
                <a:solidFill>
                  <a:sysClr val="windowText" lastClr="000000"/>
                </a:solidFill>
                <a:latin typeface="Z@RD28F.tmp"/>
                <a:cs typeface="Z@RD28F.tmp"/>
              </a:rPr>
              <a:t> </a:t>
            </a:r>
            <a:r>
              <a:rPr sz="2267" kern="0">
                <a:solidFill>
                  <a:sysClr val="windowText" lastClr="000000"/>
                </a:solidFill>
                <a:latin typeface="Z@RD28F.tmp"/>
                <a:cs typeface="Z@RD28F.tmp"/>
              </a:rPr>
              <a:t>dollar</a:t>
            </a:r>
            <a:r>
              <a:rPr sz="2267" kern="0" spc="-62">
                <a:solidFill>
                  <a:sysClr val="windowText" lastClr="000000"/>
                </a:solidFill>
                <a:latin typeface="Z@RD28F.tmp"/>
                <a:cs typeface="Z@RD28F.tmp"/>
              </a:rPr>
              <a:t> </a:t>
            </a:r>
            <a:r>
              <a:rPr sz="2267" kern="0">
                <a:solidFill>
                  <a:sysClr val="windowText" lastClr="000000"/>
                </a:solidFill>
                <a:latin typeface="Z@RD28F.tmp"/>
                <a:cs typeface="Z@RD28F.tmp"/>
              </a:rPr>
              <a:t>amount</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awarded</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is</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divided</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by</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initial</a:t>
            </a:r>
            <a:r>
              <a:rPr sz="2267" kern="0" spc="-68">
                <a:solidFill>
                  <a:sysClr val="windowText" lastClr="000000"/>
                </a:solidFill>
                <a:latin typeface="Z@RD28F.tmp"/>
                <a:cs typeface="Z@RD28F.tmp"/>
              </a:rPr>
              <a:t> </a:t>
            </a:r>
            <a:r>
              <a:rPr sz="2267" kern="0">
                <a:solidFill>
                  <a:sysClr val="windowText" lastClr="000000"/>
                </a:solidFill>
                <a:latin typeface="Z@RD28F.tmp"/>
                <a:cs typeface="Z@RD28F.tmp"/>
              </a:rPr>
              <a:t>grant</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term</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to</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determine</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amount</a:t>
            </a:r>
            <a:r>
              <a:rPr sz="2267" kern="0" spc="-45">
                <a:solidFill>
                  <a:sysClr val="windowText" lastClr="000000"/>
                </a:solidFill>
                <a:latin typeface="Z@RD28F.tmp"/>
                <a:cs typeface="Z@RD28F.tmp"/>
              </a:rPr>
              <a:t> </a:t>
            </a:r>
            <a:r>
              <a:rPr sz="2267" kern="0" spc="-23">
                <a:solidFill>
                  <a:sysClr val="windowText" lastClr="000000"/>
                </a:solidFill>
                <a:latin typeface="Z@RD28F.tmp"/>
                <a:cs typeface="Z@RD28F.tmp"/>
              </a:rPr>
              <a:t>that 	</a:t>
            </a:r>
            <a:r>
              <a:rPr sz="2267" kern="0">
                <a:solidFill>
                  <a:sysClr val="windowText" lastClr="000000"/>
                </a:solidFill>
                <a:latin typeface="Z@RD28F.tmp"/>
                <a:cs typeface="Z@RD28F.tmp"/>
              </a:rPr>
              <a:t>will</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ultimately</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be</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eligible</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for</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annual</a:t>
            </a:r>
            <a:r>
              <a:rPr sz="2267" kern="0" spc="-51">
                <a:solidFill>
                  <a:sysClr val="windowText" lastClr="000000"/>
                </a:solidFill>
                <a:latin typeface="Z@RD28F.tmp"/>
                <a:cs typeface="Z@RD28F.tmp"/>
              </a:rPr>
              <a:t> </a:t>
            </a:r>
            <a:r>
              <a:rPr sz="2267" kern="0" spc="-11">
                <a:solidFill>
                  <a:sysClr val="windowText" lastClr="000000"/>
                </a:solidFill>
                <a:latin typeface="Z@RD28F.tmp"/>
                <a:cs typeface="Z@RD28F.tmp"/>
              </a:rPr>
              <a:t>renewal.</a:t>
            </a:r>
            <a:endParaRPr sz="2267" kern="0">
              <a:solidFill>
                <a:sysClr val="windowText" lastClr="000000"/>
              </a:solidFill>
              <a:latin typeface="Z@RD28F.tmp"/>
              <a:cs typeface="Z@RD28F.tmp"/>
            </a:endParaRPr>
          </a:p>
          <a:p>
            <a:pPr marL="118021" marR="302971" indent="-110106" defTabSz="1036290">
              <a:lnSpc>
                <a:spcPts val="2448"/>
              </a:lnSpc>
              <a:spcBef>
                <a:spcPts val="1813"/>
              </a:spcBef>
              <a:buClr>
                <a:srgbClr val="FFB100"/>
              </a:buClr>
              <a:buSzPct val="95000"/>
              <a:buFont typeface="Arial"/>
              <a:buChar char="•"/>
              <a:tabLst>
                <a:tab pos="118021" algn="l"/>
              </a:tabLst>
            </a:pPr>
            <a:r>
              <a:rPr sz="2267" kern="0">
                <a:solidFill>
                  <a:sysClr val="windowText" lastClr="000000"/>
                </a:solidFill>
                <a:latin typeface="Z@RD28F.tmp"/>
                <a:cs typeface="Z@RD28F.tmp"/>
              </a:rPr>
              <a:t>The</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opportunity</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for</a:t>
            </a:r>
            <a:r>
              <a:rPr sz="2267" kern="0" spc="-62">
                <a:solidFill>
                  <a:sysClr val="windowText" lastClr="000000"/>
                </a:solidFill>
                <a:latin typeface="Z@RD28F.tmp"/>
                <a:cs typeface="Z@RD28F.tmp"/>
              </a:rPr>
              <a:t> </a:t>
            </a:r>
            <a:r>
              <a:rPr sz="2267" kern="0">
                <a:solidFill>
                  <a:sysClr val="windowText" lastClr="000000"/>
                </a:solidFill>
                <a:latin typeface="Z@RD28F.tmp"/>
                <a:cs typeface="Z@RD28F.tmp"/>
              </a:rPr>
              <a:t>renewal</a:t>
            </a:r>
            <a:r>
              <a:rPr sz="2267" kern="0" spc="-62">
                <a:solidFill>
                  <a:sysClr val="windowText" lastClr="000000"/>
                </a:solidFill>
                <a:latin typeface="Z@RD28F.tmp"/>
                <a:cs typeface="Z@RD28F.tmp"/>
              </a:rPr>
              <a:t> </a:t>
            </a:r>
            <a:r>
              <a:rPr sz="2267" kern="0">
                <a:solidFill>
                  <a:sysClr val="windowText" lastClr="000000"/>
                </a:solidFill>
                <a:latin typeface="Z@RD28F.tmp"/>
                <a:cs typeface="Z@RD28F.tmp"/>
              </a:rPr>
              <a:t>will</a:t>
            </a:r>
            <a:r>
              <a:rPr sz="2267" kern="0" spc="-68">
                <a:solidFill>
                  <a:sysClr val="windowText" lastClr="000000"/>
                </a:solidFill>
                <a:latin typeface="Z@RD28F.tmp"/>
                <a:cs typeface="Z@RD28F.tmp"/>
              </a:rPr>
              <a:t> </a:t>
            </a:r>
            <a:r>
              <a:rPr sz="2267" kern="0">
                <a:solidFill>
                  <a:sysClr val="windowText" lastClr="000000"/>
                </a:solidFill>
                <a:latin typeface="Z@RD28F.tmp"/>
                <a:cs typeface="Z@RD28F.tmp"/>
              </a:rPr>
              <a:t>be</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announced</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by</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HUD,</a:t>
            </a:r>
            <a:r>
              <a:rPr sz="2267" kern="0" spc="-34">
                <a:solidFill>
                  <a:sysClr val="windowText" lastClr="000000"/>
                </a:solidFill>
                <a:latin typeface="Z@RD28F.tmp"/>
                <a:cs typeface="Z@RD28F.tmp"/>
              </a:rPr>
              <a:t> </a:t>
            </a:r>
            <a:r>
              <a:rPr sz="2267" kern="0">
                <a:solidFill>
                  <a:sysClr val="windowText" lastClr="000000"/>
                </a:solidFill>
                <a:latin typeface="Z@RD28F.tmp"/>
                <a:cs typeface="Z@RD28F.tmp"/>
              </a:rPr>
              <a:t>through</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CoC</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Program</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NOFO</a:t>
            </a:r>
            <a:r>
              <a:rPr sz="2267" kern="0" spc="-34">
                <a:solidFill>
                  <a:sysClr val="windowText" lastClr="000000"/>
                </a:solidFill>
                <a:latin typeface="Z@RD28F.tmp"/>
                <a:cs typeface="Z@RD28F.tmp"/>
              </a:rPr>
              <a:t> </a:t>
            </a:r>
            <a:r>
              <a:rPr sz="2267" kern="0" spc="-23">
                <a:solidFill>
                  <a:sysClr val="windowText" lastClr="000000"/>
                </a:solidFill>
                <a:latin typeface="Z@RD28F.tmp"/>
                <a:cs typeface="Z@RD28F.tmp"/>
              </a:rPr>
              <a:t>(CoC </a:t>
            </a:r>
            <a:r>
              <a:rPr sz="2267" kern="0">
                <a:solidFill>
                  <a:sysClr val="windowText" lastClr="000000"/>
                </a:solidFill>
                <a:latin typeface="Z@RD28F.tmp"/>
                <a:cs typeface="Z@RD28F.tmp"/>
              </a:rPr>
              <a:t>Builds</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awardees</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likely</a:t>
            </a:r>
            <a:r>
              <a:rPr sz="2267" kern="0" spc="-62">
                <a:solidFill>
                  <a:sysClr val="windowText" lastClr="000000"/>
                </a:solidFill>
                <a:latin typeface="Z@RD28F.tmp"/>
                <a:cs typeface="Z@RD28F.tmp"/>
              </a:rPr>
              <a:t> </a:t>
            </a:r>
            <a:r>
              <a:rPr sz="2267" kern="0">
                <a:solidFill>
                  <a:sysClr val="windowText" lastClr="000000"/>
                </a:solidFill>
                <a:latin typeface="Z@RD28F.tmp"/>
                <a:cs typeface="Z@RD28F.tmp"/>
              </a:rPr>
              <a:t>to</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be</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added</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to</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portfolio</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of</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program</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that</a:t>
            </a:r>
            <a:r>
              <a:rPr sz="2267" kern="0" spc="-34">
                <a:solidFill>
                  <a:sysClr val="windowText" lastClr="000000"/>
                </a:solidFill>
                <a:latin typeface="Z@RD28F.tmp"/>
                <a:cs typeface="Z@RD28F.tmp"/>
              </a:rPr>
              <a:t> </a:t>
            </a:r>
            <a:r>
              <a:rPr sz="2267" kern="0">
                <a:solidFill>
                  <a:sysClr val="windowText" lastClr="000000"/>
                </a:solidFill>
                <a:latin typeface="Z@RD28F.tmp"/>
                <a:cs typeface="Z@RD28F.tmp"/>
              </a:rPr>
              <a:t>renew</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through</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this</a:t>
            </a:r>
            <a:r>
              <a:rPr sz="2267" kern="0" spc="-45">
                <a:solidFill>
                  <a:sysClr val="windowText" lastClr="000000"/>
                </a:solidFill>
                <a:latin typeface="Z@RD28F.tmp"/>
                <a:cs typeface="Z@RD28F.tmp"/>
              </a:rPr>
              <a:t> </a:t>
            </a:r>
            <a:r>
              <a:rPr sz="2267" kern="0" spc="-11">
                <a:solidFill>
                  <a:sysClr val="windowText" lastClr="000000"/>
                </a:solidFill>
                <a:latin typeface="Z@RD28F.tmp"/>
                <a:cs typeface="Z@RD28F.tmp"/>
              </a:rPr>
              <a:t>process annually</a:t>
            </a:r>
            <a:endParaRPr sz="2267" kern="0">
              <a:solidFill>
                <a:sysClr val="windowText" lastClr="000000"/>
              </a:solidFill>
              <a:latin typeface="Z@RD28F.tmp"/>
              <a:cs typeface="Z@RD28F.tmp"/>
            </a:endParaRPr>
          </a:p>
          <a:p>
            <a:pPr marL="117302" indent="-109386" defTabSz="1036290">
              <a:spcBef>
                <a:spcPts val="1281"/>
              </a:spcBef>
              <a:buClr>
                <a:srgbClr val="FFB100"/>
              </a:buClr>
              <a:buSzPct val="95000"/>
              <a:buFont typeface="Arial"/>
              <a:buChar char="•"/>
              <a:tabLst>
                <a:tab pos="117302" algn="l"/>
              </a:tabLst>
            </a:pPr>
            <a:r>
              <a:rPr sz="2267" b="1" kern="0" spc="-187">
                <a:solidFill>
                  <a:sysClr val="windowText" lastClr="000000"/>
                </a:solidFill>
                <a:latin typeface="Arial"/>
                <a:cs typeface="Arial"/>
              </a:rPr>
              <a:t>Grant</a:t>
            </a:r>
            <a:r>
              <a:rPr sz="2267" b="1" kern="0" spc="11">
                <a:solidFill>
                  <a:sysClr val="windowText" lastClr="000000"/>
                </a:solidFill>
                <a:latin typeface="Arial"/>
                <a:cs typeface="Arial"/>
              </a:rPr>
              <a:t> </a:t>
            </a:r>
            <a:r>
              <a:rPr sz="2267" b="1" kern="0" spc="-153">
                <a:solidFill>
                  <a:sysClr val="windowText" lastClr="000000"/>
                </a:solidFill>
                <a:latin typeface="Arial"/>
                <a:cs typeface="Arial"/>
              </a:rPr>
              <a:t>administration</a:t>
            </a:r>
            <a:r>
              <a:rPr sz="2267" b="1" kern="0" spc="6">
                <a:solidFill>
                  <a:sysClr val="windowText" lastClr="000000"/>
                </a:solidFill>
                <a:latin typeface="Arial"/>
                <a:cs typeface="Arial"/>
              </a:rPr>
              <a:t> </a:t>
            </a:r>
            <a:r>
              <a:rPr sz="2267" b="1" kern="0" spc="-164">
                <a:solidFill>
                  <a:sysClr val="windowText" lastClr="000000"/>
                </a:solidFill>
                <a:latin typeface="Arial"/>
                <a:cs typeface="Arial"/>
              </a:rPr>
              <a:t>through</a:t>
            </a:r>
            <a:r>
              <a:rPr sz="2267" b="1" kern="0">
                <a:solidFill>
                  <a:sysClr val="windowText" lastClr="000000"/>
                </a:solidFill>
                <a:latin typeface="Arial"/>
                <a:cs typeface="Arial"/>
              </a:rPr>
              <a:t> </a:t>
            </a:r>
            <a:r>
              <a:rPr sz="2267" b="1" kern="0" spc="-108">
                <a:solidFill>
                  <a:sysClr val="windowText" lastClr="000000"/>
                </a:solidFill>
                <a:latin typeface="Arial"/>
                <a:cs typeface="Arial"/>
              </a:rPr>
              <a:t>initial</a:t>
            </a:r>
            <a:r>
              <a:rPr sz="2267" b="1" kern="0" spc="17">
                <a:solidFill>
                  <a:sysClr val="windowText" lastClr="000000"/>
                </a:solidFill>
                <a:latin typeface="Arial"/>
                <a:cs typeface="Arial"/>
              </a:rPr>
              <a:t> </a:t>
            </a:r>
            <a:r>
              <a:rPr sz="2267" b="1" kern="0" spc="-170">
                <a:solidFill>
                  <a:sysClr val="windowText" lastClr="000000"/>
                </a:solidFill>
                <a:latin typeface="Arial"/>
                <a:cs typeface="Arial"/>
              </a:rPr>
              <a:t>and</a:t>
            </a:r>
            <a:r>
              <a:rPr sz="2267" b="1" kern="0">
                <a:solidFill>
                  <a:sysClr val="windowText" lastClr="000000"/>
                </a:solidFill>
                <a:latin typeface="Arial"/>
                <a:cs typeface="Arial"/>
              </a:rPr>
              <a:t> </a:t>
            </a:r>
            <a:r>
              <a:rPr sz="2267" b="1" kern="0" spc="-198">
                <a:solidFill>
                  <a:sysClr val="windowText" lastClr="000000"/>
                </a:solidFill>
                <a:latin typeface="Arial"/>
                <a:cs typeface="Arial"/>
              </a:rPr>
              <a:t>subsequent</a:t>
            </a:r>
            <a:r>
              <a:rPr sz="2267" b="1" kern="0" spc="11">
                <a:solidFill>
                  <a:sysClr val="windowText" lastClr="000000"/>
                </a:solidFill>
                <a:latin typeface="Arial"/>
                <a:cs typeface="Arial"/>
              </a:rPr>
              <a:t> </a:t>
            </a:r>
            <a:r>
              <a:rPr sz="2267" b="1" kern="0" spc="-129">
                <a:solidFill>
                  <a:sysClr val="windowText" lastClr="000000"/>
                </a:solidFill>
                <a:latin typeface="Arial"/>
                <a:cs typeface="Arial"/>
              </a:rPr>
              <a:t>grant</a:t>
            </a:r>
            <a:r>
              <a:rPr sz="2267" b="1" kern="0" spc="11">
                <a:solidFill>
                  <a:sysClr val="windowText" lastClr="000000"/>
                </a:solidFill>
                <a:latin typeface="Arial"/>
                <a:cs typeface="Arial"/>
              </a:rPr>
              <a:t> </a:t>
            </a:r>
            <a:r>
              <a:rPr sz="2267" b="1" kern="0" spc="-176">
                <a:solidFill>
                  <a:sysClr val="windowText" lastClr="000000"/>
                </a:solidFill>
                <a:latin typeface="Arial"/>
                <a:cs typeface="Arial"/>
              </a:rPr>
              <a:t>terms</a:t>
            </a:r>
            <a:r>
              <a:rPr sz="2267" b="1" kern="0" spc="11">
                <a:solidFill>
                  <a:sysClr val="windowText" lastClr="000000"/>
                </a:solidFill>
                <a:latin typeface="Arial"/>
                <a:cs typeface="Arial"/>
              </a:rPr>
              <a:t> </a:t>
            </a:r>
            <a:r>
              <a:rPr sz="2267" b="1" kern="0" spc="-96">
                <a:solidFill>
                  <a:sysClr val="windowText" lastClr="000000"/>
                </a:solidFill>
                <a:latin typeface="Arial"/>
                <a:cs typeface="Arial"/>
              </a:rPr>
              <a:t>will</a:t>
            </a:r>
            <a:r>
              <a:rPr sz="2267" b="1" kern="0" spc="34">
                <a:solidFill>
                  <a:sysClr val="windowText" lastClr="000000"/>
                </a:solidFill>
                <a:latin typeface="Arial"/>
                <a:cs typeface="Arial"/>
              </a:rPr>
              <a:t> </a:t>
            </a:r>
            <a:r>
              <a:rPr sz="2267" b="1" kern="0" spc="-119">
                <a:solidFill>
                  <a:sysClr val="windowText" lastClr="000000"/>
                </a:solidFill>
                <a:latin typeface="Arial"/>
                <a:cs typeface="Arial"/>
              </a:rPr>
              <a:t>be</a:t>
            </a:r>
            <a:r>
              <a:rPr sz="2267" b="1" kern="0" spc="28">
                <a:solidFill>
                  <a:sysClr val="windowText" lastClr="000000"/>
                </a:solidFill>
                <a:latin typeface="Arial"/>
                <a:cs typeface="Arial"/>
              </a:rPr>
              <a:t> </a:t>
            </a:r>
            <a:r>
              <a:rPr sz="2267" b="1" kern="0" spc="-193">
                <a:solidFill>
                  <a:sysClr val="windowText" lastClr="000000"/>
                </a:solidFill>
                <a:latin typeface="Arial"/>
                <a:cs typeface="Arial"/>
              </a:rPr>
              <a:t>conducted</a:t>
            </a:r>
            <a:r>
              <a:rPr sz="2267" b="1" kern="0">
                <a:solidFill>
                  <a:sysClr val="windowText" lastClr="000000"/>
                </a:solidFill>
                <a:latin typeface="Arial"/>
                <a:cs typeface="Arial"/>
              </a:rPr>
              <a:t> </a:t>
            </a:r>
            <a:r>
              <a:rPr sz="2267" b="1" kern="0" spc="-193">
                <a:solidFill>
                  <a:sysClr val="windowText" lastClr="000000"/>
                </a:solidFill>
                <a:latin typeface="Arial"/>
                <a:cs typeface="Arial"/>
              </a:rPr>
              <a:t>by</a:t>
            </a:r>
            <a:r>
              <a:rPr sz="2267" b="1" kern="0" spc="11">
                <a:solidFill>
                  <a:sysClr val="windowText" lastClr="000000"/>
                </a:solidFill>
                <a:latin typeface="Arial"/>
                <a:cs typeface="Arial"/>
              </a:rPr>
              <a:t> </a:t>
            </a:r>
            <a:r>
              <a:rPr sz="2267" b="1" kern="0" spc="-323">
                <a:solidFill>
                  <a:sysClr val="windowText" lastClr="000000"/>
                </a:solidFill>
                <a:latin typeface="Arial"/>
                <a:cs typeface="Arial"/>
              </a:rPr>
              <a:t>TCP</a:t>
            </a:r>
            <a:endParaRPr sz="2267" kern="0">
              <a:solidFill>
                <a:sysClr val="windowText" lastClr="000000"/>
              </a:solidFill>
              <a:latin typeface="Arial"/>
              <a:cs typeface="Arial"/>
            </a:endParaRPr>
          </a:p>
          <a:p>
            <a:pPr marL="447620" lvl="1" indent="-205819" defTabSz="1036290">
              <a:spcBef>
                <a:spcPts val="181"/>
              </a:spcBef>
              <a:buClr>
                <a:srgbClr val="FFB100"/>
              </a:buClr>
              <a:buFont typeface="Calibri"/>
              <a:buChar char="◦"/>
              <a:tabLst>
                <a:tab pos="447620" algn="l"/>
              </a:tabLst>
            </a:pPr>
            <a:r>
              <a:rPr sz="2267" kern="0">
                <a:solidFill>
                  <a:sysClr val="windowText" lastClr="000000"/>
                </a:solidFill>
                <a:latin typeface="Z@RD28F.tmp"/>
                <a:cs typeface="Z@RD28F.tmp"/>
              </a:rPr>
              <a:t>TCP</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must</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submit</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application</a:t>
            </a:r>
            <a:r>
              <a:rPr sz="2267" kern="0" spc="-62">
                <a:solidFill>
                  <a:sysClr val="windowText" lastClr="000000"/>
                </a:solidFill>
                <a:latin typeface="Z@RD28F.tmp"/>
                <a:cs typeface="Z@RD28F.tmp"/>
              </a:rPr>
              <a:t> </a:t>
            </a:r>
            <a:r>
              <a:rPr sz="2267" kern="0">
                <a:solidFill>
                  <a:sysClr val="windowText" lastClr="000000"/>
                </a:solidFill>
                <a:latin typeface="Z@RD28F.tmp"/>
                <a:cs typeface="Z@RD28F.tmp"/>
              </a:rPr>
              <a:t>and</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identify</a:t>
            </a:r>
            <a:r>
              <a:rPr sz="2267" kern="0" spc="-57">
                <a:solidFill>
                  <a:sysClr val="windowText" lastClr="000000"/>
                </a:solidFill>
                <a:latin typeface="Z@RD28F.tmp"/>
                <a:cs typeface="Z@RD28F.tmp"/>
              </a:rPr>
              <a:t> </a:t>
            </a:r>
            <a:r>
              <a:rPr sz="2267" kern="0">
                <a:solidFill>
                  <a:sysClr val="windowText" lastClr="000000"/>
                </a:solidFill>
                <a:latin typeface="Z@RD28F.tmp"/>
                <a:cs typeface="Z@RD28F.tmp"/>
              </a:rPr>
              <a:t>its</a:t>
            </a:r>
            <a:r>
              <a:rPr sz="2267" kern="0" spc="-51">
                <a:solidFill>
                  <a:sysClr val="windowText" lastClr="000000"/>
                </a:solidFill>
                <a:latin typeface="Z@RD28F.tmp"/>
                <a:cs typeface="Z@RD28F.tmp"/>
              </a:rPr>
              <a:t> </a:t>
            </a:r>
            <a:r>
              <a:rPr sz="2267" kern="0" spc="-11">
                <a:solidFill>
                  <a:sysClr val="windowText" lastClr="000000"/>
                </a:solidFill>
                <a:latin typeface="Z@RD28F.tmp"/>
                <a:cs typeface="Z@RD28F.tmp"/>
              </a:rPr>
              <a:t>subrecipients</a:t>
            </a:r>
            <a:endParaRPr sz="2267" kern="0">
              <a:solidFill>
                <a:sysClr val="windowText" lastClr="000000"/>
              </a:solidFill>
              <a:latin typeface="Z@RD28F.tmp"/>
              <a:cs typeface="Z@RD28F.tmp"/>
            </a:endParaRPr>
          </a:p>
          <a:p>
            <a:pPr marL="447620" lvl="1" indent="-205819" defTabSz="1036290">
              <a:spcBef>
                <a:spcPts val="408"/>
              </a:spcBef>
              <a:buClr>
                <a:srgbClr val="FFB100"/>
              </a:buClr>
              <a:buFont typeface="Calibri"/>
              <a:buChar char="◦"/>
              <a:tabLst>
                <a:tab pos="447620" algn="l"/>
              </a:tabLst>
            </a:pPr>
            <a:r>
              <a:rPr sz="2267" kern="0">
                <a:solidFill>
                  <a:sysClr val="windowText" lastClr="000000"/>
                </a:solidFill>
                <a:latin typeface="Z@RD28F.tmp"/>
                <a:cs typeface="Z@RD28F.tmp"/>
              </a:rPr>
              <a:t>HUD</a:t>
            </a:r>
            <a:r>
              <a:rPr sz="2267" kern="0" spc="-28">
                <a:solidFill>
                  <a:sysClr val="windowText" lastClr="000000"/>
                </a:solidFill>
                <a:latin typeface="Z@RD28F.tmp"/>
                <a:cs typeface="Z@RD28F.tmp"/>
              </a:rPr>
              <a:t> </a:t>
            </a:r>
            <a:r>
              <a:rPr sz="2267" kern="0">
                <a:solidFill>
                  <a:sysClr val="windowText" lastClr="000000"/>
                </a:solidFill>
                <a:latin typeface="Z@RD28F.tmp"/>
                <a:cs typeface="Z@RD28F.tmp"/>
              </a:rPr>
              <a:t>will</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issue</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a</a:t>
            </a:r>
            <a:r>
              <a:rPr sz="2267" kern="0" spc="-34">
                <a:solidFill>
                  <a:sysClr val="windowText" lastClr="000000"/>
                </a:solidFill>
                <a:latin typeface="Z@RD28F.tmp"/>
                <a:cs typeface="Z@RD28F.tmp"/>
              </a:rPr>
              <a:t> </a:t>
            </a:r>
            <a:r>
              <a:rPr sz="2267" kern="0">
                <a:solidFill>
                  <a:sysClr val="windowText" lastClr="000000"/>
                </a:solidFill>
                <a:latin typeface="Z@RD28F.tmp"/>
                <a:cs typeface="Z@RD28F.tmp"/>
              </a:rPr>
              <a:t>grant</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agreement</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with</a:t>
            </a:r>
            <a:r>
              <a:rPr sz="2267" kern="0" spc="-34">
                <a:solidFill>
                  <a:sysClr val="windowText" lastClr="000000"/>
                </a:solidFill>
                <a:latin typeface="Z@RD28F.tmp"/>
                <a:cs typeface="Z@RD28F.tmp"/>
              </a:rPr>
              <a:t> </a:t>
            </a:r>
            <a:r>
              <a:rPr sz="2267" kern="0">
                <a:solidFill>
                  <a:sysClr val="windowText" lastClr="000000"/>
                </a:solidFill>
                <a:latin typeface="Z@RD28F.tmp"/>
                <a:cs typeface="Z@RD28F.tmp"/>
              </a:rPr>
              <a:t>TCP;</a:t>
            </a:r>
            <a:r>
              <a:rPr sz="2267" kern="0" spc="-34">
                <a:solidFill>
                  <a:sysClr val="windowText" lastClr="000000"/>
                </a:solidFill>
                <a:latin typeface="Z@RD28F.tmp"/>
                <a:cs typeface="Z@RD28F.tmp"/>
              </a:rPr>
              <a:t> </a:t>
            </a:r>
            <a:r>
              <a:rPr sz="2267" kern="0">
                <a:solidFill>
                  <a:sysClr val="windowText" lastClr="000000"/>
                </a:solidFill>
                <a:latin typeface="Z@RD28F.tmp"/>
                <a:cs typeface="Z@RD28F.tmp"/>
              </a:rPr>
              <a:t>TCP</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will</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issue</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a</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subcontract</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with</a:t>
            </a:r>
            <a:r>
              <a:rPr sz="2267" kern="0" spc="-34">
                <a:solidFill>
                  <a:sysClr val="windowText" lastClr="000000"/>
                </a:solidFill>
                <a:latin typeface="Z@RD28F.tmp"/>
                <a:cs typeface="Z@RD28F.tmp"/>
              </a:rPr>
              <a:t> </a:t>
            </a:r>
            <a:r>
              <a:rPr sz="2267" kern="0" spc="-11">
                <a:solidFill>
                  <a:sysClr val="windowText" lastClr="000000"/>
                </a:solidFill>
                <a:latin typeface="Z@RD28F.tmp"/>
                <a:cs typeface="Z@RD28F.tmp"/>
              </a:rPr>
              <a:t>provider</a:t>
            </a:r>
            <a:endParaRPr sz="2267" kern="0">
              <a:solidFill>
                <a:sysClr val="windowText" lastClr="000000"/>
              </a:solidFill>
              <a:latin typeface="Z@RD28F.tmp"/>
              <a:cs typeface="Z@RD28F.tmp"/>
            </a:endParaRPr>
          </a:p>
          <a:p>
            <a:pPr marL="447620" marR="5757" lvl="1" indent="-205819" defTabSz="1036290">
              <a:lnSpc>
                <a:spcPts val="2448"/>
              </a:lnSpc>
              <a:spcBef>
                <a:spcPts val="714"/>
              </a:spcBef>
              <a:buClr>
                <a:srgbClr val="FFB100"/>
              </a:buClr>
              <a:buFont typeface="Calibri"/>
              <a:buChar char="◦"/>
              <a:tabLst>
                <a:tab pos="449059" algn="l"/>
              </a:tabLst>
            </a:pPr>
            <a:r>
              <a:rPr sz="2267" kern="0">
                <a:solidFill>
                  <a:sysClr val="windowText" lastClr="000000"/>
                </a:solidFill>
                <a:latin typeface="Z@RD28F.tmp"/>
                <a:cs typeface="Z@RD28F.tmp"/>
              </a:rPr>
              <a:t>Administrative</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portion</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of</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28">
                <a:solidFill>
                  <a:sysClr val="windowText" lastClr="000000"/>
                </a:solidFill>
                <a:latin typeface="Z@RD28F.tmp"/>
                <a:cs typeface="Z@RD28F.tmp"/>
              </a:rPr>
              <a:t> </a:t>
            </a:r>
            <a:r>
              <a:rPr sz="2267" kern="0">
                <a:solidFill>
                  <a:sysClr val="windowText" lastClr="000000"/>
                </a:solidFill>
                <a:latin typeface="Z@RD28F.tmp"/>
                <a:cs typeface="Z@RD28F.tmp"/>
              </a:rPr>
              <a:t>award</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is</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shared</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(TCP</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portion</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is</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typically</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3%</a:t>
            </a:r>
            <a:r>
              <a:rPr sz="2267" kern="0" spc="-23">
                <a:solidFill>
                  <a:sysClr val="windowText" lastClr="000000"/>
                </a:solidFill>
                <a:latin typeface="Z@RD28F.tmp"/>
                <a:cs typeface="Z@RD28F.tmp"/>
              </a:rPr>
              <a:t> </a:t>
            </a:r>
            <a:r>
              <a:rPr sz="2267" kern="0">
                <a:solidFill>
                  <a:sysClr val="windowText" lastClr="000000"/>
                </a:solidFill>
                <a:latin typeface="Z@RD28F.tmp"/>
                <a:cs typeface="Z@RD28F.tmp"/>
              </a:rPr>
              <a:t>of</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the</a:t>
            </a:r>
            <a:r>
              <a:rPr sz="2267" kern="0" spc="-28">
                <a:solidFill>
                  <a:sysClr val="windowText" lastClr="000000"/>
                </a:solidFill>
                <a:latin typeface="Z@RD28F.tmp"/>
                <a:cs typeface="Z@RD28F.tmp"/>
              </a:rPr>
              <a:t> </a:t>
            </a:r>
            <a:r>
              <a:rPr sz="2267" kern="0">
                <a:solidFill>
                  <a:sysClr val="windowText" lastClr="000000"/>
                </a:solidFill>
                <a:latin typeface="Z@RD28F.tmp"/>
                <a:cs typeface="Z@RD28F.tmp"/>
              </a:rPr>
              <a:t>total</a:t>
            </a:r>
            <a:r>
              <a:rPr sz="2267" kern="0" spc="-40">
                <a:solidFill>
                  <a:sysClr val="windowText" lastClr="000000"/>
                </a:solidFill>
                <a:latin typeface="Z@RD28F.tmp"/>
                <a:cs typeface="Z@RD28F.tmp"/>
              </a:rPr>
              <a:t> </a:t>
            </a:r>
            <a:r>
              <a:rPr sz="2267" kern="0">
                <a:solidFill>
                  <a:sysClr val="windowText" lastClr="000000"/>
                </a:solidFill>
                <a:latin typeface="Z@RD28F.tmp"/>
                <a:cs typeface="Z@RD28F.tmp"/>
              </a:rPr>
              <a:t>award</a:t>
            </a:r>
            <a:r>
              <a:rPr sz="2267" kern="0" spc="-40">
                <a:solidFill>
                  <a:sysClr val="windowText" lastClr="000000"/>
                </a:solidFill>
                <a:latin typeface="Z@RD28F.tmp"/>
                <a:cs typeface="Z@RD28F.tmp"/>
              </a:rPr>
              <a:t> </a:t>
            </a:r>
            <a:r>
              <a:rPr sz="2267" kern="0" spc="-28">
                <a:solidFill>
                  <a:sysClr val="windowText" lastClr="000000"/>
                </a:solidFill>
                <a:latin typeface="Z@RD28F.tmp"/>
                <a:cs typeface="Z@RD28F.tmp"/>
              </a:rPr>
              <a:t>or 	</a:t>
            </a:r>
            <a:r>
              <a:rPr sz="2267" kern="0">
                <a:solidFill>
                  <a:sysClr val="windowText" lastClr="000000"/>
                </a:solidFill>
                <a:latin typeface="Z@RD28F.tmp"/>
                <a:cs typeface="Z@RD28F.tmp"/>
              </a:rPr>
              <a:t>3/10</a:t>
            </a:r>
            <a:r>
              <a:rPr sz="2267" kern="0" spc="-45">
                <a:solidFill>
                  <a:sysClr val="windowText" lastClr="000000"/>
                </a:solidFill>
                <a:latin typeface="Z@RD28F.tmp"/>
                <a:cs typeface="Z@RD28F.tmp"/>
              </a:rPr>
              <a:t> </a:t>
            </a:r>
            <a:r>
              <a:rPr sz="2267" kern="0">
                <a:solidFill>
                  <a:sysClr val="windowText" lastClr="000000"/>
                </a:solidFill>
                <a:latin typeface="Z@RD28F.tmp"/>
                <a:cs typeface="Z@RD28F.tmp"/>
              </a:rPr>
              <a:t>of</a:t>
            </a:r>
            <a:r>
              <a:rPr sz="2267" kern="0" spc="-51">
                <a:solidFill>
                  <a:sysClr val="windowText" lastClr="000000"/>
                </a:solidFill>
                <a:latin typeface="Z@RD28F.tmp"/>
                <a:cs typeface="Z@RD28F.tmp"/>
              </a:rPr>
              <a:t> </a:t>
            </a:r>
            <a:r>
              <a:rPr sz="2267" kern="0">
                <a:solidFill>
                  <a:sysClr val="windowText" lastClr="000000"/>
                </a:solidFill>
                <a:latin typeface="Z@RD28F.tmp"/>
                <a:cs typeface="Z@RD28F.tmp"/>
              </a:rPr>
              <a:t>Admin</a:t>
            </a:r>
            <a:r>
              <a:rPr sz="2267" kern="0" spc="-40">
                <a:solidFill>
                  <a:sysClr val="windowText" lastClr="000000"/>
                </a:solidFill>
                <a:latin typeface="Z@RD28F.tmp"/>
                <a:cs typeface="Z@RD28F.tmp"/>
              </a:rPr>
              <a:t> </a:t>
            </a:r>
            <a:r>
              <a:rPr sz="2267" kern="0" spc="-11">
                <a:solidFill>
                  <a:sysClr val="windowText" lastClr="000000"/>
                </a:solidFill>
                <a:latin typeface="Z@RD28F.tmp"/>
                <a:cs typeface="Z@RD28F.tmp"/>
              </a:rPr>
              <a:t>portion)</a:t>
            </a:r>
            <a:endParaRPr sz="2267" kern="0">
              <a:solidFill>
                <a:sysClr val="windowText" lastClr="000000"/>
              </a:solidFill>
              <a:latin typeface="Z@RD28F.tmp"/>
              <a:cs typeface="Z@RD28F.tmp"/>
            </a:endParaRPr>
          </a:p>
        </p:txBody>
      </p:sp>
      <p:sp>
        <p:nvSpPr>
          <p:cNvPr id="5" name="object 5"/>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3989" y="1903313"/>
            <a:ext cx="8199924" cy="2347139"/>
          </a:xfrm>
          <a:prstGeom prst="rect">
            <a:avLst/>
          </a:prstGeom>
        </p:spPr>
        <p:txBody>
          <a:bodyPr vert="horz" wrap="square" lIns="0" tIns="89239" rIns="0" bIns="0" rtlCol="0" anchor="t">
            <a:spAutoFit/>
          </a:bodyPr>
          <a:lstStyle/>
          <a:p>
            <a:pPr marL="13970" marR="5715">
              <a:lnSpc>
                <a:spcPts val="8840"/>
              </a:lnSpc>
              <a:spcBef>
                <a:spcPts val="703"/>
              </a:spcBef>
            </a:pPr>
            <a:r>
              <a:rPr sz="7750" i="1" spc="-1013">
                <a:solidFill>
                  <a:srgbClr val="333333"/>
                </a:solidFill>
              </a:rPr>
              <a:t>A</a:t>
            </a:r>
            <a:r>
              <a:rPr lang="en-US" sz="7750" i="1" spc="-618">
                <a:solidFill>
                  <a:srgbClr val="333333"/>
                </a:solidFill>
              </a:rPr>
              <a:t>pplication</a:t>
            </a:r>
            <a:br>
              <a:rPr lang="en-US" sz="7750" i="1" spc="-912">
                <a:solidFill>
                  <a:srgbClr val="333333"/>
                </a:solidFill>
              </a:rPr>
            </a:br>
            <a:r>
              <a:rPr sz="7750" i="1" spc="-1298">
                <a:solidFill>
                  <a:srgbClr val="333333"/>
                </a:solidFill>
              </a:rPr>
              <a:t>S</a:t>
            </a:r>
            <a:r>
              <a:rPr lang="en-US" sz="7750" i="1" spc="-856">
                <a:solidFill>
                  <a:srgbClr val="333333"/>
                </a:solidFill>
              </a:rPr>
              <a:t>ubmission</a:t>
            </a:r>
            <a:endParaRPr lang="en-US" sz="7750" i="1" spc="-912">
              <a:solidFill>
                <a:srgbClr val="33333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spc="-476"/>
              <a:t>New</a:t>
            </a:r>
            <a:r>
              <a:rPr spc="-102"/>
              <a:t> </a:t>
            </a:r>
            <a:r>
              <a:rPr spc="-431"/>
              <a:t>Project</a:t>
            </a:r>
            <a:r>
              <a:rPr spc="-57"/>
              <a:t> </a:t>
            </a:r>
            <a:r>
              <a:rPr spc="-425"/>
              <a:t>Application</a:t>
            </a:r>
            <a:r>
              <a:rPr spc="-79"/>
              <a:t> </a:t>
            </a:r>
            <a:r>
              <a:rPr spc="-572"/>
              <a:t>Submission</a:t>
            </a:r>
          </a:p>
        </p:txBody>
      </p:sp>
      <p:sp>
        <p:nvSpPr>
          <p:cNvPr id="4" name="object 4"/>
          <p:cNvSpPr txBox="1"/>
          <p:nvPr/>
        </p:nvSpPr>
        <p:spPr>
          <a:xfrm>
            <a:off x="1289944" y="2045360"/>
            <a:ext cx="12258082" cy="3692892"/>
          </a:xfrm>
          <a:prstGeom prst="rect">
            <a:avLst/>
          </a:prstGeom>
        </p:spPr>
        <p:txBody>
          <a:bodyPr vert="horz" wrap="square" lIns="0" tIns="63331" rIns="0" bIns="0" rtlCol="0">
            <a:spAutoFit/>
          </a:bodyPr>
          <a:lstStyle/>
          <a:p>
            <a:pPr marL="446180" marR="48936" indent="-388609" defTabSz="1036290">
              <a:lnSpc>
                <a:spcPts val="3060"/>
              </a:lnSpc>
              <a:spcBef>
                <a:spcPts val="499"/>
              </a:spcBef>
              <a:buClr>
                <a:srgbClr val="FFB100"/>
              </a:buClr>
              <a:buSzPct val="94000"/>
              <a:buFont typeface="Arial"/>
              <a:buChar char="•"/>
              <a:tabLst>
                <a:tab pos="446180" algn="l"/>
              </a:tabLst>
            </a:pPr>
            <a:r>
              <a:rPr sz="2833" kern="0">
                <a:solidFill>
                  <a:sysClr val="windowText" lastClr="000000"/>
                </a:solidFill>
                <a:latin typeface="Z@RD28F.tmp"/>
                <a:cs typeface="Z@RD28F.tmp"/>
              </a:rPr>
              <a:t>TCP</a:t>
            </a:r>
            <a:r>
              <a:rPr sz="2833" kern="0" spc="-62">
                <a:solidFill>
                  <a:sysClr val="windowText" lastClr="000000"/>
                </a:solidFill>
                <a:latin typeface="Z@RD28F.tmp"/>
                <a:cs typeface="Z@RD28F.tmp"/>
              </a:rPr>
              <a:t> </a:t>
            </a:r>
            <a:r>
              <a:rPr sz="2833" kern="0">
                <a:solidFill>
                  <a:sysClr val="windowText" lastClr="000000"/>
                </a:solidFill>
                <a:latin typeface="Z@RD28F.tmp"/>
                <a:cs typeface="Z@RD28F.tmp"/>
              </a:rPr>
              <a:t>will</a:t>
            </a:r>
            <a:r>
              <a:rPr sz="2833" kern="0" spc="-68">
                <a:solidFill>
                  <a:sysClr val="windowText" lastClr="000000"/>
                </a:solidFill>
                <a:latin typeface="Z@RD28F.tmp"/>
                <a:cs typeface="Z@RD28F.tmp"/>
              </a:rPr>
              <a:t> </a:t>
            </a:r>
            <a:r>
              <a:rPr sz="2833" kern="0">
                <a:solidFill>
                  <a:sysClr val="windowText" lastClr="000000"/>
                </a:solidFill>
                <a:latin typeface="Z@RD28F.tmp"/>
                <a:cs typeface="Z@RD28F.tmp"/>
              </a:rPr>
              <a:t>hold</a:t>
            </a:r>
            <a:r>
              <a:rPr sz="2833" kern="0" spc="-62">
                <a:solidFill>
                  <a:sysClr val="windowText" lastClr="000000"/>
                </a:solidFill>
                <a:latin typeface="Z@RD28F.tmp"/>
                <a:cs typeface="Z@RD28F.tmp"/>
              </a:rPr>
              <a:t> </a:t>
            </a:r>
            <a:r>
              <a:rPr sz="2833" kern="0">
                <a:solidFill>
                  <a:sysClr val="windowText" lastClr="000000"/>
                </a:solidFill>
                <a:latin typeface="Z@RD28F.tmp"/>
                <a:cs typeface="Z@RD28F.tmp"/>
              </a:rPr>
              <a:t>trainings</a:t>
            </a:r>
            <a:r>
              <a:rPr sz="2833" kern="0" spc="-68">
                <a:solidFill>
                  <a:sysClr val="windowText" lastClr="000000"/>
                </a:solidFill>
                <a:latin typeface="Z@RD28F.tmp"/>
                <a:cs typeface="Z@RD28F.tmp"/>
              </a:rPr>
              <a:t> </a:t>
            </a:r>
            <a:r>
              <a:rPr sz="2833" kern="0">
                <a:solidFill>
                  <a:sysClr val="windowText" lastClr="000000"/>
                </a:solidFill>
                <a:latin typeface="Z@RD28F.tmp"/>
                <a:cs typeface="Z@RD28F.tmp"/>
              </a:rPr>
              <a:t>on</a:t>
            </a:r>
            <a:r>
              <a:rPr sz="2833" kern="0" spc="-74">
                <a:solidFill>
                  <a:sysClr val="windowText" lastClr="000000"/>
                </a:solidFill>
                <a:latin typeface="Z@RD28F.tmp"/>
                <a:cs typeface="Z@RD28F.tmp"/>
              </a:rPr>
              <a:t> </a:t>
            </a:r>
            <a:r>
              <a:rPr sz="2833" kern="0">
                <a:solidFill>
                  <a:sysClr val="windowText" lastClr="000000"/>
                </a:solidFill>
                <a:latin typeface="Z@RD28F.tmp"/>
                <a:cs typeface="Z@RD28F.tmp"/>
              </a:rPr>
              <a:t>the</a:t>
            </a:r>
            <a:r>
              <a:rPr sz="2833" kern="0" spc="-68">
                <a:solidFill>
                  <a:sysClr val="windowText" lastClr="000000"/>
                </a:solidFill>
                <a:latin typeface="Z@RD28F.tmp"/>
                <a:cs typeface="Z@RD28F.tmp"/>
              </a:rPr>
              <a:t> </a:t>
            </a:r>
            <a:r>
              <a:rPr sz="2833" kern="0">
                <a:solidFill>
                  <a:sysClr val="windowText" lastClr="000000"/>
                </a:solidFill>
                <a:latin typeface="Z@RD28F.tmp"/>
                <a:cs typeface="Z@RD28F.tmp"/>
              </a:rPr>
              <a:t>application</a:t>
            </a:r>
            <a:r>
              <a:rPr sz="2833" kern="0" spc="-62">
                <a:solidFill>
                  <a:sysClr val="windowText" lastClr="000000"/>
                </a:solidFill>
                <a:latin typeface="Z@RD28F.tmp"/>
                <a:cs typeface="Z@RD28F.tmp"/>
              </a:rPr>
              <a:t> </a:t>
            </a:r>
            <a:r>
              <a:rPr sz="2833" kern="0">
                <a:solidFill>
                  <a:sysClr val="windowText" lastClr="000000"/>
                </a:solidFill>
                <a:latin typeface="Z@RD28F.tmp"/>
                <a:cs typeface="Z@RD28F.tmp"/>
              </a:rPr>
              <a:t>materials/process</a:t>
            </a:r>
            <a:r>
              <a:rPr sz="2833" kern="0" spc="-68">
                <a:solidFill>
                  <a:sysClr val="windowText" lastClr="000000"/>
                </a:solidFill>
                <a:latin typeface="Z@RD28F.tmp"/>
                <a:cs typeface="Z@RD28F.tmp"/>
              </a:rPr>
              <a:t> </a:t>
            </a:r>
            <a:r>
              <a:rPr sz="2833" kern="0">
                <a:solidFill>
                  <a:sysClr val="windowText" lastClr="000000"/>
                </a:solidFill>
                <a:latin typeface="Z@RD28F.tmp"/>
                <a:cs typeface="Z@RD28F.tmp"/>
              </a:rPr>
              <a:t>for</a:t>
            </a:r>
            <a:r>
              <a:rPr sz="2833" kern="0" spc="-79">
                <a:solidFill>
                  <a:sysClr val="windowText" lastClr="000000"/>
                </a:solidFill>
                <a:latin typeface="Z@RD28F.tmp"/>
                <a:cs typeface="Z@RD28F.tmp"/>
              </a:rPr>
              <a:t> </a:t>
            </a:r>
            <a:r>
              <a:rPr sz="2833" kern="0">
                <a:solidFill>
                  <a:sysClr val="windowText" lastClr="000000"/>
                </a:solidFill>
                <a:latin typeface="Z@RD28F.tmp"/>
                <a:cs typeface="Z@RD28F.tmp"/>
              </a:rPr>
              <a:t>both</a:t>
            </a:r>
            <a:r>
              <a:rPr sz="2833" kern="0" spc="-68">
                <a:solidFill>
                  <a:sysClr val="windowText" lastClr="000000"/>
                </a:solidFill>
                <a:latin typeface="Z@RD28F.tmp"/>
                <a:cs typeface="Z@RD28F.tmp"/>
              </a:rPr>
              <a:t> </a:t>
            </a:r>
            <a:r>
              <a:rPr sz="2833" kern="0" spc="-11">
                <a:solidFill>
                  <a:sysClr val="windowText" lastClr="000000"/>
                </a:solidFill>
                <a:latin typeface="Z@RD28F.tmp"/>
                <a:cs typeface="Z@RD28F.tmp"/>
              </a:rPr>
              <a:t>NOFO’s opportunities.</a:t>
            </a:r>
            <a:endParaRPr sz="2833" kern="0">
              <a:solidFill>
                <a:sysClr val="windowText" lastClr="000000"/>
              </a:solidFill>
              <a:latin typeface="Z@RD28F.tmp"/>
              <a:cs typeface="Z@RD28F.tmp"/>
            </a:endParaRPr>
          </a:p>
          <a:p>
            <a:pPr marL="777217" lvl="1" indent="-388609" defTabSz="1036290">
              <a:spcBef>
                <a:spcPts val="187"/>
              </a:spcBef>
              <a:buClr>
                <a:srgbClr val="FFB100"/>
              </a:buClr>
              <a:buSzPct val="94000"/>
              <a:buFont typeface="Calibri"/>
              <a:buChar char="◦"/>
              <a:tabLst>
                <a:tab pos="777217" algn="l"/>
              </a:tabLst>
            </a:pPr>
            <a:r>
              <a:rPr sz="2833" kern="0">
                <a:solidFill>
                  <a:sysClr val="windowText" lastClr="000000"/>
                </a:solidFill>
                <a:latin typeface="Z@RD28F.tmp"/>
                <a:cs typeface="Z@RD28F.tmp"/>
              </a:rPr>
              <a:t>Weds,</a:t>
            </a:r>
            <a:r>
              <a:rPr sz="2833" kern="0" spc="-57">
                <a:solidFill>
                  <a:sysClr val="windowText" lastClr="000000"/>
                </a:solidFill>
                <a:latin typeface="Z@RD28F.tmp"/>
                <a:cs typeface="Z@RD28F.tmp"/>
              </a:rPr>
              <a:t> </a:t>
            </a:r>
            <a:r>
              <a:rPr sz="2833" kern="0">
                <a:solidFill>
                  <a:sysClr val="windowText" lastClr="000000"/>
                </a:solidFill>
                <a:latin typeface="Z@RD28F.tmp"/>
                <a:cs typeface="Z@RD28F.tmp"/>
              </a:rPr>
              <a:t>August</a:t>
            </a:r>
            <a:r>
              <a:rPr sz="2833" kern="0" spc="-62">
                <a:solidFill>
                  <a:sysClr val="windowText" lastClr="000000"/>
                </a:solidFill>
                <a:latin typeface="Z@RD28F.tmp"/>
                <a:cs typeface="Z@RD28F.tmp"/>
              </a:rPr>
              <a:t> </a:t>
            </a:r>
            <a:r>
              <a:rPr sz="2833" kern="0">
                <a:solidFill>
                  <a:sysClr val="windowText" lastClr="000000"/>
                </a:solidFill>
                <a:latin typeface="Z@RD28F.tmp"/>
                <a:cs typeface="Z@RD28F.tmp"/>
              </a:rPr>
              <a:t>28</a:t>
            </a:r>
            <a:r>
              <a:rPr sz="2805" kern="0" baseline="25252">
                <a:solidFill>
                  <a:sysClr val="windowText" lastClr="000000"/>
                </a:solidFill>
                <a:latin typeface="Z@RD28F.tmp"/>
                <a:cs typeface="Z@RD28F.tmp"/>
              </a:rPr>
              <a:t>th</a:t>
            </a:r>
            <a:r>
              <a:rPr sz="2805" kern="0" spc="340" baseline="25252">
                <a:solidFill>
                  <a:sysClr val="windowText" lastClr="000000"/>
                </a:solidFill>
                <a:latin typeface="Z@RD28F.tmp"/>
                <a:cs typeface="Z@RD28F.tmp"/>
              </a:rPr>
              <a:t> </a:t>
            </a:r>
            <a:r>
              <a:rPr sz="2833" kern="0">
                <a:solidFill>
                  <a:sysClr val="windowText" lastClr="000000"/>
                </a:solidFill>
                <a:latin typeface="Z@RD28F.tmp"/>
                <a:cs typeface="Z@RD28F.tmp"/>
              </a:rPr>
              <a:t>at</a:t>
            </a:r>
            <a:r>
              <a:rPr sz="2833" kern="0" spc="-57">
                <a:solidFill>
                  <a:sysClr val="windowText" lastClr="000000"/>
                </a:solidFill>
                <a:latin typeface="Z@RD28F.tmp"/>
                <a:cs typeface="Z@RD28F.tmp"/>
              </a:rPr>
              <a:t> </a:t>
            </a:r>
            <a:r>
              <a:rPr sz="2833" kern="0">
                <a:solidFill>
                  <a:sysClr val="windowText" lastClr="000000"/>
                </a:solidFill>
                <a:latin typeface="Z@RD28F.tmp"/>
                <a:cs typeface="Z@RD28F.tmp"/>
              </a:rPr>
              <a:t>10:00</a:t>
            </a:r>
            <a:r>
              <a:rPr sz="2833" kern="0" spc="-57">
                <a:solidFill>
                  <a:sysClr val="windowText" lastClr="000000"/>
                </a:solidFill>
                <a:latin typeface="Z@RD28F.tmp"/>
                <a:cs typeface="Z@RD28F.tmp"/>
              </a:rPr>
              <a:t> </a:t>
            </a:r>
            <a:r>
              <a:rPr sz="2833" kern="0" spc="-28">
                <a:solidFill>
                  <a:sysClr val="windowText" lastClr="000000"/>
                </a:solidFill>
                <a:latin typeface="Z@RD28F.tmp"/>
                <a:cs typeface="Z@RD28F.tmp"/>
              </a:rPr>
              <a:t>am</a:t>
            </a:r>
            <a:endParaRPr sz="2833" kern="0">
              <a:solidFill>
                <a:sysClr val="windowText" lastClr="000000"/>
              </a:solidFill>
              <a:latin typeface="Z@RD28F.tmp"/>
              <a:cs typeface="Z@RD28F.tmp"/>
            </a:endParaRPr>
          </a:p>
          <a:p>
            <a:pPr marL="777217" lvl="1" indent="-388609" defTabSz="1036290">
              <a:spcBef>
                <a:spcPts val="448"/>
              </a:spcBef>
              <a:buClr>
                <a:srgbClr val="FFB100"/>
              </a:buClr>
              <a:buSzPct val="94000"/>
              <a:buFont typeface="Calibri"/>
              <a:buChar char="◦"/>
              <a:tabLst>
                <a:tab pos="777217" algn="l"/>
              </a:tabLst>
            </a:pPr>
            <a:r>
              <a:rPr sz="2833" kern="0">
                <a:solidFill>
                  <a:sysClr val="windowText" lastClr="000000"/>
                </a:solidFill>
                <a:latin typeface="Z@RD28F.tmp"/>
                <a:cs typeface="Z@RD28F.tmp"/>
              </a:rPr>
              <a:t>Thurs,</a:t>
            </a:r>
            <a:r>
              <a:rPr sz="2833" kern="0" spc="-51">
                <a:solidFill>
                  <a:sysClr val="windowText" lastClr="000000"/>
                </a:solidFill>
                <a:latin typeface="Z@RD28F.tmp"/>
                <a:cs typeface="Z@RD28F.tmp"/>
              </a:rPr>
              <a:t> </a:t>
            </a:r>
            <a:r>
              <a:rPr sz="2833" kern="0">
                <a:solidFill>
                  <a:sysClr val="windowText" lastClr="000000"/>
                </a:solidFill>
                <a:latin typeface="Z@RD28F.tmp"/>
                <a:cs typeface="Z@RD28F.tmp"/>
              </a:rPr>
              <a:t>August</a:t>
            </a:r>
            <a:r>
              <a:rPr sz="2833" kern="0" spc="-45">
                <a:solidFill>
                  <a:sysClr val="windowText" lastClr="000000"/>
                </a:solidFill>
                <a:latin typeface="Z@RD28F.tmp"/>
                <a:cs typeface="Z@RD28F.tmp"/>
              </a:rPr>
              <a:t> </a:t>
            </a:r>
            <a:r>
              <a:rPr sz="2833" kern="0">
                <a:solidFill>
                  <a:sysClr val="windowText" lastClr="000000"/>
                </a:solidFill>
                <a:latin typeface="Z@RD28F.tmp"/>
                <a:cs typeface="Z@RD28F.tmp"/>
              </a:rPr>
              <a:t>29</a:t>
            </a:r>
            <a:r>
              <a:rPr sz="2805" kern="0" baseline="25252">
                <a:solidFill>
                  <a:sysClr val="windowText" lastClr="000000"/>
                </a:solidFill>
                <a:latin typeface="Z@RD28F.tmp"/>
                <a:cs typeface="Z@RD28F.tmp"/>
              </a:rPr>
              <a:t>th</a:t>
            </a:r>
            <a:r>
              <a:rPr sz="2805" kern="0" spc="365" baseline="25252">
                <a:solidFill>
                  <a:sysClr val="windowText" lastClr="000000"/>
                </a:solidFill>
                <a:latin typeface="Z@RD28F.tmp"/>
                <a:cs typeface="Z@RD28F.tmp"/>
              </a:rPr>
              <a:t> </a:t>
            </a:r>
            <a:r>
              <a:rPr sz="2833" kern="0">
                <a:solidFill>
                  <a:sysClr val="windowText" lastClr="000000"/>
                </a:solidFill>
                <a:latin typeface="Z@RD28F.tmp"/>
                <a:cs typeface="Z@RD28F.tmp"/>
              </a:rPr>
              <a:t>at</a:t>
            </a:r>
            <a:r>
              <a:rPr sz="2833" kern="0" spc="-45">
                <a:solidFill>
                  <a:sysClr val="windowText" lastClr="000000"/>
                </a:solidFill>
                <a:latin typeface="Z@RD28F.tmp"/>
                <a:cs typeface="Z@RD28F.tmp"/>
              </a:rPr>
              <a:t> </a:t>
            </a:r>
            <a:r>
              <a:rPr sz="2833" kern="0" spc="-23">
                <a:solidFill>
                  <a:sysClr val="windowText" lastClr="000000"/>
                </a:solidFill>
                <a:latin typeface="Z@RD28F.tmp"/>
                <a:cs typeface="Z@RD28F.tmp"/>
              </a:rPr>
              <a:t>2:00</a:t>
            </a:r>
            <a:endParaRPr sz="2833" kern="0">
              <a:solidFill>
                <a:sysClr val="windowText" lastClr="000000"/>
              </a:solidFill>
              <a:latin typeface="Z@RD28F.tmp"/>
              <a:cs typeface="Z@RD28F.tmp"/>
            </a:endParaRPr>
          </a:p>
          <a:p>
            <a:pPr marL="0" lvl="1" defTabSz="1036290">
              <a:spcBef>
                <a:spcPts val="1485"/>
              </a:spcBef>
              <a:buClr>
                <a:srgbClr val="FFB100"/>
              </a:buClr>
              <a:buFont typeface="Calibri"/>
              <a:buChar char="◦"/>
            </a:pPr>
            <a:endParaRPr sz="2833" kern="0">
              <a:solidFill>
                <a:sysClr val="windowText" lastClr="000000"/>
              </a:solidFill>
              <a:latin typeface="Z@RD28F.tmp"/>
              <a:cs typeface="Z@RD28F.tmp"/>
            </a:endParaRPr>
          </a:p>
          <a:p>
            <a:pPr marL="446180" marR="236763" indent="-388609" defTabSz="1036290">
              <a:lnSpc>
                <a:spcPts val="3060"/>
              </a:lnSpc>
              <a:buClr>
                <a:srgbClr val="FFB100"/>
              </a:buClr>
              <a:buSzPct val="94000"/>
              <a:buFont typeface="Arial"/>
              <a:buChar char="•"/>
              <a:tabLst>
                <a:tab pos="446180" algn="l"/>
              </a:tabLst>
            </a:pPr>
            <a:r>
              <a:rPr sz="2833" kern="0">
                <a:solidFill>
                  <a:sysClr val="windowText" lastClr="000000"/>
                </a:solidFill>
                <a:latin typeface="Z@RD28F.tmp"/>
                <a:cs typeface="Z@RD28F.tmp"/>
              </a:rPr>
              <a:t>Registration</a:t>
            </a:r>
            <a:r>
              <a:rPr sz="2833" kern="0" spc="-74">
                <a:solidFill>
                  <a:sysClr val="windowText" lastClr="000000"/>
                </a:solidFill>
                <a:latin typeface="Z@RD28F.tmp"/>
                <a:cs typeface="Z@RD28F.tmp"/>
              </a:rPr>
              <a:t> </a:t>
            </a:r>
            <a:r>
              <a:rPr sz="2833" kern="0">
                <a:solidFill>
                  <a:sysClr val="windowText" lastClr="000000"/>
                </a:solidFill>
                <a:latin typeface="Z@RD28F.tmp"/>
                <a:cs typeface="Z@RD28F.tmp"/>
              </a:rPr>
              <a:t>links</a:t>
            </a:r>
            <a:r>
              <a:rPr sz="2833" kern="0" spc="-62">
                <a:solidFill>
                  <a:sysClr val="windowText" lastClr="000000"/>
                </a:solidFill>
                <a:latin typeface="Z@RD28F.tmp"/>
                <a:cs typeface="Z@RD28F.tmp"/>
              </a:rPr>
              <a:t> </a:t>
            </a:r>
            <a:r>
              <a:rPr sz="2833" kern="0">
                <a:solidFill>
                  <a:sysClr val="windowText" lastClr="000000"/>
                </a:solidFill>
                <a:latin typeface="Z@RD28F.tmp"/>
                <a:cs typeface="Z@RD28F.tmp"/>
              </a:rPr>
              <a:t>will</a:t>
            </a:r>
            <a:r>
              <a:rPr sz="2833" kern="0" spc="-62">
                <a:solidFill>
                  <a:sysClr val="windowText" lastClr="000000"/>
                </a:solidFill>
                <a:latin typeface="Z@RD28F.tmp"/>
                <a:cs typeface="Z@RD28F.tmp"/>
              </a:rPr>
              <a:t> </a:t>
            </a:r>
            <a:r>
              <a:rPr sz="2833" kern="0">
                <a:solidFill>
                  <a:sysClr val="windowText" lastClr="000000"/>
                </a:solidFill>
                <a:latin typeface="Z@RD28F.tmp"/>
                <a:cs typeface="Z@RD28F.tmp"/>
              </a:rPr>
              <a:t>be</a:t>
            </a:r>
            <a:r>
              <a:rPr sz="2833" kern="0" spc="-68">
                <a:solidFill>
                  <a:sysClr val="windowText" lastClr="000000"/>
                </a:solidFill>
                <a:latin typeface="Z@RD28F.tmp"/>
                <a:cs typeface="Z@RD28F.tmp"/>
              </a:rPr>
              <a:t> </a:t>
            </a:r>
            <a:r>
              <a:rPr sz="2833" kern="0">
                <a:solidFill>
                  <a:sysClr val="windowText" lastClr="000000"/>
                </a:solidFill>
                <a:latin typeface="Z@RD28F.tmp"/>
                <a:cs typeface="Z@RD28F.tmp"/>
              </a:rPr>
              <a:t>distributed;</a:t>
            </a:r>
            <a:r>
              <a:rPr sz="2833" kern="0" spc="-62">
                <a:solidFill>
                  <a:sysClr val="windowText" lastClr="000000"/>
                </a:solidFill>
                <a:latin typeface="Z@RD28F.tmp"/>
                <a:cs typeface="Z@RD28F.tmp"/>
              </a:rPr>
              <a:t> </a:t>
            </a:r>
            <a:r>
              <a:rPr sz="2833" kern="0">
                <a:solidFill>
                  <a:sysClr val="windowText" lastClr="000000"/>
                </a:solidFill>
                <a:latin typeface="Z@RD28F.tmp"/>
                <a:cs typeface="Z@RD28F.tmp"/>
              </a:rPr>
              <a:t>Teams</a:t>
            </a:r>
            <a:r>
              <a:rPr sz="2833" kern="0" spc="-68">
                <a:solidFill>
                  <a:sysClr val="windowText" lastClr="000000"/>
                </a:solidFill>
                <a:latin typeface="Z@RD28F.tmp"/>
                <a:cs typeface="Z@RD28F.tmp"/>
              </a:rPr>
              <a:t> </a:t>
            </a:r>
            <a:r>
              <a:rPr sz="2833" kern="0">
                <a:solidFill>
                  <a:sysClr val="windowText" lastClr="000000"/>
                </a:solidFill>
                <a:latin typeface="Z@RD28F.tmp"/>
                <a:cs typeface="Z@RD28F.tmp"/>
              </a:rPr>
              <a:t>information</a:t>
            </a:r>
            <a:r>
              <a:rPr sz="2833" kern="0" spc="-85">
                <a:solidFill>
                  <a:sysClr val="windowText" lastClr="000000"/>
                </a:solidFill>
                <a:latin typeface="Z@RD28F.tmp"/>
                <a:cs typeface="Z@RD28F.tmp"/>
              </a:rPr>
              <a:t> </a:t>
            </a:r>
            <a:r>
              <a:rPr sz="2833" kern="0">
                <a:solidFill>
                  <a:sysClr val="windowText" lastClr="000000"/>
                </a:solidFill>
                <a:latin typeface="Z@RD28F.tmp"/>
                <a:cs typeface="Z@RD28F.tmp"/>
              </a:rPr>
              <a:t>will</a:t>
            </a:r>
            <a:r>
              <a:rPr sz="2833" kern="0" spc="-68">
                <a:solidFill>
                  <a:sysClr val="windowText" lastClr="000000"/>
                </a:solidFill>
                <a:latin typeface="Z@RD28F.tmp"/>
                <a:cs typeface="Z@RD28F.tmp"/>
              </a:rPr>
              <a:t> </a:t>
            </a:r>
            <a:r>
              <a:rPr sz="2833" kern="0">
                <a:solidFill>
                  <a:sysClr val="windowText" lastClr="000000"/>
                </a:solidFill>
                <a:latin typeface="Z@RD28F.tmp"/>
                <a:cs typeface="Z@RD28F.tmp"/>
              </a:rPr>
              <a:t>be</a:t>
            </a:r>
            <a:r>
              <a:rPr sz="2833" kern="0" spc="-68">
                <a:solidFill>
                  <a:sysClr val="windowText" lastClr="000000"/>
                </a:solidFill>
                <a:latin typeface="Z@RD28F.tmp"/>
                <a:cs typeface="Z@RD28F.tmp"/>
              </a:rPr>
              <a:t> </a:t>
            </a:r>
            <a:r>
              <a:rPr sz="2833" kern="0">
                <a:solidFill>
                  <a:sysClr val="windowText" lastClr="000000"/>
                </a:solidFill>
                <a:latin typeface="Z@RD28F.tmp"/>
                <a:cs typeface="Z@RD28F.tmp"/>
              </a:rPr>
              <a:t>shared</a:t>
            </a:r>
            <a:r>
              <a:rPr sz="2833" kern="0" spc="-62">
                <a:solidFill>
                  <a:sysClr val="windowText" lastClr="000000"/>
                </a:solidFill>
                <a:latin typeface="Z@RD28F.tmp"/>
                <a:cs typeface="Z@RD28F.tmp"/>
              </a:rPr>
              <a:t> </a:t>
            </a:r>
            <a:r>
              <a:rPr sz="2833" kern="0" spc="-23">
                <a:solidFill>
                  <a:sysClr val="windowText" lastClr="000000"/>
                </a:solidFill>
                <a:latin typeface="Z@RD28F.tmp"/>
                <a:cs typeface="Z@RD28F.tmp"/>
              </a:rPr>
              <a:t>with </a:t>
            </a:r>
            <a:r>
              <a:rPr sz="2833" kern="0" spc="-11">
                <a:solidFill>
                  <a:sysClr val="windowText" lastClr="000000"/>
                </a:solidFill>
                <a:latin typeface="Z@RD28F.tmp"/>
                <a:cs typeface="Z@RD28F.tmp"/>
              </a:rPr>
              <a:t>registrants.</a:t>
            </a:r>
            <a:endParaRPr sz="2833" kern="0">
              <a:solidFill>
                <a:sysClr val="windowText" lastClr="000000"/>
              </a:solidFill>
              <a:latin typeface="Z@RD28F.tmp"/>
              <a:cs typeface="Z@RD28F.tmp"/>
            </a:endParaRPr>
          </a:p>
          <a:p>
            <a:pPr marL="445461" indent="-387889" defTabSz="1036290">
              <a:spcBef>
                <a:spcPts val="181"/>
              </a:spcBef>
              <a:buClr>
                <a:srgbClr val="FFB100"/>
              </a:buClr>
              <a:buSzPct val="94000"/>
              <a:buFont typeface="Arial"/>
              <a:buChar char="•"/>
              <a:tabLst>
                <a:tab pos="445461" algn="l"/>
              </a:tabLst>
            </a:pPr>
            <a:r>
              <a:rPr sz="2833" kern="0">
                <a:solidFill>
                  <a:sysClr val="windowText" lastClr="000000"/>
                </a:solidFill>
                <a:latin typeface="Z@RD28F.tmp"/>
                <a:cs typeface="Z@RD28F.tmp"/>
              </a:rPr>
              <a:t>More</a:t>
            </a:r>
            <a:r>
              <a:rPr sz="2833" kern="0" spc="-74">
                <a:solidFill>
                  <a:sysClr val="windowText" lastClr="000000"/>
                </a:solidFill>
                <a:latin typeface="Z@RD28F.tmp"/>
                <a:cs typeface="Z@RD28F.tmp"/>
              </a:rPr>
              <a:t> </a:t>
            </a:r>
            <a:r>
              <a:rPr sz="2833" kern="0">
                <a:solidFill>
                  <a:sysClr val="windowText" lastClr="000000"/>
                </a:solidFill>
                <a:latin typeface="Z@RD28F.tmp"/>
                <a:cs typeface="Z@RD28F.tmp"/>
              </a:rPr>
              <a:t>sessions</a:t>
            </a:r>
            <a:r>
              <a:rPr sz="2833" kern="0" spc="-62">
                <a:solidFill>
                  <a:sysClr val="windowText" lastClr="000000"/>
                </a:solidFill>
                <a:latin typeface="Z@RD28F.tmp"/>
                <a:cs typeface="Z@RD28F.tmp"/>
              </a:rPr>
              <a:t> </a:t>
            </a:r>
            <a:r>
              <a:rPr sz="2833" kern="0">
                <a:solidFill>
                  <a:sysClr val="windowText" lastClr="000000"/>
                </a:solidFill>
                <a:latin typeface="Z@RD28F.tmp"/>
                <a:cs typeface="Z@RD28F.tmp"/>
              </a:rPr>
              <a:t>possible</a:t>
            </a:r>
            <a:r>
              <a:rPr sz="2833" kern="0" spc="-57">
                <a:solidFill>
                  <a:sysClr val="windowText" lastClr="000000"/>
                </a:solidFill>
                <a:latin typeface="Z@RD28F.tmp"/>
                <a:cs typeface="Z@RD28F.tmp"/>
              </a:rPr>
              <a:t> </a:t>
            </a:r>
            <a:r>
              <a:rPr sz="2833" kern="0">
                <a:solidFill>
                  <a:sysClr val="windowText" lastClr="000000"/>
                </a:solidFill>
                <a:latin typeface="Z@RD28F.tmp"/>
                <a:cs typeface="Z@RD28F.tmp"/>
              </a:rPr>
              <a:t>as</a:t>
            </a:r>
            <a:r>
              <a:rPr sz="2833" kern="0" spc="-57">
                <a:solidFill>
                  <a:sysClr val="windowText" lastClr="000000"/>
                </a:solidFill>
                <a:latin typeface="Z@RD28F.tmp"/>
                <a:cs typeface="Z@RD28F.tmp"/>
              </a:rPr>
              <a:t> </a:t>
            </a:r>
            <a:r>
              <a:rPr sz="2833" kern="0" spc="-11">
                <a:solidFill>
                  <a:sysClr val="windowText" lastClr="000000"/>
                </a:solidFill>
                <a:latin typeface="Z@RD28F.tmp"/>
                <a:cs typeface="Z@RD28F.tmp"/>
              </a:rPr>
              <a:t>needed</a:t>
            </a:r>
            <a:endParaRPr sz="2833" kern="0">
              <a:solidFill>
                <a:sysClr val="windowText" lastClr="000000"/>
              </a:solidFill>
              <a:latin typeface="Z@RD28F.tmp"/>
              <a:cs typeface="Z@RD28F.tmp"/>
            </a:endParaRPr>
          </a:p>
        </p:txBody>
      </p:sp>
      <p:sp>
        <p:nvSpPr>
          <p:cNvPr id="5" name="object 5"/>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spc="-476"/>
              <a:t>New</a:t>
            </a:r>
            <a:r>
              <a:rPr spc="-102"/>
              <a:t> </a:t>
            </a:r>
            <a:r>
              <a:rPr spc="-431"/>
              <a:t>Project</a:t>
            </a:r>
            <a:r>
              <a:rPr spc="-57"/>
              <a:t> </a:t>
            </a:r>
            <a:r>
              <a:rPr spc="-425"/>
              <a:t>Application</a:t>
            </a:r>
            <a:r>
              <a:rPr spc="-79"/>
              <a:t> </a:t>
            </a:r>
            <a:r>
              <a:rPr spc="-572"/>
              <a:t>Submission</a:t>
            </a:r>
          </a:p>
        </p:txBody>
      </p:sp>
      <p:sp>
        <p:nvSpPr>
          <p:cNvPr id="4" name="object 4"/>
          <p:cNvSpPr txBox="1"/>
          <p:nvPr/>
        </p:nvSpPr>
        <p:spPr>
          <a:xfrm>
            <a:off x="1333987" y="2091131"/>
            <a:ext cx="12016994" cy="4530750"/>
          </a:xfrm>
          <a:prstGeom prst="rect">
            <a:avLst/>
          </a:prstGeom>
        </p:spPr>
        <p:txBody>
          <a:bodyPr vert="horz" wrap="square" lIns="0" tIns="13674" rIns="0" bIns="0" rtlCol="0">
            <a:spAutoFit/>
          </a:bodyPr>
          <a:lstStyle/>
          <a:p>
            <a:pPr marL="117302" marR="151126" indent="-115863" defTabSz="1036290">
              <a:spcBef>
                <a:spcPts val="108"/>
              </a:spcBef>
              <a:buSzPct val="95652"/>
              <a:buFont typeface="Arial"/>
              <a:buChar char="•"/>
              <a:tabLst>
                <a:tab pos="117302" algn="l"/>
                <a:tab pos="127377" algn="l"/>
              </a:tabLst>
            </a:pPr>
            <a:r>
              <a:rPr sz="2607" kern="0">
                <a:solidFill>
                  <a:srgbClr val="FFB100"/>
                </a:solidFill>
                <a:latin typeface="Z@RD28F.tmp"/>
                <a:cs typeface="Z@RD28F.tmp"/>
              </a:rPr>
              <a:t>	</a:t>
            </a:r>
            <a:r>
              <a:rPr sz="2607" kern="0" spc="96">
                <a:solidFill>
                  <a:sysClr val="windowText" lastClr="000000"/>
                </a:solidFill>
                <a:latin typeface="Z@RD28F.tmp"/>
                <a:cs typeface="Z@RD28F.tmp"/>
              </a:rPr>
              <a:t>The</a:t>
            </a:r>
            <a:r>
              <a:rPr sz="2607" kern="0" spc="363">
                <a:solidFill>
                  <a:sysClr val="windowText" lastClr="000000"/>
                </a:solidFill>
                <a:latin typeface="Z@RD28F.tmp"/>
                <a:cs typeface="Z@RD28F.tmp"/>
              </a:rPr>
              <a:t> </a:t>
            </a:r>
            <a:r>
              <a:rPr sz="2607" kern="0" spc="102">
                <a:solidFill>
                  <a:sysClr val="windowText" lastClr="000000"/>
                </a:solidFill>
                <a:latin typeface="Z@RD28F.tmp"/>
                <a:cs typeface="Z@RD28F.tmp"/>
              </a:rPr>
              <a:t>CoC</a:t>
            </a:r>
            <a:r>
              <a:rPr sz="2607" kern="0" spc="368">
                <a:solidFill>
                  <a:sysClr val="windowText" lastClr="000000"/>
                </a:solidFill>
                <a:latin typeface="Z@RD28F.tmp"/>
                <a:cs typeface="Z@RD28F.tmp"/>
              </a:rPr>
              <a:t> </a:t>
            </a:r>
            <a:r>
              <a:rPr sz="2607" kern="0" spc="129">
                <a:solidFill>
                  <a:sysClr val="windowText" lastClr="000000"/>
                </a:solidFill>
                <a:latin typeface="Z@RD28F.tmp"/>
                <a:cs typeface="Z@RD28F.tmp"/>
              </a:rPr>
              <a:t>Builds</a:t>
            </a:r>
            <a:r>
              <a:rPr sz="2607" kern="0" spc="380">
                <a:solidFill>
                  <a:sysClr val="windowText" lastClr="000000"/>
                </a:solidFill>
                <a:latin typeface="Z@RD28F.tmp"/>
                <a:cs typeface="Z@RD28F.tmp"/>
              </a:rPr>
              <a:t> </a:t>
            </a:r>
            <a:r>
              <a:rPr sz="2607" kern="0" spc="142">
                <a:solidFill>
                  <a:sysClr val="windowText" lastClr="000000"/>
                </a:solidFill>
                <a:latin typeface="Z@RD28F.tmp"/>
                <a:cs typeface="Z@RD28F.tmp"/>
              </a:rPr>
              <a:t>application</a:t>
            </a:r>
            <a:r>
              <a:rPr sz="2607" kern="0" spc="368">
                <a:solidFill>
                  <a:sysClr val="windowText" lastClr="000000"/>
                </a:solidFill>
                <a:latin typeface="Z@RD28F.tmp"/>
                <a:cs typeface="Z@RD28F.tmp"/>
              </a:rPr>
              <a:t> </a:t>
            </a:r>
            <a:r>
              <a:rPr sz="2607" kern="0" spc="74">
                <a:solidFill>
                  <a:sysClr val="windowText" lastClr="000000"/>
                </a:solidFill>
                <a:latin typeface="Z@RD28F.tmp"/>
                <a:cs typeface="Z@RD28F.tmp"/>
              </a:rPr>
              <a:t>is</a:t>
            </a:r>
            <a:r>
              <a:rPr sz="2607" kern="0" spc="368">
                <a:solidFill>
                  <a:sysClr val="windowText" lastClr="000000"/>
                </a:solidFill>
                <a:latin typeface="Z@RD28F.tmp"/>
                <a:cs typeface="Z@RD28F.tmp"/>
              </a:rPr>
              <a:t> </a:t>
            </a:r>
            <a:r>
              <a:rPr sz="2607" kern="0">
                <a:solidFill>
                  <a:sysClr val="windowText" lastClr="000000"/>
                </a:solidFill>
                <a:latin typeface="Z@RD28F.tmp"/>
                <a:cs typeface="Z@RD28F.tmp"/>
              </a:rPr>
              <a:t>a</a:t>
            </a:r>
            <a:r>
              <a:rPr sz="2607" kern="0" spc="363">
                <a:solidFill>
                  <a:sysClr val="windowText" lastClr="000000"/>
                </a:solidFill>
                <a:latin typeface="Z@RD28F.tmp"/>
                <a:cs typeface="Z@RD28F.tmp"/>
              </a:rPr>
              <a:t> </a:t>
            </a:r>
            <a:r>
              <a:rPr sz="2607" kern="0" spc="79">
                <a:solidFill>
                  <a:sysClr val="windowText" lastClr="000000"/>
                </a:solidFill>
                <a:latin typeface="Z@RD28F.tmp"/>
                <a:cs typeface="Z@RD28F.tmp"/>
              </a:rPr>
              <a:t>25</a:t>
            </a:r>
            <a:r>
              <a:rPr sz="2607" kern="0" spc="363">
                <a:solidFill>
                  <a:sysClr val="windowText" lastClr="000000"/>
                </a:solidFill>
                <a:latin typeface="Z@RD28F.tmp"/>
                <a:cs typeface="Z@RD28F.tmp"/>
              </a:rPr>
              <a:t> </a:t>
            </a:r>
            <a:r>
              <a:rPr sz="2607" kern="0" spc="113">
                <a:solidFill>
                  <a:sysClr val="windowText" lastClr="000000"/>
                </a:solidFill>
                <a:latin typeface="Z@RD28F.tmp"/>
                <a:cs typeface="Z@RD28F.tmp"/>
              </a:rPr>
              <a:t>page</a:t>
            </a:r>
            <a:r>
              <a:rPr sz="2607" kern="0" spc="368">
                <a:solidFill>
                  <a:sysClr val="windowText" lastClr="000000"/>
                </a:solidFill>
                <a:latin typeface="Z@RD28F.tmp"/>
                <a:cs typeface="Z@RD28F.tmp"/>
              </a:rPr>
              <a:t> </a:t>
            </a:r>
            <a:r>
              <a:rPr sz="2607" kern="0" spc="142">
                <a:solidFill>
                  <a:sysClr val="windowText" lastClr="000000"/>
                </a:solidFill>
                <a:latin typeface="Z@RD28F.tmp"/>
                <a:cs typeface="Z@RD28F.tmp"/>
              </a:rPr>
              <a:t>narrative</a:t>
            </a:r>
            <a:r>
              <a:rPr sz="2607" kern="0" spc="346">
                <a:solidFill>
                  <a:sysClr val="windowText" lastClr="000000"/>
                </a:solidFill>
                <a:latin typeface="Z@RD28F.tmp"/>
                <a:cs typeface="Z@RD28F.tmp"/>
              </a:rPr>
              <a:t> </a:t>
            </a:r>
            <a:r>
              <a:rPr sz="2607" kern="0" spc="125">
                <a:solidFill>
                  <a:sysClr val="windowText" lastClr="000000"/>
                </a:solidFill>
                <a:latin typeface="Z@RD28F.tmp"/>
                <a:cs typeface="Z@RD28F.tmp"/>
              </a:rPr>
              <a:t>with</a:t>
            </a:r>
            <a:r>
              <a:rPr sz="2607" kern="0" spc="357">
                <a:solidFill>
                  <a:sysClr val="windowText" lastClr="000000"/>
                </a:solidFill>
                <a:latin typeface="Z@RD28F.tmp"/>
                <a:cs typeface="Z@RD28F.tmp"/>
              </a:rPr>
              <a:t> </a:t>
            </a:r>
            <a:r>
              <a:rPr sz="2607" kern="0" spc="119">
                <a:solidFill>
                  <a:sysClr val="windowText" lastClr="000000"/>
                </a:solidFill>
                <a:latin typeface="Z@RD28F.tmp"/>
                <a:cs typeface="Z@RD28F.tmp"/>
              </a:rPr>
              <a:t>topic</a:t>
            </a:r>
            <a:r>
              <a:rPr sz="2607" kern="0" spc="374">
                <a:solidFill>
                  <a:sysClr val="windowText" lastClr="000000"/>
                </a:solidFill>
                <a:latin typeface="Z@RD28F.tmp"/>
                <a:cs typeface="Z@RD28F.tmp"/>
              </a:rPr>
              <a:t> </a:t>
            </a:r>
            <a:r>
              <a:rPr sz="2607" kern="0" spc="147">
                <a:solidFill>
                  <a:sysClr val="windowText" lastClr="000000"/>
                </a:solidFill>
                <a:latin typeface="Z@RD28F.tmp"/>
                <a:cs typeface="Z@RD28F.tmp"/>
              </a:rPr>
              <a:t>parameters </a:t>
            </a:r>
            <a:r>
              <a:rPr sz="2607" kern="0" spc="102">
                <a:solidFill>
                  <a:sysClr val="windowText" lastClr="000000"/>
                </a:solidFill>
                <a:latin typeface="Z@RD28F.tmp"/>
                <a:cs typeface="Z@RD28F.tmp"/>
              </a:rPr>
              <a:t>set</a:t>
            </a:r>
            <a:r>
              <a:rPr sz="2607" kern="0" spc="346">
                <a:solidFill>
                  <a:sysClr val="windowText" lastClr="000000"/>
                </a:solidFill>
                <a:latin typeface="Z@RD28F.tmp"/>
                <a:cs typeface="Z@RD28F.tmp"/>
              </a:rPr>
              <a:t> </a:t>
            </a:r>
            <a:r>
              <a:rPr sz="2607" kern="0" spc="68">
                <a:solidFill>
                  <a:sysClr val="windowText" lastClr="000000"/>
                </a:solidFill>
                <a:latin typeface="Z@RD28F.tmp"/>
                <a:cs typeface="Z@RD28F.tmp"/>
              </a:rPr>
              <a:t>by</a:t>
            </a:r>
            <a:r>
              <a:rPr sz="2607" kern="0" spc="351">
                <a:solidFill>
                  <a:sysClr val="windowText" lastClr="000000"/>
                </a:solidFill>
                <a:latin typeface="Z@RD28F.tmp"/>
                <a:cs typeface="Z@RD28F.tmp"/>
              </a:rPr>
              <a:t> </a:t>
            </a:r>
            <a:r>
              <a:rPr sz="2607" kern="0" spc="129">
                <a:solidFill>
                  <a:sysClr val="windowText" lastClr="000000"/>
                </a:solidFill>
                <a:latin typeface="Z@RD28F.tmp"/>
                <a:cs typeface="Z@RD28F.tmp"/>
              </a:rPr>
              <a:t>HUD;</a:t>
            </a:r>
            <a:endParaRPr sz="2607" kern="0">
              <a:solidFill>
                <a:sysClr val="windowText" lastClr="000000"/>
              </a:solidFill>
              <a:latin typeface="Z@RD28F.tmp"/>
              <a:cs typeface="Z@RD28F.tmp"/>
            </a:endParaRPr>
          </a:p>
          <a:p>
            <a:pPr marL="117302" marR="681504" indent="-115863" defTabSz="1036290">
              <a:spcBef>
                <a:spcPts val="1247"/>
              </a:spcBef>
              <a:buSzPct val="95652"/>
              <a:buFont typeface="Arial"/>
              <a:buChar char="•"/>
              <a:tabLst>
                <a:tab pos="117302" algn="l"/>
                <a:tab pos="127377" algn="l"/>
              </a:tabLst>
            </a:pPr>
            <a:r>
              <a:rPr sz="2607" kern="0">
                <a:solidFill>
                  <a:srgbClr val="FFB100"/>
                </a:solidFill>
                <a:latin typeface="Z@RD28F.tmp"/>
                <a:cs typeface="Z@RD28F.tmp"/>
              </a:rPr>
              <a:t>	</a:t>
            </a:r>
            <a:r>
              <a:rPr sz="2607" kern="0" spc="96">
                <a:solidFill>
                  <a:sysClr val="windowText" lastClr="000000"/>
                </a:solidFill>
                <a:latin typeface="Z@RD28F.tmp"/>
                <a:cs typeface="Z@RD28F.tmp"/>
              </a:rPr>
              <a:t>ICH</a:t>
            </a:r>
            <a:r>
              <a:rPr sz="2607" kern="0" spc="357">
                <a:solidFill>
                  <a:sysClr val="windowText" lastClr="000000"/>
                </a:solidFill>
                <a:latin typeface="Z@RD28F.tmp"/>
                <a:cs typeface="Z@RD28F.tmp"/>
              </a:rPr>
              <a:t> </a:t>
            </a:r>
            <a:r>
              <a:rPr sz="2607" kern="0" spc="136">
                <a:solidFill>
                  <a:sysClr val="windowText" lastClr="000000"/>
                </a:solidFill>
                <a:latin typeface="Z@RD28F.tmp"/>
                <a:cs typeface="Z@RD28F.tmp"/>
              </a:rPr>
              <a:t>Ranking</a:t>
            </a:r>
            <a:r>
              <a:rPr sz="2607" kern="0" spc="368">
                <a:solidFill>
                  <a:sysClr val="windowText" lastClr="000000"/>
                </a:solidFill>
                <a:latin typeface="Z@RD28F.tmp"/>
                <a:cs typeface="Z@RD28F.tmp"/>
              </a:rPr>
              <a:t> </a:t>
            </a:r>
            <a:r>
              <a:rPr sz="2607" kern="0" spc="136">
                <a:solidFill>
                  <a:sysClr val="windowText" lastClr="000000"/>
                </a:solidFill>
                <a:latin typeface="Z@RD28F.tmp"/>
                <a:cs typeface="Z@RD28F.tmp"/>
              </a:rPr>
              <a:t>Committee</a:t>
            </a:r>
            <a:r>
              <a:rPr sz="2607" kern="0" spc="368">
                <a:solidFill>
                  <a:sysClr val="windowText" lastClr="000000"/>
                </a:solidFill>
                <a:latin typeface="Z@RD28F.tmp"/>
                <a:cs typeface="Z@RD28F.tmp"/>
              </a:rPr>
              <a:t> </a:t>
            </a:r>
            <a:r>
              <a:rPr sz="2607" kern="0" spc="119">
                <a:solidFill>
                  <a:sysClr val="windowText" lastClr="000000"/>
                </a:solidFill>
                <a:latin typeface="Z@RD28F.tmp"/>
                <a:cs typeface="Z@RD28F.tmp"/>
              </a:rPr>
              <a:t>will</a:t>
            </a:r>
            <a:r>
              <a:rPr sz="2607" kern="0" spc="357">
                <a:solidFill>
                  <a:sysClr val="windowText" lastClr="000000"/>
                </a:solidFill>
                <a:latin typeface="Z@RD28F.tmp"/>
                <a:cs typeface="Z@RD28F.tmp"/>
              </a:rPr>
              <a:t> </a:t>
            </a:r>
            <a:r>
              <a:rPr sz="2607" kern="0" spc="136">
                <a:solidFill>
                  <a:sysClr val="windowText" lastClr="000000"/>
                </a:solidFill>
                <a:latin typeface="Z@RD28F.tmp"/>
                <a:cs typeface="Z@RD28F.tmp"/>
              </a:rPr>
              <a:t>review</a:t>
            </a:r>
            <a:r>
              <a:rPr sz="2607" kern="0" spc="334">
                <a:solidFill>
                  <a:sysClr val="windowText" lastClr="000000"/>
                </a:solidFill>
                <a:latin typeface="Z@RD28F.tmp"/>
                <a:cs typeface="Z@RD28F.tmp"/>
              </a:rPr>
              <a:t> </a:t>
            </a:r>
            <a:r>
              <a:rPr sz="2607" kern="0" spc="102">
                <a:solidFill>
                  <a:sysClr val="windowText" lastClr="000000"/>
                </a:solidFill>
                <a:latin typeface="Z@RD28F.tmp"/>
                <a:cs typeface="Z@RD28F.tmp"/>
              </a:rPr>
              <a:t>the</a:t>
            </a:r>
            <a:r>
              <a:rPr sz="2607" kern="0" spc="368">
                <a:solidFill>
                  <a:sysClr val="windowText" lastClr="000000"/>
                </a:solidFill>
                <a:latin typeface="Z@RD28F.tmp"/>
                <a:cs typeface="Z@RD28F.tmp"/>
              </a:rPr>
              <a:t> </a:t>
            </a:r>
            <a:r>
              <a:rPr sz="2607" kern="0" spc="142">
                <a:solidFill>
                  <a:sysClr val="windowText" lastClr="000000"/>
                </a:solidFill>
                <a:latin typeface="Z@RD28F.tmp"/>
                <a:cs typeface="Z@RD28F.tmp"/>
              </a:rPr>
              <a:t>applications</a:t>
            </a:r>
            <a:r>
              <a:rPr sz="2607" kern="0" spc="380">
                <a:solidFill>
                  <a:sysClr val="windowText" lastClr="000000"/>
                </a:solidFill>
                <a:latin typeface="Z@RD28F.tmp"/>
                <a:cs typeface="Z@RD28F.tmp"/>
              </a:rPr>
              <a:t> </a:t>
            </a:r>
            <a:r>
              <a:rPr sz="2607" kern="0" spc="136">
                <a:solidFill>
                  <a:sysClr val="windowText" lastClr="000000"/>
                </a:solidFill>
                <a:latin typeface="Z@RD28F.tmp"/>
                <a:cs typeface="Z@RD28F.tmp"/>
              </a:rPr>
              <a:t>received</a:t>
            </a:r>
            <a:r>
              <a:rPr sz="2607" kern="0" spc="351">
                <a:solidFill>
                  <a:sysClr val="windowText" lastClr="000000"/>
                </a:solidFill>
                <a:latin typeface="Z@RD28F.tmp"/>
                <a:cs typeface="Z@RD28F.tmp"/>
              </a:rPr>
              <a:t> </a:t>
            </a:r>
            <a:r>
              <a:rPr sz="2607" kern="0" spc="96">
                <a:solidFill>
                  <a:sysClr val="windowText" lastClr="000000"/>
                </a:solidFill>
                <a:latin typeface="Z@RD28F.tmp"/>
                <a:cs typeface="Z@RD28F.tmp"/>
              </a:rPr>
              <a:t>and</a:t>
            </a:r>
            <a:r>
              <a:rPr sz="2607" kern="0" spc="374">
                <a:solidFill>
                  <a:sysClr val="windowText" lastClr="000000"/>
                </a:solidFill>
                <a:latin typeface="Z@RD28F.tmp"/>
                <a:cs typeface="Z@RD28F.tmp"/>
              </a:rPr>
              <a:t> </a:t>
            </a:r>
            <a:r>
              <a:rPr sz="2607" kern="0" spc="142">
                <a:solidFill>
                  <a:sysClr val="windowText" lastClr="000000"/>
                </a:solidFill>
                <a:latin typeface="Z@RD28F.tmp"/>
                <a:cs typeface="Z@RD28F.tmp"/>
              </a:rPr>
              <a:t>will </a:t>
            </a:r>
            <a:r>
              <a:rPr sz="2607" kern="0" spc="129">
                <a:solidFill>
                  <a:sysClr val="windowText" lastClr="000000"/>
                </a:solidFill>
                <a:latin typeface="Z@RD28F.tmp"/>
                <a:cs typeface="Z@RD28F.tmp"/>
              </a:rPr>
              <a:t>select</a:t>
            </a:r>
            <a:r>
              <a:rPr sz="2607" kern="0" spc="357">
                <a:solidFill>
                  <a:sysClr val="windowText" lastClr="000000"/>
                </a:solidFill>
                <a:latin typeface="Z@RD28F.tmp"/>
                <a:cs typeface="Z@RD28F.tmp"/>
              </a:rPr>
              <a:t> </a:t>
            </a:r>
            <a:r>
              <a:rPr sz="2607" kern="0" spc="102">
                <a:solidFill>
                  <a:sysClr val="windowText" lastClr="000000"/>
                </a:solidFill>
                <a:latin typeface="Z@RD28F.tmp"/>
                <a:cs typeface="Z@RD28F.tmp"/>
              </a:rPr>
              <a:t>the</a:t>
            </a:r>
            <a:r>
              <a:rPr sz="2607" kern="0" spc="374">
                <a:solidFill>
                  <a:sysClr val="windowText" lastClr="000000"/>
                </a:solidFill>
                <a:latin typeface="Z@RD28F.tmp"/>
                <a:cs typeface="Z@RD28F.tmp"/>
              </a:rPr>
              <a:t> </a:t>
            </a:r>
            <a:r>
              <a:rPr sz="2607" kern="0" spc="91">
                <a:solidFill>
                  <a:sysClr val="windowText" lastClr="000000"/>
                </a:solidFill>
                <a:latin typeface="Z@RD28F.tmp"/>
                <a:cs typeface="Z@RD28F.tmp"/>
              </a:rPr>
              <a:t>one</a:t>
            </a:r>
            <a:r>
              <a:rPr sz="2607" kern="0" spc="380">
                <a:solidFill>
                  <a:sysClr val="windowText" lastClr="000000"/>
                </a:solidFill>
                <a:latin typeface="Z@RD28F.tmp"/>
                <a:cs typeface="Z@RD28F.tmp"/>
              </a:rPr>
              <a:t> </a:t>
            </a:r>
            <a:r>
              <a:rPr sz="2607" kern="0" spc="136">
                <a:solidFill>
                  <a:sysClr val="windowText" lastClr="000000"/>
                </a:solidFill>
                <a:latin typeface="Z@RD28F.tmp"/>
                <a:cs typeface="Z@RD28F.tmp"/>
              </a:rPr>
              <a:t>submitted</a:t>
            </a:r>
            <a:r>
              <a:rPr sz="2607" kern="0" spc="380">
                <a:solidFill>
                  <a:sysClr val="windowText" lastClr="000000"/>
                </a:solidFill>
                <a:latin typeface="Z@RD28F.tmp"/>
                <a:cs typeface="Z@RD28F.tmp"/>
              </a:rPr>
              <a:t> </a:t>
            </a:r>
            <a:r>
              <a:rPr sz="2607" kern="0" spc="68">
                <a:solidFill>
                  <a:sysClr val="windowText" lastClr="000000"/>
                </a:solidFill>
                <a:latin typeface="Z@RD28F.tmp"/>
                <a:cs typeface="Z@RD28F.tmp"/>
              </a:rPr>
              <a:t>to</a:t>
            </a:r>
            <a:r>
              <a:rPr sz="2607" kern="0" spc="363">
                <a:solidFill>
                  <a:sysClr val="windowText" lastClr="000000"/>
                </a:solidFill>
                <a:latin typeface="Z@RD28F.tmp"/>
                <a:cs typeface="Z@RD28F.tmp"/>
              </a:rPr>
              <a:t> </a:t>
            </a:r>
            <a:r>
              <a:rPr sz="2607" kern="0" spc="91">
                <a:solidFill>
                  <a:sysClr val="windowText" lastClr="000000"/>
                </a:solidFill>
                <a:latin typeface="Z@RD28F.tmp"/>
                <a:cs typeface="Z@RD28F.tmp"/>
              </a:rPr>
              <a:t>HUD.</a:t>
            </a:r>
            <a:endParaRPr sz="2607" kern="0">
              <a:solidFill>
                <a:sysClr val="windowText" lastClr="000000"/>
              </a:solidFill>
              <a:latin typeface="Z@RD28F.tmp"/>
              <a:cs typeface="Z@RD28F.tmp"/>
            </a:endParaRPr>
          </a:p>
          <a:p>
            <a:pPr marL="128097" indent="-125938" defTabSz="1036290">
              <a:spcBef>
                <a:spcPts val="1252"/>
              </a:spcBef>
              <a:buClr>
                <a:srgbClr val="FFB100"/>
              </a:buClr>
              <a:buSzPct val="95652"/>
              <a:buFont typeface="Arial"/>
              <a:buChar char="•"/>
              <a:tabLst>
                <a:tab pos="128097" algn="l"/>
              </a:tabLst>
            </a:pPr>
            <a:r>
              <a:rPr sz="2607" kern="0" spc="142">
                <a:solidFill>
                  <a:sysClr val="windowText" lastClr="000000"/>
                </a:solidFill>
                <a:latin typeface="Z@RD28F.tmp"/>
                <a:cs typeface="Z@RD28F.tmp"/>
              </a:rPr>
              <a:t>Materials</a:t>
            </a:r>
            <a:r>
              <a:rPr sz="2607" kern="0" spc="351">
                <a:solidFill>
                  <a:sysClr val="windowText" lastClr="000000"/>
                </a:solidFill>
                <a:latin typeface="Z@RD28F.tmp"/>
                <a:cs typeface="Z@RD28F.tmp"/>
              </a:rPr>
              <a:t> </a:t>
            </a:r>
            <a:r>
              <a:rPr sz="2607" kern="0" spc="125">
                <a:solidFill>
                  <a:sysClr val="windowText" lastClr="000000"/>
                </a:solidFill>
                <a:latin typeface="Z@RD28F.tmp"/>
                <a:cs typeface="Z@RD28F.tmp"/>
              </a:rPr>
              <a:t>will</a:t>
            </a:r>
            <a:r>
              <a:rPr sz="2607" kern="0" spc="351">
                <a:solidFill>
                  <a:sysClr val="windowText" lastClr="000000"/>
                </a:solidFill>
                <a:latin typeface="Z@RD28F.tmp"/>
                <a:cs typeface="Z@RD28F.tmp"/>
              </a:rPr>
              <a:t> </a:t>
            </a:r>
            <a:r>
              <a:rPr sz="2607" kern="0" spc="68">
                <a:solidFill>
                  <a:sysClr val="windowText" lastClr="000000"/>
                </a:solidFill>
                <a:latin typeface="Z@RD28F.tmp"/>
                <a:cs typeface="Z@RD28F.tmp"/>
              </a:rPr>
              <a:t>be</a:t>
            </a:r>
            <a:r>
              <a:rPr sz="2607" kern="0" spc="368">
                <a:solidFill>
                  <a:sysClr val="windowText" lastClr="000000"/>
                </a:solidFill>
                <a:latin typeface="Z@RD28F.tmp"/>
                <a:cs typeface="Z@RD28F.tmp"/>
              </a:rPr>
              <a:t> </a:t>
            </a:r>
            <a:r>
              <a:rPr sz="2607" kern="0" spc="96">
                <a:solidFill>
                  <a:sysClr val="windowText" lastClr="000000"/>
                </a:solidFill>
                <a:latin typeface="Z@RD28F.tmp"/>
                <a:cs typeface="Z@RD28F.tmp"/>
              </a:rPr>
              <a:t>due</a:t>
            </a:r>
            <a:r>
              <a:rPr sz="2607" kern="0" spc="374">
                <a:solidFill>
                  <a:sysClr val="windowText" lastClr="000000"/>
                </a:solidFill>
                <a:latin typeface="Z@RD28F.tmp"/>
                <a:cs typeface="Z@RD28F.tmp"/>
              </a:rPr>
              <a:t> </a:t>
            </a:r>
            <a:r>
              <a:rPr sz="2607" kern="0" spc="68">
                <a:solidFill>
                  <a:sysClr val="windowText" lastClr="000000"/>
                </a:solidFill>
                <a:latin typeface="Z@RD28F.tmp"/>
                <a:cs typeface="Z@RD28F.tmp"/>
              </a:rPr>
              <a:t>to</a:t>
            </a:r>
            <a:r>
              <a:rPr sz="2607" kern="0" spc="363">
                <a:solidFill>
                  <a:sysClr val="windowText" lastClr="000000"/>
                </a:solidFill>
                <a:latin typeface="Z@RD28F.tmp"/>
                <a:cs typeface="Z@RD28F.tmp"/>
              </a:rPr>
              <a:t> </a:t>
            </a:r>
            <a:r>
              <a:rPr sz="2607" kern="0" spc="102">
                <a:solidFill>
                  <a:sysClr val="windowText" lastClr="000000"/>
                </a:solidFill>
                <a:latin typeface="Z@RD28F.tmp"/>
                <a:cs typeface="Z@RD28F.tmp"/>
              </a:rPr>
              <a:t>the</a:t>
            </a:r>
            <a:r>
              <a:rPr sz="2607" kern="0" spc="368">
                <a:solidFill>
                  <a:sysClr val="windowText" lastClr="000000"/>
                </a:solidFill>
                <a:latin typeface="Z@RD28F.tmp"/>
                <a:cs typeface="Z@RD28F.tmp"/>
              </a:rPr>
              <a:t> </a:t>
            </a:r>
            <a:r>
              <a:rPr sz="2607" kern="0" spc="136">
                <a:solidFill>
                  <a:sysClr val="windowText" lastClr="000000"/>
                </a:solidFill>
                <a:latin typeface="Z@RD28F.tmp"/>
                <a:cs typeface="Z@RD28F.tmp"/>
              </a:rPr>
              <a:t>Ranking</a:t>
            </a:r>
            <a:r>
              <a:rPr sz="2607" kern="0" spc="368">
                <a:solidFill>
                  <a:sysClr val="windowText" lastClr="000000"/>
                </a:solidFill>
                <a:latin typeface="Z@RD28F.tmp"/>
                <a:cs typeface="Z@RD28F.tmp"/>
              </a:rPr>
              <a:t> </a:t>
            </a:r>
            <a:r>
              <a:rPr sz="2607" kern="0" spc="136">
                <a:solidFill>
                  <a:sysClr val="windowText" lastClr="000000"/>
                </a:solidFill>
                <a:latin typeface="Z@RD28F.tmp"/>
                <a:cs typeface="Z@RD28F.tmp"/>
              </a:rPr>
              <a:t>Committee</a:t>
            </a:r>
            <a:r>
              <a:rPr sz="2607" kern="0" spc="368">
                <a:solidFill>
                  <a:sysClr val="windowText" lastClr="000000"/>
                </a:solidFill>
                <a:latin typeface="Z@RD28F.tmp"/>
                <a:cs typeface="Z@RD28F.tmp"/>
              </a:rPr>
              <a:t> </a:t>
            </a:r>
            <a:r>
              <a:rPr sz="2607" kern="0" spc="68">
                <a:solidFill>
                  <a:sysClr val="windowText" lastClr="000000"/>
                </a:solidFill>
                <a:latin typeface="Z@RD28F.tmp"/>
                <a:cs typeface="Z@RD28F.tmp"/>
              </a:rPr>
              <a:t>by</a:t>
            </a:r>
            <a:r>
              <a:rPr sz="2607" kern="0" spc="363">
                <a:solidFill>
                  <a:sysClr val="windowText" lastClr="000000"/>
                </a:solidFill>
                <a:latin typeface="Z@RD28F.tmp"/>
                <a:cs typeface="Z@RD28F.tmp"/>
              </a:rPr>
              <a:t> </a:t>
            </a:r>
            <a:r>
              <a:rPr sz="2607" kern="0" spc="129">
                <a:solidFill>
                  <a:sysClr val="windowText" lastClr="000000"/>
                </a:solidFill>
                <a:latin typeface="Z@RD28F.tmp"/>
                <a:cs typeface="Z@RD28F.tmp"/>
              </a:rPr>
              <a:t>October</a:t>
            </a:r>
            <a:r>
              <a:rPr sz="2607" kern="0" spc="363">
                <a:solidFill>
                  <a:sysClr val="windowText" lastClr="000000"/>
                </a:solidFill>
                <a:latin typeface="Z@RD28F.tmp"/>
                <a:cs typeface="Z@RD28F.tmp"/>
              </a:rPr>
              <a:t> </a:t>
            </a:r>
            <a:r>
              <a:rPr sz="2607" kern="0" spc="51">
                <a:solidFill>
                  <a:sysClr val="windowText" lastClr="000000"/>
                </a:solidFill>
                <a:latin typeface="Z@RD28F.tmp"/>
                <a:cs typeface="Z@RD28F.tmp"/>
              </a:rPr>
              <a:t>10</a:t>
            </a:r>
            <a:endParaRPr sz="2607" kern="0">
              <a:solidFill>
                <a:sysClr val="windowText" lastClr="000000"/>
              </a:solidFill>
              <a:latin typeface="Z@RD28F.tmp"/>
              <a:cs typeface="Z@RD28F.tmp"/>
            </a:endParaRPr>
          </a:p>
          <a:p>
            <a:pPr marL="449778" marR="119461" lvl="1" indent="-113704" defTabSz="1036290">
              <a:spcBef>
                <a:spcPts val="1258"/>
              </a:spcBef>
              <a:buSzPct val="95238"/>
              <a:buFont typeface="Arial"/>
              <a:buChar char="•"/>
              <a:tabLst>
                <a:tab pos="449778" algn="l"/>
                <a:tab pos="451218" algn="l"/>
              </a:tabLst>
            </a:pPr>
            <a:r>
              <a:rPr sz="2380" kern="0">
                <a:solidFill>
                  <a:srgbClr val="FFB100"/>
                </a:solidFill>
                <a:latin typeface="Z@RD28F.tmp"/>
                <a:cs typeface="Z@RD28F.tmp"/>
              </a:rPr>
              <a:t>	</a:t>
            </a:r>
            <a:r>
              <a:rPr sz="2380" kern="0" spc="136">
                <a:solidFill>
                  <a:sysClr val="windowText" lastClr="000000"/>
                </a:solidFill>
                <a:latin typeface="Z@RD28F.tmp"/>
                <a:cs typeface="Z@RD28F.tmp"/>
              </a:rPr>
              <a:t>Ranking</a:t>
            </a:r>
            <a:r>
              <a:rPr sz="2380" kern="0" spc="346">
                <a:solidFill>
                  <a:sysClr val="windowText" lastClr="000000"/>
                </a:solidFill>
                <a:latin typeface="Z@RD28F.tmp"/>
                <a:cs typeface="Z@RD28F.tmp"/>
              </a:rPr>
              <a:t> </a:t>
            </a:r>
            <a:r>
              <a:rPr sz="2380" kern="0" spc="136">
                <a:solidFill>
                  <a:sysClr val="windowText" lastClr="000000"/>
                </a:solidFill>
                <a:latin typeface="Z@RD28F.tmp"/>
                <a:cs typeface="Z@RD28F.tmp"/>
              </a:rPr>
              <a:t>Committee</a:t>
            </a:r>
            <a:r>
              <a:rPr sz="2380" kern="0" spc="357">
                <a:solidFill>
                  <a:sysClr val="windowText" lastClr="000000"/>
                </a:solidFill>
                <a:latin typeface="Z@RD28F.tmp"/>
                <a:cs typeface="Z@RD28F.tmp"/>
              </a:rPr>
              <a:t> </a:t>
            </a:r>
            <a:r>
              <a:rPr sz="2380" kern="0" spc="119">
                <a:solidFill>
                  <a:sysClr val="windowText" lastClr="000000"/>
                </a:solidFill>
                <a:latin typeface="Z@RD28F.tmp"/>
                <a:cs typeface="Z@RD28F.tmp"/>
              </a:rPr>
              <a:t>will</a:t>
            </a:r>
            <a:r>
              <a:rPr sz="2380" kern="0" spc="346">
                <a:solidFill>
                  <a:sysClr val="windowText" lastClr="000000"/>
                </a:solidFill>
                <a:latin typeface="Z@RD28F.tmp"/>
                <a:cs typeface="Z@RD28F.tmp"/>
              </a:rPr>
              <a:t> </a:t>
            </a:r>
            <a:r>
              <a:rPr sz="2380" kern="0" spc="119">
                <a:solidFill>
                  <a:sysClr val="windowText" lastClr="000000"/>
                </a:solidFill>
                <a:latin typeface="Z@RD28F.tmp"/>
                <a:cs typeface="Z@RD28F.tmp"/>
              </a:rPr>
              <a:t>spend</a:t>
            </a:r>
            <a:r>
              <a:rPr sz="2380" kern="0" spc="385">
                <a:solidFill>
                  <a:sysClr val="windowText" lastClr="000000"/>
                </a:solidFill>
                <a:latin typeface="Z@RD28F.tmp"/>
                <a:cs typeface="Z@RD28F.tmp"/>
              </a:rPr>
              <a:t> </a:t>
            </a:r>
            <a:r>
              <a:rPr sz="2380" kern="0" spc="164">
                <a:solidFill>
                  <a:sysClr val="windowText" lastClr="000000"/>
                </a:solidFill>
                <a:latin typeface="Z@RD28F.tmp"/>
                <a:cs typeface="Z@RD28F.tmp"/>
              </a:rPr>
              <a:t>2-</a:t>
            </a:r>
            <a:r>
              <a:rPr sz="2380" kern="0">
                <a:solidFill>
                  <a:sysClr val="windowText" lastClr="000000"/>
                </a:solidFill>
                <a:latin typeface="Z@RD28F.tmp"/>
                <a:cs typeface="Z@RD28F.tmp"/>
              </a:rPr>
              <a:t>3</a:t>
            </a:r>
            <a:r>
              <a:rPr sz="2380" kern="0" spc="351">
                <a:solidFill>
                  <a:sysClr val="windowText" lastClr="000000"/>
                </a:solidFill>
                <a:latin typeface="Z@RD28F.tmp"/>
                <a:cs typeface="Z@RD28F.tmp"/>
              </a:rPr>
              <a:t> </a:t>
            </a:r>
            <a:r>
              <a:rPr sz="2380" kern="0" spc="129">
                <a:solidFill>
                  <a:sysClr val="windowText" lastClr="000000"/>
                </a:solidFill>
                <a:latin typeface="Z@RD28F.tmp"/>
                <a:cs typeface="Z@RD28F.tmp"/>
              </a:rPr>
              <a:t>weeks</a:t>
            </a:r>
            <a:r>
              <a:rPr sz="2380" kern="0" spc="363">
                <a:solidFill>
                  <a:sysClr val="windowText" lastClr="000000"/>
                </a:solidFill>
                <a:latin typeface="Z@RD28F.tmp"/>
                <a:cs typeface="Z@RD28F.tmp"/>
              </a:rPr>
              <a:t> </a:t>
            </a:r>
            <a:r>
              <a:rPr sz="2380" kern="0" spc="142">
                <a:solidFill>
                  <a:sysClr val="windowText" lastClr="000000"/>
                </a:solidFill>
                <a:latin typeface="Z@RD28F.tmp"/>
                <a:cs typeface="Z@RD28F.tmp"/>
              </a:rPr>
              <a:t>reviewing</a:t>
            </a:r>
            <a:r>
              <a:rPr sz="2380" kern="0" spc="363">
                <a:solidFill>
                  <a:sysClr val="windowText" lastClr="000000"/>
                </a:solidFill>
                <a:latin typeface="Z@RD28F.tmp"/>
                <a:cs typeface="Z@RD28F.tmp"/>
              </a:rPr>
              <a:t> </a:t>
            </a:r>
            <a:r>
              <a:rPr sz="2380" kern="0" spc="142">
                <a:solidFill>
                  <a:sysClr val="windowText" lastClr="000000"/>
                </a:solidFill>
                <a:latin typeface="Z@RD28F.tmp"/>
                <a:cs typeface="Z@RD28F.tmp"/>
              </a:rPr>
              <a:t>applications</a:t>
            </a:r>
            <a:r>
              <a:rPr sz="2380" kern="0" spc="363">
                <a:solidFill>
                  <a:sysClr val="windowText" lastClr="000000"/>
                </a:solidFill>
                <a:latin typeface="Z@RD28F.tmp"/>
                <a:cs typeface="Z@RD28F.tmp"/>
              </a:rPr>
              <a:t> </a:t>
            </a:r>
            <a:r>
              <a:rPr sz="2380" kern="0" spc="108">
                <a:solidFill>
                  <a:sysClr val="windowText" lastClr="000000"/>
                </a:solidFill>
                <a:latin typeface="Z@RD28F.tmp"/>
                <a:cs typeface="Z@RD28F.tmp"/>
              </a:rPr>
              <a:t>and</a:t>
            </a:r>
            <a:r>
              <a:rPr sz="2380" kern="0" spc="357">
                <a:solidFill>
                  <a:sysClr val="windowText" lastClr="000000"/>
                </a:solidFill>
                <a:latin typeface="Z@RD28F.tmp"/>
                <a:cs typeface="Z@RD28F.tmp"/>
              </a:rPr>
              <a:t> </a:t>
            </a:r>
            <a:r>
              <a:rPr sz="2380" kern="0" spc="125">
                <a:solidFill>
                  <a:sysClr val="windowText" lastClr="000000"/>
                </a:solidFill>
                <a:latin typeface="Z@RD28F.tmp"/>
                <a:cs typeface="Z@RD28F.tmp"/>
              </a:rPr>
              <a:t>making </a:t>
            </a:r>
            <a:r>
              <a:rPr sz="2380" kern="0" spc="129">
                <a:solidFill>
                  <a:sysClr val="windowText" lastClr="000000"/>
                </a:solidFill>
                <a:latin typeface="Z@RD28F.tmp"/>
                <a:cs typeface="Z@RD28F.tmp"/>
              </a:rPr>
              <a:t>their</a:t>
            </a:r>
            <a:r>
              <a:rPr sz="2380" kern="0" spc="340">
                <a:solidFill>
                  <a:sysClr val="windowText" lastClr="000000"/>
                </a:solidFill>
                <a:latin typeface="Z@RD28F.tmp"/>
                <a:cs typeface="Z@RD28F.tmp"/>
              </a:rPr>
              <a:t> </a:t>
            </a:r>
            <a:r>
              <a:rPr sz="2380" kern="0" spc="136">
                <a:solidFill>
                  <a:sysClr val="windowText" lastClr="000000"/>
                </a:solidFill>
                <a:latin typeface="Z@RD28F.tmp"/>
                <a:cs typeface="Z@RD28F.tmp"/>
              </a:rPr>
              <a:t>selection;</a:t>
            </a:r>
            <a:endParaRPr sz="2380" kern="0">
              <a:solidFill>
                <a:sysClr val="windowText" lastClr="000000"/>
              </a:solidFill>
              <a:latin typeface="Z@RD28F.tmp"/>
              <a:cs typeface="Z@RD28F.tmp"/>
            </a:endParaRPr>
          </a:p>
          <a:p>
            <a:pPr marL="451218" lvl="1" indent="-115143" defTabSz="1036290">
              <a:spcBef>
                <a:spcPts val="1468"/>
              </a:spcBef>
              <a:buClr>
                <a:srgbClr val="FFB100"/>
              </a:buClr>
              <a:buSzPct val="95238"/>
              <a:buFont typeface="Arial"/>
              <a:buChar char="•"/>
              <a:tabLst>
                <a:tab pos="451218" algn="l"/>
              </a:tabLst>
            </a:pPr>
            <a:r>
              <a:rPr sz="2380" kern="0" spc="96">
                <a:solidFill>
                  <a:sysClr val="windowText" lastClr="000000"/>
                </a:solidFill>
                <a:latin typeface="Z@RD28F.tmp"/>
                <a:cs typeface="Z@RD28F.tmp"/>
              </a:rPr>
              <a:t>TCP</a:t>
            </a:r>
            <a:r>
              <a:rPr sz="2380" kern="0" spc="357">
                <a:solidFill>
                  <a:sysClr val="windowText" lastClr="000000"/>
                </a:solidFill>
                <a:latin typeface="Z@RD28F.tmp"/>
                <a:cs typeface="Z@RD28F.tmp"/>
              </a:rPr>
              <a:t> </a:t>
            </a:r>
            <a:r>
              <a:rPr sz="2380" kern="0" spc="119">
                <a:solidFill>
                  <a:sysClr val="windowText" lastClr="000000"/>
                </a:solidFill>
                <a:latin typeface="Z@RD28F.tmp"/>
                <a:cs typeface="Z@RD28F.tmp"/>
              </a:rPr>
              <a:t>will</a:t>
            </a:r>
            <a:r>
              <a:rPr sz="2380" kern="0" spc="340">
                <a:solidFill>
                  <a:sysClr val="windowText" lastClr="000000"/>
                </a:solidFill>
                <a:latin typeface="Z@RD28F.tmp"/>
                <a:cs typeface="Z@RD28F.tmp"/>
              </a:rPr>
              <a:t> </a:t>
            </a:r>
            <a:r>
              <a:rPr sz="2380" kern="0" spc="136">
                <a:solidFill>
                  <a:sysClr val="windowText" lastClr="000000"/>
                </a:solidFill>
                <a:latin typeface="Z@RD28F.tmp"/>
                <a:cs typeface="Z@RD28F.tmp"/>
              </a:rPr>
              <a:t>notify</a:t>
            </a:r>
            <a:r>
              <a:rPr sz="2380" kern="0" spc="351">
                <a:solidFill>
                  <a:sysClr val="windowText" lastClr="000000"/>
                </a:solidFill>
                <a:latin typeface="Z@RD28F.tmp"/>
                <a:cs typeface="Z@RD28F.tmp"/>
              </a:rPr>
              <a:t> </a:t>
            </a:r>
            <a:r>
              <a:rPr sz="2380" kern="0" spc="108">
                <a:solidFill>
                  <a:sysClr val="windowText" lastClr="000000"/>
                </a:solidFill>
                <a:latin typeface="Z@RD28F.tmp"/>
                <a:cs typeface="Z@RD28F.tmp"/>
              </a:rPr>
              <a:t>the</a:t>
            </a:r>
            <a:r>
              <a:rPr sz="2380" kern="0" spc="351">
                <a:solidFill>
                  <a:sysClr val="windowText" lastClr="000000"/>
                </a:solidFill>
                <a:latin typeface="Z@RD28F.tmp"/>
                <a:cs typeface="Z@RD28F.tmp"/>
              </a:rPr>
              <a:t> </a:t>
            </a:r>
            <a:r>
              <a:rPr sz="2380" kern="0" spc="129">
                <a:solidFill>
                  <a:sysClr val="windowText" lastClr="000000"/>
                </a:solidFill>
                <a:latin typeface="Z@RD28F.tmp"/>
                <a:cs typeface="Z@RD28F.tmp"/>
              </a:rPr>
              <a:t>selected</a:t>
            </a:r>
            <a:r>
              <a:rPr sz="2380" kern="0" spc="363">
                <a:solidFill>
                  <a:sysClr val="windowText" lastClr="000000"/>
                </a:solidFill>
                <a:latin typeface="Z@RD28F.tmp"/>
                <a:cs typeface="Z@RD28F.tmp"/>
              </a:rPr>
              <a:t> </a:t>
            </a:r>
            <a:r>
              <a:rPr sz="2380" kern="0" spc="136">
                <a:solidFill>
                  <a:sysClr val="windowText" lastClr="000000"/>
                </a:solidFill>
                <a:latin typeface="Z@RD28F.tmp"/>
                <a:cs typeface="Z@RD28F.tmp"/>
              </a:rPr>
              <a:t>applicant</a:t>
            </a:r>
            <a:r>
              <a:rPr sz="2380" kern="0" spc="346">
                <a:solidFill>
                  <a:sysClr val="windowText" lastClr="000000"/>
                </a:solidFill>
                <a:latin typeface="Z@RD28F.tmp"/>
                <a:cs typeface="Z@RD28F.tmp"/>
              </a:rPr>
              <a:t> </a:t>
            </a:r>
            <a:r>
              <a:rPr sz="2380" kern="0" spc="108">
                <a:solidFill>
                  <a:sysClr val="windowText" lastClr="000000"/>
                </a:solidFill>
                <a:latin typeface="Z@RD28F.tmp"/>
                <a:cs typeface="Z@RD28F.tmp"/>
              </a:rPr>
              <a:t>and</a:t>
            </a:r>
            <a:r>
              <a:rPr sz="2380" kern="0" spc="346">
                <a:solidFill>
                  <a:sysClr val="windowText" lastClr="000000"/>
                </a:solidFill>
                <a:latin typeface="Z@RD28F.tmp"/>
                <a:cs typeface="Z@RD28F.tmp"/>
              </a:rPr>
              <a:t> </a:t>
            </a:r>
            <a:r>
              <a:rPr sz="2380" kern="0" spc="119">
                <a:solidFill>
                  <a:sysClr val="windowText" lastClr="000000"/>
                </a:solidFill>
                <a:latin typeface="Z@RD28F.tmp"/>
                <a:cs typeface="Z@RD28F.tmp"/>
              </a:rPr>
              <a:t>will</a:t>
            </a:r>
            <a:r>
              <a:rPr sz="2380" kern="0" spc="340">
                <a:solidFill>
                  <a:sysClr val="windowText" lastClr="000000"/>
                </a:solidFill>
                <a:latin typeface="Z@RD28F.tmp"/>
                <a:cs typeface="Z@RD28F.tmp"/>
              </a:rPr>
              <a:t> </a:t>
            </a:r>
            <a:r>
              <a:rPr sz="2380" kern="0" spc="113">
                <a:solidFill>
                  <a:sysClr val="windowText" lastClr="000000"/>
                </a:solidFill>
                <a:latin typeface="Z@RD28F.tmp"/>
                <a:cs typeface="Z@RD28F.tmp"/>
              </a:rPr>
              <a:t>work</a:t>
            </a:r>
            <a:r>
              <a:rPr sz="2380" kern="0" spc="363">
                <a:solidFill>
                  <a:sysClr val="windowText" lastClr="000000"/>
                </a:solidFill>
                <a:latin typeface="Z@RD28F.tmp"/>
                <a:cs typeface="Z@RD28F.tmp"/>
              </a:rPr>
              <a:t> </a:t>
            </a:r>
            <a:r>
              <a:rPr sz="2380" kern="0" spc="142">
                <a:solidFill>
                  <a:sysClr val="windowText" lastClr="000000"/>
                </a:solidFill>
                <a:latin typeface="Z@RD28F.tmp"/>
                <a:cs typeface="Z@RD28F.tmp"/>
              </a:rPr>
              <a:t>together</a:t>
            </a:r>
            <a:r>
              <a:rPr sz="2380" kern="0" spc="363">
                <a:solidFill>
                  <a:sysClr val="windowText" lastClr="000000"/>
                </a:solidFill>
                <a:latin typeface="Z@RD28F.tmp"/>
                <a:cs typeface="Z@RD28F.tmp"/>
              </a:rPr>
              <a:t> </a:t>
            </a:r>
            <a:r>
              <a:rPr sz="2380" kern="0" spc="119">
                <a:solidFill>
                  <a:sysClr val="windowText" lastClr="000000"/>
                </a:solidFill>
                <a:latin typeface="Z@RD28F.tmp"/>
                <a:cs typeface="Z@RD28F.tmp"/>
              </a:rPr>
              <a:t>with</a:t>
            </a:r>
            <a:r>
              <a:rPr sz="2380" kern="0" spc="346">
                <a:solidFill>
                  <a:sysClr val="windowText" lastClr="000000"/>
                </a:solidFill>
                <a:latin typeface="Z@RD28F.tmp"/>
                <a:cs typeface="Z@RD28F.tmp"/>
              </a:rPr>
              <a:t> </a:t>
            </a:r>
            <a:r>
              <a:rPr sz="2380" kern="0" spc="79">
                <a:solidFill>
                  <a:sysClr val="windowText" lastClr="000000"/>
                </a:solidFill>
                <a:latin typeface="Z@RD28F.tmp"/>
                <a:cs typeface="Z@RD28F.tmp"/>
              </a:rPr>
              <a:t>the</a:t>
            </a:r>
            <a:endParaRPr sz="2380" kern="0">
              <a:solidFill>
                <a:sysClr val="windowText" lastClr="000000"/>
              </a:solidFill>
              <a:latin typeface="Z@RD28F.tmp"/>
              <a:cs typeface="Z@RD28F.tmp"/>
            </a:endParaRPr>
          </a:p>
          <a:p>
            <a:pPr marL="449059" marR="5757" defTabSz="1036290"/>
            <a:r>
              <a:rPr sz="2380" kern="0" spc="136">
                <a:solidFill>
                  <a:sysClr val="windowText" lastClr="000000"/>
                </a:solidFill>
                <a:latin typeface="Z@RD28F.tmp"/>
                <a:cs typeface="Z@RD28F.tmp"/>
              </a:rPr>
              <a:t>applicant</a:t>
            </a:r>
            <a:r>
              <a:rPr sz="2380" kern="0" spc="340">
                <a:solidFill>
                  <a:sysClr val="windowText" lastClr="000000"/>
                </a:solidFill>
                <a:latin typeface="Z@RD28F.tmp"/>
                <a:cs typeface="Z@RD28F.tmp"/>
              </a:rPr>
              <a:t> </a:t>
            </a:r>
            <a:r>
              <a:rPr sz="2380" kern="0" spc="79">
                <a:solidFill>
                  <a:sysClr val="windowText" lastClr="000000"/>
                </a:solidFill>
                <a:latin typeface="Z@RD28F.tmp"/>
                <a:cs typeface="Z@RD28F.tmp"/>
              </a:rPr>
              <a:t>to</a:t>
            </a:r>
            <a:r>
              <a:rPr sz="2380" kern="0" spc="357">
                <a:solidFill>
                  <a:sysClr val="windowText" lastClr="000000"/>
                </a:solidFill>
                <a:latin typeface="Z@RD28F.tmp"/>
                <a:cs typeface="Z@RD28F.tmp"/>
              </a:rPr>
              <a:t> </a:t>
            </a:r>
            <a:r>
              <a:rPr sz="2380" kern="0" spc="142">
                <a:solidFill>
                  <a:sysClr val="windowText" lastClr="000000"/>
                </a:solidFill>
                <a:latin typeface="Z@RD28F.tmp"/>
                <a:cs typeface="Z@RD28F.tmp"/>
              </a:rPr>
              <a:t>finalize</a:t>
            </a:r>
            <a:r>
              <a:rPr sz="2380" kern="0" spc="340">
                <a:solidFill>
                  <a:sysClr val="windowText" lastClr="000000"/>
                </a:solidFill>
                <a:latin typeface="Z@RD28F.tmp"/>
                <a:cs typeface="Z@RD28F.tmp"/>
              </a:rPr>
              <a:t> </a:t>
            </a:r>
            <a:r>
              <a:rPr sz="2380" kern="0" spc="108">
                <a:solidFill>
                  <a:sysClr val="windowText" lastClr="000000"/>
                </a:solidFill>
                <a:latin typeface="Z@RD28F.tmp"/>
                <a:cs typeface="Z@RD28F.tmp"/>
              </a:rPr>
              <a:t>the</a:t>
            </a:r>
            <a:r>
              <a:rPr sz="2380" kern="0" spc="346">
                <a:solidFill>
                  <a:sysClr val="windowText" lastClr="000000"/>
                </a:solidFill>
                <a:latin typeface="Z@RD28F.tmp"/>
                <a:cs typeface="Z@RD28F.tmp"/>
              </a:rPr>
              <a:t> </a:t>
            </a:r>
            <a:r>
              <a:rPr sz="2380" kern="0" spc="129">
                <a:solidFill>
                  <a:sysClr val="windowText" lastClr="000000"/>
                </a:solidFill>
                <a:latin typeface="Z@RD28F.tmp"/>
                <a:cs typeface="Z@RD28F.tmp"/>
              </a:rPr>
              <a:t>package</a:t>
            </a:r>
            <a:r>
              <a:rPr sz="2380" kern="0" spc="357">
                <a:solidFill>
                  <a:sysClr val="windowText" lastClr="000000"/>
                </a:solidFill>
                <a:latin typeface="Z@RD28F.tmp"/>
                <a:cs typeface="Z@RD28F.tmp"/>
              </a:rPr>
              <a:t> </a:t>
            </a:r>
            <a:r>
              <a:rPr sz="2380" kern="0" spc="125">
                <a:solidFill>
                  <a:sysClr val="windowText" lastClr="000000"/>
                </a:solidFill>
                <a:latin typeface="Z@RD28F.tmp"/>
                <a:cs typeface="Z@RD28F.tmp"/>
              </a:rPr>
              <a:t>that</a:t>
            </a:r>
            <a:r>
              <a:rPr sz="2380" kern="0" spc="329">
                <a:solidFill>
                  <a:sysClr val="windowText" lastClr="000000"/>
                </a:solidFill>
                <a:latin typeface="Z@RD28F.tmp"/>
                <a:cs typeface="Z@RD28F.tmp"/>
              </a:rPr>
              <a:t> </a:t>
            </a:r>
            <a:r>
              <a:rPr sz="2380" kern="0" spc="119">
                <a:solidFill>
                  <a:sysClr val="windowText" lastClr="000000"/>
                </a:solidFill>
                <a:latin typeface="Z@RD28F.tmp"/>
                <a:cs typeface="Z@RD28F.tmp"/>
              </a:rPr>
              <a:t>will</a:t>
            </a:r>
            <a:r>
              <a:rPr sz="2380" kern="0" spc="340">
                <a:solidFill>
                  <a:sysClr val="windowText" lastClr="000000"/>
                </a:solidFill>
                <a:latin typeface="Z@RD28F.tmp"/>
                <a:cs typeface="Z@RD28F.tmp"/>
              </a:rPr>
              <a:t> </a:t>
            </a:r>
            <a:r>
              <a:rPr sz="2380" kern="0" spc="68">
                <a:solidFill>
                  <a:sysClr val="windowText" lastClr="000000"/>
                </a:solidFill>
                <a:latin typeface="Z@RD28F.tmp"/>
                <a:cs typeface="Z@RD28F.tmp"/>
              </a:rPr>
              <a:t>be</a:t>
            </a:r>
            <a:r>
              <a:rPr sz="2380" kern="0" spc="368">
                <a:solidFill>
                  <a:sysClr val="windowText" lastClr="000000"/>
                </a:solidFill>
                <a:latin typeface="Z@RD28F.tmp"/>
                <a:cs typeface="Z@RD28F.tmp"/>
              </a:rPr>
              <a:t> </a:t>
            </a:r>
            <a:r>
              <a:rPr sz="2380" kern="0" spc="136">
                <a:solidFill>
                  <a:sysClr val="windowText" lastClr="000000"/>
                </a:solidFill>
                <a:latin typeface="Z@RD28F.tmp"/>
                <a:cs typeface="Z@RD28F.tmp"/>
              </a:rPr>
              <a:t>submitted</a:t>
            </a:r>
            <a:r>
              <a:rPr sz="2380" kern="0" spc="363">
                <a:solidFill>
                  <a:sysClr val="windowText" lastClr="000000"/>
                </a:solidFill>
                <a:latin typeface="Z@RD28F.tmp"/>
                <a:cs typeface="Z@RD28F.tmp"/>
              </a:rPr>
              <a:t> </a:t>
            </a:r>
            <a:r>
              <a:rPr sz="2380" kern="0" spc="79">
                <a:solidFill>
                  <a:sysClr val="windowText" lastClr="000000"/>
                </a:solidFill>
                <a:latin typeface="Z@RD28F.tmp"/>
                <a:cs typeface="Z@RD28F.tmp"/>
              </a:rPr>
              <a:t>to</a:t>
            </a:r>
            <a:r>
              <a:rPr sz="2380" kern="0" spc="351">
                <a:solidFill>
                  <a:sysClr val="windowText" lastClr="000000"/>
                </a:solidFill>
                <a:latin typeface="Z@RD28F.tmp"/>
                <a:cs typeface="Z@RD28F.tmp"/>
              </a:rPr>
              <a:t> </a:t>
            </a:r>
            <a:r>
              <a:rPr sz="2380" kern="0" spc="102">
                <a:solidFill>
                  <a:sysClr val="windowText" lastClr="000000"/>
                </a:solidFill>
                <a:latin typeface="Z@RD28F.tmp"/>
                <a:cs typeface="Z@RD28F.tmp"/>
              </a:rPr>
              <a:t>HUD</a:t>
            </a:r>
            <a:r>
              <a:rPr sz="2380" kern="0" spc="357">
                <a:solidFill>
                  <a:sysClr val="windowText" lastClr="000000"/>
                </a:solidFill>
                <a:latin typeface="Z@RD28F.tmp"/>
                <a:cs typeface="Z@RD28F.tmp"/>
              </a:rPr>
              <a:t> </a:t>
            </a:r>
            <a:r>
              <a:rPr sz="2380" kern="0" spc="68">
                <a:solidFill>
                  <a:sysClr val="windowText" lastClr="000000"/>
                </a:solidFill>
                <a:latin typeface="Z@RD28F.tmp"/>
                <a:cs typeface="Z@RD28F.tmp"/>
              </a:rPr>
              <a:t>by</a:t>
            </a:r>
            <a:r>
              <a:rPr sz="2380" kern="0" spc="363">
                <a:solidFill>
                  <a:sysClr val="windowText" lastClr="000000"/>
                </a:solidFill>
                <a:latin typeface="Z@RD28F.tmp"/>
                <a:cs typeface="Z@RD28F.tmp"/>
              </a:rPr>
              <a:t> </a:t>
            </a:r>
            <a:r>
              <a:rPr sz="2380" kern="0" spc="142">
                <a:solidFill>
                  <a:sysClr val="windowText" lastClr="000000"/>
                </a:solidFill>
                <a:latin typeface="Z@RD28F.tmp"/>
                <a:cs typeface="Z@RD28F.tmp"/>
              </a:rPr>
              <a:t>November </a:t>
            </a:r>
            <a:r>
              <a:rPr sz="2380" kern="0" spc="136">
                <a:solidFill>
                  <a:sysClr val="windowText" lastClr="000000"/>
                </a:solidFill>
                <a:latin typeface="Z@RD28F.tmp"/>
                <a:cs typeface="Z@RD28F.tmp"/>
              </a:rPr>
              <a:t>21.</a:t>
            </a:r>
            <a:endParaRPr sz="2380" kern="0">
              <a:solidFill>
                <a:sysClr val="windowText" lastClr="000000"/>
              </a:solidFill>
              <a:latin typeface="Z@RD28F.tmp"/>
              <a:cs typeface="Z@RD28F.tmp"/>
            </a:endParaRPr>
          </a:p>
        </p:txBody>
      </p:sp>
      <p:sp>
        <p:nvSpPr>
          <p:cNvPr id="5" name="object 5"/>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8064" y="2075179"/>
            <a:ext cx="5718471" cy="2348506"/>
          </a:xfrm>
          <a:prstGeom prst="rect">
            <a:avLst/>
          </a:prstGeom>
        </p:spPr>
        <p:txBody>
          <a:bodyPr vert="horz" wrap="square" lIns="0" tIns="14393" rIns="0" bIns="0" rtlCol="0">
            <a:spAutoFit/>
          </a:bodyPr>
          <a:lstStyle/>
          <a:p>
            <a:pPr marL="14393">
              <a:lnSpc>
                <a:spcPts val="9077"/>
              </a:lnSpc>
              <a:spcBef>
                <a:spcPts val="113"/>
              </a:spcBef>
            </a:pPr>
            <a:r>
              <a:rPr sz="7763" i="1" spc="-1405">
                <a:solidFill>
                  <a:srgbClr val="333333"/>
                </a:solidFill>
              </a:rPr>
              <a:t>R</a:t>
            </a:r>
            <a:r>
              <a:rPr sz="7763" i="1" spc="-788">
                <a:solidFill>
                  <a:srgbClr val="333333"/>
                </a:solidFill>
              </a:rPr>
              <a:t> </a:t>
            </a:r>
            <a:r>
              <a:rPr sz="7763" i="1" spc="-737">
                <a:solidFill>
                  <a:srgbClr val="333333"/>
                </a:solidFill>
              </a:rPr>
              <a:t>a</a:t>
            </a:r>
            <a:r>
              <a:rPr sz="7763" i="1" spc="-771">
                <a:solidFill>
                  <a:srgbClr val="333333"/>
                </a:solidFill>
              </a:rPr>
              <a:t> </a:t>
            </a:r>
            <a:r>
              <a:rPr sz="7763" i="1" spc="-856">
                <a:solidFill>
                  <a:srgbClr val="333333"/>
                </a:solidFill>
              </a:rPr>
              <a:t>n</a:t>
            </a:r>
            <a:r>
              <a:rPr sz="7763" i="1" spc="-771">
                <a:solidFill>
                  <a:srgbClr val="333333"/>
                </a:solidFill>
              </a:rPr>
              <a:t> </a:t>
            </a:r>
            <a:r>
              <a:rPr sz="7763" i="1" spc="-737">
                <a:solidFill>
                  <a:srgbClr val="333333"/>
                </a:solidFill>
              </a:rPr>
              <a:t>k</a:t>
            </a:r>
            <a:r>
              <a:rPr sz="7763" i="1" spc="-771">
                <a:solidFill>
                  <a:srgbClr val="333333"/>
                </a:solidFill>
              </a:rPr>
              <a:t> </a:t>
            </a:r>
            <a:r>
              <a:rPr sz="7763" i="1" spc="-391">
                <a:solidFill>
                  <a:srgbClr val="333333"/>
                </a:solidFill>
              </a:rPr>
              <a:t>i</a:t>
            </a:r>
            <a:r>
              <a:rPr sz="7763" i="1" spc="-737">
                <a:solidFill>
                  <a:srgbClr val="333333"/>
                </a:solidFill>
              </a:rPr>
              <a:t> </a:t>
            </a:r>
            <a:r>
              <a:rPr sz="7763" i="1" spc="-856">
                <a:solidFill>
                  <a:srgbClr val="333333"/>
                </a:solidFill>
              </a:rPr>
              <a:t>n</a:t>
            </a:r>
            <a:r>
              <a:rPr sz="7763" i="1" spc="-771">
                <a:solidFill>
                  <a:srgbClr val="333333"/>
                </a:solidFill>
              </a:rPr>
              <a:t> </a:t>
            </a:r>
            <a:r>
              <a:rPr sz="7763" i="1" spc="-674">
                <a:solidFill>
                  <a:srgbClr val="333333"/>
                </a:solidFill>
              </a:rPr>
              <a:t>g</a:t>
            </a:r>
            <a:endParaRPr sz="7763"/>
          </a:p>
          <a:p>
            <a:pPr marL="14393">
              <a:lnSpc>
                <a:spcPts val="9077"/>
              </a:lnSpc>
            </a:pPr>
            <a:r>
              <a:rPr sz="7763" i="1" spc="-1349">
                <a:solidFill>
                  <a:srgbClr val="333333"/>
                </a:solidFill>
              </a:rPr>
              <a:t>C</a:t>
            </a:r>
            <a:r>
              <a:rPr sz="7763" i="1" spc="-788">
                <a:solidFill>
                  <a:srgbClr val="333333"/>
                </a:solidFill>
              </a:rPr>
              <a:t> </a:t>
            </a:r>
            <a:r>
              <a:rPr sz="7763" i="1" spc="-714">
                <a:solidFill>
                  <a:srgbClr val="333333"/>
                </a:solidFill>
              </a:rPr>
              <a:t>o</a:t>
            </a:r>
            <a:r>
              <a:rPr sz="7763" i="1" spc="-776">
                <a:solidFill>
                  <a:srgbClr val="333333"/>
                </a:solidFill>
              </a:rPr>
              <a:t> </a:t>
            </a:r>
            <a:r>
              <a:rPr sz="7763" i="1" spc="-1173">
                <a:solidFill>
                  <a:srgbClr val="333333"/>
                </a:solidFill>
              </a:rPr>
              <a:t>m</a:t>
            </a:r>
            <a:r>
              <a:rPr sz="7763" i="1" spc="-810">
                <a:solidFill>
                  <a:srgbClr val="333333"/>
                </a:solidFill>
              </a:rPr>
              <a:t> </a:t>
            </a:r>
            <a:r>
              <a:rPr sz="7763" i="1" spc="-1173">
                <a:solidFill>
                  <a:srgbClr val="333333"/>
                </a:solidFill>
              </a:rPr>
              <a:t>m</a:t>
            </a:r>
            <a:r>
              <a:rPr sz="7763" i="1" spc="-816">
                <a:solidFill>
                  <a:srgbClr val="333333"/>
                </a:solidFill>
              </a:rPr>
              <a:t> </a:t>
            </a:r>
            <a:r>
              <a:rPr sz="7763" i="1" spc="-391">
                <a:solidFill>
                  <a:srgbClr val="333333"/>
                </a:solidFill>
              </a:rPr>
              <a:t>i</a:t>
            </a:r>
            <a:r>
              <a:rPr sz="7763" i="1" spc="-731">
                <a:solidFill>
                  <a:srgbClr val="333333"/>
                </a:solidFill>
              </a:rPr>
              <a:t> </a:t>
            </a:r>
            <a:r>
              <a:rPr sz="7763" i="1" spc="-215">
                <a:solidFill>
                  <a:srgbClr val="333333"/>
                </a:solidFill>
              </a:rPr>
              <a:t>t</a:t>
            </a:r>
            <a:r>
              <a:rPr sz="7763" i="1" spc="-754">
                <a:solidFill>
                  <a:srgbClr val="333333"/>
                </a:solidFill>
              </a:rPr>
              <a:t> </a:t>
            </a:r>
            <a:r>
              <a:rPr sz="7763" i="1" spc="-215">
                <a:solidFill>
                  <a:srgbClr val="333333"/>
                </a:solidFill>
              </a:rPr>
              <a:t>t</a:t>
            </a:r>
            <a:r>
              <a:rPr sz="7763" i="1" spc="-748">
                <a:solidFill>
                  <a:srgbClr val="333333"/>
                </a:solidFill>
              </a:rPr>
              <a:t> </a:t>
            </a:r>
            <a:r>
              <a:rPr sz="7763" i="1" spc="-652">
                <a:solidFill>
                  <a:srgbClr val="333333"/>
                </a:solidFill>
              </a:rPr>
              <a:t>e</a:t>
            </a:r>
            <a:r>
              <a:rPr sz="7763" i="1" spc="-771">
                <a:solidFill>
                  <a:srgbClr val="333333"/>
                </a:solidFill>
              </a:rPr>
              <a:t> </a:t>
            </a:r>
            <a:r>
              <a:rPr sz="7763" i="1" spc="-708">
                <a:solidFill>
                  <a:srgbClr val="333333"/>
                </a:solidFill>
              </a:rPr>
              <a:t>e</a:t>
            </a:r>
            <a:endParaRPr sz="7763"/>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p:nvPr/>
        </p:nvSpPr>
        <p:spPr>
          <a:xfrm>
            <a:off x="1228616" y="2068609"/>
            <a:ext cx="11701060" cy="4486783"/>
          </a:xfrm>
          <a:prstGeom prst="rect">
            <a:avLst/>
          </a:prstGeom>
        </p:spPr>
        <p:txBody>
          <a:bodyPr vert="horz" wrap="square" lIns="0" tIns="57573" rIns="0" bIns="0" rtlCol="0">
            <a:spAutoFit/>
          </a:bodyPr>
          <a:lstStyle/>
          <a:p>
            <a:pPr marL="118021" marR="811760" indent="-103629" defTabSz="1036290">
              <a:lnSpc>
                <a:spcPts val="2267"/>
              </a:lnSpc>
              <a:spcBef>
                <a:spcPts val="453"/>
              </a:spcBef>
              <a:buClr>
                <a:srgbClr val="FFB100"/>
              </a:buClr>
              <a:buSzPct val="89473"/>
              <a:buFont typeface="Arial"/>
              <a:buChar char="•"/>
              <a:tabLst>
                <a:tab pos="118021" algn="l"/>
              </a:tabLst>
            </a:pPr>
            <a:r>
              <a:rPr sz="2153" kern="0" spc="153">
                <a:solidFill>
                  <a:srgbClr val="404040"/>
                </a:solidFill>
                <a:latin typeface="Z@RD28F.tmp"/>
                <a:cs typeface="Z@RD28F.tmp"/>
              </a:rPr>
              <a:t>HUD</a:t>
            </a:r>
            <a:r>
              <a:rPr sz="2153" kern="0" spc="419">
                <a:solidFill>
                  <a:srgbClr val="404040"/>
                </a:solidFill>
                <a:latin typeface="Z@RD28F.tmp"/>
                <a:cs typeface="Z@RD28F.tmp"/>
              </a:rPr>
              <a:t> </a:t>
            </a:r>
            <a:r>
              <a:rPr sz="2153" kern="0" spc="113">
                <a:solidFill>
                  <a:srgbClr val="404040"/>
                </a:solidFill>
                <a:latin typeface="Z@RD28F.tmp"/>
                <a:cs typeface="Z@RD28F.tmp"/>
              </a:rPr>
              <a:t>requires</a:t>
            </a:r>
            <a:r>
              <a:rPr sz="2153" kern="0" spc="295">
                <a:solidFill>
                  <a:srgbClr val="404040"/>
                </a:solidFill>
                <a:latin typeface="Z@RD28F.tmp"/>
                <a:cs typeface="Z@RD28F.tmp"/>
              </a:rPr>
              <a:t> </a:t>
            </a:r>
            <a:r>
              <a:rPr sz="2153" kern="0" spc="62">
                <a:solidFill>
                  <a:srgbClr val="404040"/>
                </a:solidFill>
                <a:latin typeface="Z@RD28F.tmp"/>
                <a:cs typeface="Z@RD28F.tmp"/>
              </a:rPr>
              <a:t>that</a:t>
            </a:r>
            <a:r>
              <a:rPr sz="2153" kern="0" spc="272">
                <a:solidFill>
                  <a:srgbClr val="404040"/>
                </a:solidFill>
                <a:latin typeface="Z@RD28F.tmp"/>
                <a:cs typeface="Z@RD28F.tmp"/>
              </a:rPr>
              <a:t> </a:t>
            </a:r>
            <a:r>
              <a:rPr sz="2153" kern="0" spc="108">
                <a:solidFill>
                  <a:srgbClr val="404040"/>
                </a:solidFill>
                <a:latin typeface="Z@RD28F.tmp"/>
                <a:cs typeface="Z@RD28F.tmp"/>
              </a:rPr>
              <a:t>project</a:t>
            </a:r>
            <a:r>
              <a:rPr sz="2153" kern="0" spc="300">
                <a:solidFill>
                  <a:srgbClr val="404040"/>
                </a:solidFill>
                <a:latin typeface="Z@RD28F.tmp"/>
                <a:cs typeface="Z@RD28F.tmp"/>
              </a:rPr>
              <a:t> </a:t>
            </a:r>
            <a:r>
              <a:rPr sz="2153" kern="0" spc="125">
                <a:solidFill>
                  <a:srgbClr val="404040"/>
                </a:solidFill>
                <a:latin typeface="Z@RD28F.tmp"/>
                <a:cs typeface="Z@RD28F.tmp"/>
              </a:rPr>
              <a:t>applications</a:t>
            </a:r>
            <a:r>
              <a:rPr sz="2153" kern="0" spc="351">
                <a:solidFill>
                  <a:srgbClr val="404040"/>
                </a:solidFill>
                <a:latin typeface="Z@RD28F.tmp"/>
                <a:cs typeface="Z@RD28F.tmp"/>
              </a:rPr>
              <a:t> </a:t>
            </a:r>
            <a:r>
              <a:rPr sz="2153" kern="0" spc="74">
                <a:solidFill>
                  <a:srgbClr val="404040"/>
                </a:solidFill>
                <a:latin typeface="Z@RD28F.tmp"/>
                <a:cs typeface="Z@RD28F.tmp"/>
              </a:rPr>
              <a:t>are</a:t>
            </a:r>
            <a:r>
              <a:rPr sz="2153" kern="0" spc="288">
                <a:solidFill>
                  <a:srgbClr val="404040"/>
                </a:solidFill>
                <a:latin typeface="Z@RD28F.tmp"/>
                <a:cs typeface="Z@RD28F.tmp"/>
              </a:rPr>
              <a:t> </a:t>
            </a:r>
            <a:r>
              <a:rPr sz="2153" kern="0">
                <a:solidFill>
                  <a:srgbClr val="404040"/>
                </a:solidFill>
                <a:latin typeface="Z@RD28F.tmp"/>
                <a:cs typeface="Z@RD28F.tmp"/>
              </a:rPr>
              <a:t>considered</a:t>
            </a:r>
            <a:r>
              <a:rPr sz="2153" kern="0" spc="244">
                <a:solidFill>
                  <a:srgbClr val="404040"/>
                </a:solidFill>
                <a:latin typeface="Z@RD28F.tmp"/>
                <a:cs typeface="Z@RD28F.tmp"/>
              </a:rPr>
              <a:t> </a:t>
            </a:r>
            <a:r>
              <a:rPr sz="2153" kern="0">
                <a:solidFill>
                  <a:srgbClr val="404040"/>
                </a:solidFill>
                <a:latin typeface="Z@RD28F.tmp"/>
                <a:cs typeface="Z@RD28F.tmp"/>
              </a:rPr>
              <a:t>by</a:t>
            </a:r>
            <a:r>
              <a:rPr sz="2153" kern="0" spc="227">
                <a:solidFill>
                  <a:srgbClr val="404040"/>
                </a:solidFill>
                <a:latin typeface="Z@RD28F.tmp"/>
                <a:cs typeface="Z@RD28F.tmp"/>
              </a:rPr>
              <a:t> </a:t>
            </a:r>
            <a:r>
              <a:rPr sz="2153" kern="0">
                <a:solidFill>
                  <a:srgbClr val="404040"/>
                </a:solidFill>
                <a:latin typeface="Z@RD28F.tmp"/>
                <a:cs typeface="Z@RD28F.tmp"/>
              </a:rPr>
              <a:t>a</a:t>
            </a:r>
            <a:r>
              <a:rPr sz="2153" kern="0" spc="227">
                <a:solidFill>
                  <a:srgbClr val="404040"/>
                </a:solidFill>
                <a:latin typeface="Z@RD28F.tmp"/>
                <a:cs typeface="Z@RD28F.tmp"/>
              </a:rPr>
              <a:t> </a:t>
            </a:r>
            <a:r>
              <a:rPr sz="2153" kern="0">
                <a:solidFill>
                  <a:srgbClr val="404040"/>
                </a:solidFill>
                <a:latin typeface="Z@RD28F.tmp"/>
                <a:cs typeface="Z@RD28F.tmp"/>
              </a:rPr>
              <a:t>group</a:t>
            </a:r>
            <a:r>
              <a:rPr sz="2153" kern="0" spc="231">
                <a:solidFill>
                  <a:srgbClr val="404040"/>
                </a:solidFill>
                <a:latin typeface="Z@RD28F.tmp"/>
                <a:cs typeface="Z@RD28F.tmp"/>
              </a:rPr>
              <a:t> </a:t>
            </a:r>
            <a:r>
              <a:rPr sz="2153" kern="0">
                <a:solidFill>
                  <a:srgbClr val="404040"/>
                </a:solidFill>
                <a:latin typeface="Z@RD28F.tmp"/>
                <a:cs typeface="Z@RD28F.tmp"/>
              </a:rPr>
              <a:t>of</a:t>
            </a:r>
            <a:r>
              <a:rPr sz="2153" kern="0" spc="221">
                <a:solidFill>
                  <a:srgbClr val="404040"/>
                </a:solidFill>
                <a:latin typeface="Z@RD28F.tmp"/>
                <a:cs typeface="Z@RD28F.tmp"/>
              </a:rPr>
              <a:t> </a:t>
            </a:r>
            <a:r>
              <a:rPr sz="2153" kern="0">
                <a:solidFill>
                  <a:srgbClr val="404040"/>
                </a:solidFill>
                <a:latin typeface="Z@RD28F.tmp"/>
                <a:cs typeface="Z@RD28F.tmp"/>
              </a:rPr>
              <a:t>non-</a:t>
            </a:r>
            <a:r>
              <a:rPr sz="2153" kern="0" spc="-11">
                <a:solidFill>
                  <a:srgbClr val="404040"/>
                </a:solidFill>
                <a:latin typeface="Z@RD28F.tmp"/>
                <a:cs typeface="Z@RD28F.tmp"/>
              </a:rPr>
              <a:t>conflicted </a:t>
            </a:r>
            <a:r>
              <a:rPr sz="2153" kern="0">
                <a:solidFill>
                  <a:srgbClr val="404040"/>
                </a:solidFill>
                <a:latin typeface="Z@RD28F.tmp"/>
                <a:cs typeface="Z@RD28F.tmp"/>
              </a:rPr>
              <a:t>stakeholders</a:t>
            </a:r>
            <a:r>
              <a:rPr sz="2153" kern="0" spc="385">
                <a:solidFill>
                  <a:srgbClr val="404040"/>
                </a:solidFill>
                <a:latin typeface="Z@RD28F.tmp"/>
                <a:cs typeface="Z@RD28F.tmp"/>
              </a:rPr>
              <a:t> </a:t>
            </a:r>
            <a:r>
              <a:rPr sz="2153" kern="0">
                <a:solidFill>
                  <a:srgbClr val="404040"/>
                </a:solidFill>
                <a:latin typeface="Z@RD28F.tmp"/>
                <a:cs typeface="Z@RD28F.tmp"/>
              </a:rPr>
              <a:t>and,</a:t>
            </a:r>
            <a:r>
              <a:rPr sz="2153" kern="0" spc="385">
                <a:solidFill>
                  <a:srgbClr val="404040"/>
                </a:solidFill>
                <a:latin typeface="Z@RD28F.tmp"/>
                <a:cs typeface="Z@RD28F.tmp"/>
              </a:rPr>
              <a:t> </a:t>
            </a:r>
            <a:r>
              <a:rPr sz="2153" kern="0">
                <a:solidFill>
                  <a:srgbClr val="404040"/>
                </a:solidFill>
                <a:latin typeface="Z@RD28F.tmp"/>
                <a:cs typeface="Z@RD28F.tmp"/>
              </a:rPr>
              <a:t>for</a:t>
            </a:r>
            <a:r>
              <a:rPr sz="2153" kern="0" spc="334">
                <a:solidFill>
                  <a:srgbClr val="404040"/>
                </a:solidFill>
                <a:latin typeface="Z@RD28F.tmp"/>
                <a:cs typeface="Z@RD28F.tmp"/>
              </a:rPr>
              <a:t> </a:t>
            </a:r>
            <a:r>
              <a:rPr sz="2153" kern="0">
                <a:solidFill>
                  <a:srgbClr val="404040"/>
                </a:solidFill>
                <a:latin typeface="Z@RD28F.tmp"/>
                <a:cs typeface="Z@RD28F.tmp"/>
              </a:rPr>
              <a:t>the</a:t>
            </a:r>
            <a:r>
              <a:rPr sz="2153" kern="0" spc="357">
                <a:solidFill>
                  <a:srgbClr val="404040"/>
                </a:solidFill>
                <a:latin typeface="Z@RD28F.tmp"/>
                <a:cs typeface="Z@RD28F.tmp"/>
              </a:rPr>
              <a:t> </a:t>
            </a:r>
            <a:r>
              <a:rPr sz="2153" kern="0">
                <a:solidFill>
                  <a:srgbClr val="404040"/>
                </a:solidFill>
                <a:latin typeface="Z@RD28F.tmp"/>
                <a:cs typeface="Z@RD28F.tmp"/>
              </a:rPr>
              <a:t>CoC</a:t>
            </a:r>
            <a:r>
              <a:rPr sz="2153" kern="0" spc="351">
                <a:solidFill>
                  <a:srgbClr val="404040"/>
                </a:solidFill>
                <a:latin typeface="Z@RD28F.tmp"/>
                <a:cs typeface="Z@RD28F.tmp"/>
              </a:rPr>
              <a:t> </a:t>
            </a:r>
            <a:r>
              <a:rPr sz="2153" kern="0">
                <a:solidFill>
                  <a:srgbClr val="404040"/>
                </a:solidFill>
                <a:latin typeface="Z@RD28F.tmp"/>
                <a:cs typeface="Z@RD28F.tmp"/>
              </a:rPr>
              <a:t>NOFO</a:t>
            </a:r>
            <a:r>
              <a:rPr sz="2153" kern="0" spc="351">
                <a:solidFill>
                  <a:srgbClr val="404040"/>
                </a:solidFill>
                <a:latin typeface="Z@RD28F.tmp"/>
                <a:cs typeface="Z@RD28F.tmp"/>
              </a:rPr>
              <a:t> </a:t>
            </a:r>
            <a:r>
              <a:rPr sz="2153" kern="0">
                <a:solidFill>
                  <a:srgbClr val="404040"/>
                </a:solidFill>
                <a:latin typeface="Z@RD28F.tmp"/>
                <a:cs typeface="Z@RD28F.tmp"/>
              </a:rPr>
              <a:t>response,</a:t>
            </a:r>
            <a:r>
              <a:rPr sz="2153" kern="0" spc="380">
                <a:solidFill>
                  <a:srgbClr val="404040"/>
                </a:solidFill>
                <a:latin typeface="Z@RD28F.tmp"/>
                <a:cs typeface="Z@RD28F.tmp"/>
              </a:rPr>
              <a:t> </a:t>
            </a:r>
            <a:r>
              <a:rPr sz="2153" kern="0">
                <a:solidFill>
                  <a:srgbClr val="404040"/>
                </a:solidFill>
                <a:latin typeface="Z@RD28F.tmp"/>
                <a:cs typeface="Z@RD28F.tmp"/>
              </a:rPr>
              <a:t>ranked</a:t>
            </a:r>
            <a:r>
              <a:rPr sz="2153" kern="0" spc="374">
                <a:solidFill>
                  <a:srgbClr val="404040"/>
                </a:solidFill>
                <a:latin typeface="Z@RD28F.tmp"/>
                <a:cs typeface="Z@RD28F.tmp"/>
              </a:rPr>
              <a:t> </a:t>
            </a:r>
            <a:r>
              <a:rPr sz="2153" kern="0">
                <a:solidFill>
                  <a:srgbClr val="404040"/>
                </a:solidFill>
                <a:latin typeface="Z@RD28F.tmp"/>
                <a:cs typeface="Z@RD28F.tmp"/>
              </a:rPr>
              <a:t>in</a:t>
            </a:r>
            <a:r>
              <a:rPr sz="2153" kern="0" spc="357">
                <a:solidFill>
                  <a:srgbClr val="404040"/>
                </a:solidFill>
                <a:latin typeface="Z@RD28F.tmp"/>
                <a:cs typeface="Z@RD28F.tmp"/>
              </a:rPr>
              <a:t> </a:t>
            </a:r>
            <a:r>
              <a:rPr sz="2153" kern="0">
                <a:solidFill>
                  <a:srgbClr val="404040"/>
                </a:solidFill>
                <a:latin typeface="Z@RD28F.tmp"/>
                <a:cs typeface="Z@RD28F.tmp"/>
              </a:rPr>
              <a:t>priority</a:t>
            </a:r>
            <a:r>
              <a:rPr sz="2153" kern="0" spc="380">
                <a:solidFill>
                  <a:srgbClr val="404040"/>
                </a:solidFill>
                <a:latin typeface="Z@RD28F.tmp"/>
                <a:cs typeface="Z@RD28F.tmp"/>
              </a:rPr>
              <a:t> </a:t>
            </a:r>
            <a:r>
              <a:rPr sz="2153" kern="0">
                <a:solidFill>
                  <a:srgbClr val="404040"/>
                </a:solidFill>
                <a:latin typeface="Z@RD28F.tmp"/>
                <a:cs typeface="Z@RD28F.tmp"/>
              </a:rPr>
              <a:t>funding</a:t>
            </a:r>
            <a:r>
              <a:rPr sz="2153" kern="0" spc="385">
                <a:solidFill>
                  <a:srgbClr val="404040"/>
                </a:solidFill>
                <a:latin typeface="Z@RD28F.tmp"/>
                <a:cs typeface="Z@RD28F.tmp"/>
              </a:rPr>
              <a:t> </a:t>
            </a:r>
            <a:r>
              <a:rPr sz="2153" kern="0" spc="45">
                <a:solidFill>
                  <a:srgbClr val="404040"/>
                </a:solidFill>
                <a:latin typeface="Z@RD28F.tmp"/>
                <a:cs typeface="Z@RD28F.tmp"/>
              </a:rPr>
              <a:t>order.</a:t>
            </a:r>
            <a:endParaRPr sz="2153" kern="0">
              <a:solidFill>
                <a:sysClr val="windowText" lastClr="000000"/>
              </a:solidFill>
              <a:latin typeface="Z@RD28F.tmp"/>
              <a:cs typeface="Z@RD28F.tmp"/>
            </a:endParaRPr>
          </a:p>
          <a:p>
            <a:pPr defTabSz="1036290">
              <a:spcBef>
                <a:spcPts val="731"/>
              </a:spcBef>
              <a:buClr>
                <a:srgbClr val="FFB100"/>
              </a:buClr>
              <a:buFont typeface="Arial"/>
              <a:buChar char="•"/>
            </a:pPr>
            <a:endParaRPr sz="2153" kern="0">
              <a:solidFill>
                <a:sysClr val="windowText" lastClr="000000"/>
              </a:solidFill>
              <a:latin typeface="Z@RD28F.tmp"/>
              <a:cs typeface="Z@RD28F.tmp"/>
            </a:endParaRPr>
          </a:p>
          <a:p>
            <a:pPr marL="116583" marR="646242" indent="-102909" defTabSz="1036290">
              <a:lnSpc>
                <a:spcPts val="2267"/>
              </a:lnSpc>
              <a:buClr>
                <a:srgbClr val="FFB100"/>
              </a:buClr>
              <a:buSzPct val="89473"/>
              <a:buFont typeface="Arial"/>
              <a:buChar char="•"/>
              <a:tabLst>
                <a:tab pos="118021" algn="l"/>
              </a:tabLst>
            </a:pPr>
            <a:r>
              <a:rPr sz="2153" kern="0" spc="85">
                <a:solidFill>
                  <a:srgbClr val="404040"/>
                </a:solidFill>
                <a:latin typeface="Z@RD28F.tmp"/>
                <a:cs typeface="Z@RD28F.tmp"/>
              </a:rPr>
              <a:t>These</a:t>
            </a:r>
            <a:r>
              <a:rPr sz="2153" kern="0" spc="164">
                <a:solidFill>
                  <a:srgbClr val="404040"/>
                </a:solidFill>
                <a:latin typeface="Z@RD28F.tmp"/>
                <a:cs typeface="Z@RD28F.tmp"/>
              </a:rPr>
              <a:t> </a:t>
            </a:r>
            <a:r>
              <a:rPr sz="2153" kern="0">
                <a:solidFill>
                  <a:srgbClr val="404040"/>
                </a:solidFill>
                <a:latin typeface="Z@RD28F.tmp"/>
                <a:cs typeface="Z@RD28F.tmp"/>
              </a:rPr>
              <a:t>decisions</a:t>
            </a:r>
            <a:r>
              <a:rPr sz="2153" kern="0" spc="187">
                <a:solidFill>
                  <a:srgbClr val="404040"/>
                </a:solidFill>
                <a:latin typeface="Z@RD28F.tmp"/>
                <a:cs typeface="Z@RD28F.tmp"/>
              </a:rPr>
              <a:t> </a:t>
            </a:r>
            <a:r>
              <a:rPr sz="2153" kern="0">
                <a:solidFill>
                  <a:srgbClr val="404040"/>
                </a:solidFill>
                <a:latin typeface="Z@RD28F.tmp"/>
                <a:cs typeface="Z@RD28F.tmp"/>
              </a:rPr>
              <a:t>to</a:t>
            </a:r>
            <a:r>
              <a:rPr sz="2153" kern="0" spc="204">
                <a:solidFill>
                  <a:srgbClr val="404040"/>
                </a:solidFill>
                <a:latin typeface="Z@RD28F.tmp"/>
                <a:cs typeface="Z@RD28F.tmp"/>
              </a:rPr>
              <a:t> </a:t>
            </a:r>
            <a:r>
              <a:rPr sz="2153" kern="0" spc="125">
                <a:solidFill>
                  <a:srgbClr val="404040"/>
                </a:solidFill>
                <a:latin typeface="Z@RD28F.tmp"/>
                <a:cs typeface="Z@RD28F.tmp"/>
              </a:rPr>
              <a:t>HUD</a:t>
            </a:r>
            <a:r>
              <a:rPr sz="2153" kern="0" spc="368">
                <a:solidFill>
                  <a:srgbClr val="404040"/>
                </a:solidFill>
                <a:latin typeface="Z@RD28F.tmp"/>
                <a:cs typeface="Z@RD28F.tmp"/>
              </a:rPr>
              <a:t> </a:t>
            </a:r>
            <a:r>
              <a:rPr sz="2153" kern="0">
                <a:solidFill>
                  <a:srgbClr val="404040"/>
                </a:solidFill>
                <a:latin typeface="Z@RD28F.tmp"/>
                <a:cs typeface="Z@RD28F.tmp"/>
              </a:rPr>
              <a:t>what</a:t>
            </a:r>
            <a:r>
              <a:rPr sz="2153" kern="0" spc="198">
                <a:solidFill>
                  <a:srgbClr val="404040"/>
                </a:solidFill>
                <a:latin typeface="Z@RD28F.tmp"/>
                <a:cs typeface="Z@RD28F.tmp"/>
              </a:rPr>
              <a:t> </a:t>
            </a:r>
            <a:r>
              <a:rPr sz="2153" kern="0">
                <a:solidFill>
                  <a:srgbClr val="404040"/>
                </a:solidFill>
                <a:latin typeface="Z@RD28F.tmp"/>
                <a:cs typeface="Z@RD28F.tmp"/>
              </a:rPr>
              <a:t>the</a:t>
            </a:r>
            <a:r>
              <a:rPr sz="2153" kern="0" spc="221">
                <a:solidFill>
                  <a:srgbClr val="404040"/>
                </a:solidFill>
                <a:latin typeface="Z@RD28F.tmp"/>
                <a:cs typeface="Z@RD28F.tmp"/>
              </a:rPr>
              <a:t> </a:t>
            </a:r>
            <a:r>
              <a:rPr sz="2153" kern="0" spc="79">
                <a:solidFill>
                  <a:srgbClr val="404040"/>
                </a:solidFill>
                <a:latin typeface="Z@RD28F.tmp"/>
                <a:cs typeface="Z@RD28F.tmp"/>
              </a:rPr>
              <a:t>community</a:t>
            </a:r>
            <a:r>
              <a:rPr sz="2153" kern="0" spc="260">
                <a:solidFill>
                  <a:srgbClr val="404040"/>
                </a:solidFill>
                <a:latin typeface="Z@RD28F.tmp"/>
                <a:cs typeface="Z@RD28F.tmp"/>
              </a:rPr>
              <a:t> </a:t>
            </a:r>
            <a:r>
              <a:rPr sz="2153" kern="0" spc="62">
                <a:solidFill>
                  <a:srgbClr val="404040"/>
                </a:solidFill>
                <a:latin typeface="Z@RD28F.tmp"/>
                <a:cs typeface="Z@RD28F.tmp"/>
              </a:rPr>
              <a:t>priorities</a:t>
            </a:r>
            <a:r>
              <a:rPr sz="2153" kern="0" spc="210">
                <a:solidFill>
                  <a:srgbClr val="404040"/>
                </a:solidFill>
                <a:latin typeface="Z@RD28F.tmp"/>
                <a:cs typeface="Z@RD28F.tmp"/>
              </a:rPr>
              <a:t> </a:t>
            </a:r>
            <a:r>
              <a:rPr sz="2153" kern="0">
                <a:solidFill>
                  <a:srgbClr val="404040"/>
                </a:solidFill>
                <a:latin typeface="Z@RD28F.tmp"/>
                <a:cs typeface="Z@RD28F.tmp"/>
              </a:rPr>
              <a:t>are</a:t>
            </a:r>
            <a:r>
              <a:rPr sz="2153" kern="0" spc="210">
                <a:solidFill>
                  <a:srgbClr val="404040"/>
                </a:solidFill>
                <a:latin typeface="Z@RD28F.tmp"/>
                <a:cs typeface="Z@RD28F.tmp"/>
              </a:rPr>
              <a:t> </a:t>
            </a:r>
            <a:r>
              <a:rPr sz="2153" kern="0">
                <a:solidFill>
                  <a:srgbClr val="404040"/>
                </a:solidFill>
                <a:latin typeface="Z@RD28F.tmp"/>
                <a:cs typeface="Z@RD28F.tmp"/>
              </a:rPr>
              <a:t>for</a:t>
            </a:r>
            <a:r>
              <a:rPr sz="2153" kern="0" spc="198">
                <a:solidFill>
                  <a:srgbClr val="404040"/>
                </a:solidFill>
                <a:latin typeface="Z@RD28F.tmp"/>
                <a:cs typeface="Z@RD28F.tmp"/>
              </a:rPr>
              <a:t> </a:t>
            </a:r>
            <a:r>
              <a:rPr sz="2153" kern="0" spc="68">
                <a:solidFill>
                  <a:srgbClr val="404040"/>
                </a:solidFill>
                <a:latin typeface="Z@RD28F.tmp"/>
                <a:cs typeface="Z@RD28F.tmp"/>
              </a:rPr>
              <a:t>which</a:t>
            </a:r>
            <a:r>
              <a:rPr sz="2153" kern="0" spc="266">
                <a:solidFill>
                  <a:srgbClr val="404040"/>
                </a:solidFill>
                <a:latin typeface="Z@RD28F.tmp"/>
                <a:cs typeface="Z@RD28F.tmp"/>
              </a:rPr>
              <a:t> </a:t>
            </a:r>
            <a:r>
              <a:rPr sz="2153" kern="0" spc="113">
                <a:solidFill>
                  <a:srgbClr val="404040"/>
                </a:solidFill>
                <a:latin typeface="Z@RD28F.tmp"/>
                <a:cs typeface="Z@RD28F.tmp"/>
              </a:rPr>
              <a:t>programs</a:t>
            </a:r>
            <a:r>
              <a:rPr sz="2153" kern="0" spc="288">
                <a:solidFill>
                  <a:srgbClr val="404040"/>
                </a:solidFill>
                <a:latin typeface="Z@RD28F.tmp"/>
                <a:cs typeface="Z@RD28F.tmp"/>
              </a:rPr>
              <a:t> </a:t>
            </a:r>
            <a:r>
              <a:rPr sz="2153" kern="0" spc="-23">
                <a:solidFill>
                  <a:srgbClr val="404040"/>
                </a:solidFill>
                <a:latin typeface="Z@RD28F.tmp"/>
                <a:cs typeface="Z@RD28F.tmp"/>
              </a:rPr>
              <a:t>they 	</a:t>
            </a:r>
            <a:r>
              <a:rPr sz="2153" kern="0" spc="91">
                <a:solidFill>
                  <a:srgbClr val="404040"/>
                </a:solidFill>
                <a:latin typeface="Z@RD28F.tmp"/>
                <a:cs typeface="Z@RD28F.tmp"/>
              </a:rPr>
              <a:t>should</a:t>
            </a:r>
            <a:r>
              <a:rPr sz="2153" kern="0" spc="385">
                <a:solidFill>
                  <a:srgbClr val="404040"/>
                </a:solidFill>
                <a:latin typeface="Z@RD28F.tmp"/>
                <a:cs typeface="Z@RD28F.tmp"/>
              </a:rPr>
              <a:t> </a:t>
            </a:r>
            <a:r>
              <a:rPr sz="2153" kern="0" spc="62">
                <a:solidFill>
                  <a:srgbClr val="404040"/>
                </a:solidFill>
                <a:latin typeface="Z@RD28F.tmp"/>
                <a:cs typeface="Z@RD28F.tmp"/>
              </a:rPr>
              <a:t>fund</a:t>
            </a:r>
            <a:r>
              <a:rPr sz="2153" kern="0" spc="329">
                <a:solidFill>
                  <a:srgbClr val="404040"/>
                </a:solidFill>
                <a:latin typeface="Z@RD28F.tmp"/>
                <a:cs typeface="Z@RD28F.tmp"/>
              </a:rPr>
              <a:t> </a:t>
            </a:r>
            <a:r>
              <a:rPr sz="2153" kern="0">
                <a:solidFill>
                  <a:srgbClr val="404040"/>
                </a:solidFill>
                <a:latin typeface="Z@RD28F.tmp"/>
                <a:cs typeface="Z@RD28F.tmp"/>
              </a:rPr>
              <a:t>if</a:t>
            </a:r>
            <a:r>
              <a:rPr sz="2153" kern="0" spc="91">
                <a:solidFill>
                  <a:srgbClr val="404040"/>
                </a:solidFill>
                <a:latin typeface="Z@RD28F.tmp"/>
                <a:cs typeface="Z@RD28F.tmp"/>
              </a:rPr>
              <a:t> </a:t>
            </a:r>
            <a:r>
              <a:rPr sz="2153" kern="0">
                <a:solidFill>
                  <a:srgbClr val="404040"/>
                </a:solidFill>
                <a:latin typeface="Z@RD28F.tmp"/>
                <a:cs typeface="Z@RD28F.tmp"/>
              </a:rPr>
              <a:t>they</a:t>
            </a:r>
            <a:r>
              <a:rPr sz="2153" kern="0" spc="238">
                <a:solidFill>
                  <a:srgbClr val="404040"/>
                </a:solidFill>
                <a:latin typeface="Z@RD28F.tmp"/>
                <a:cs typeface="Z@RD28F.tmp"/>
              </a:rPr>
              <a:t> </a:t>
            </a:r>
            <a:r>
              <a:rPr sz="2153" kern="0">
                <a:solidFill>
                  <a:srgbClr val="404040"/>
                </a:solidFill>
                <a:latin typeface="Z@RD28F.tmp"/>
                <a:cs typeface="Z@RD28F.tmp"/>
              </a:rPr>
              <a:t>are</a:t>
            </a:r>
            <a:r>
              <a:rPr sz="2153" kern="0" spc="266">
                <a:solidFill>
                  <a:srgbClr val="404040"/>
                </a:solidFill>
                <a:latin typeface="Z@RD28F.tmp"/>
                <a:cs typeface="Z@RD28F.tmp"/>
              </a:rPr>
              <a:t> </a:t>
            </a:r>
            <a:r>
              <a:rPr sz="2153" kern="0">
                <a:solidFill>
                  <a:srgbClr val="404040"/>
                </a:solidFill>
                <a:latin typeface="Z@RD28F.tmp"/>
                <a:cs typeface="Z@RD28F.tmp"/>
              </a:rPr>
              <a:t>not</a:t>
            </a:r>
            <a:r>
              <a:rPr sz="2153" kern="0" spc="255">
                <a:solidFill>
                  <a:srgbClr val="404040"/>
                </a:solidFill>
                <a:latin typeface="Z@RD28F.tmp"/>
                <a:cs typeface="Z@RD28F.tmp"/>
              </a:rPr>
              <a:t> </a:t>
            </a:r>
            <a:r>
              <a:rPr sz="2153" kern="0" spc="91">
                <a:solidFill>
                  <a:srgbClr val="404040"/>
                </a:solidFill>
                <a:latin typeface="Z@RD28F.tmp"/>
                <a:cs typeface="Z@RD28F.tmp"/>
              </a:rPr>
              <a:t>able</a:t>
            </a:r>
            <a:r>
              <a:rPr sz="2153" kern="0" spc="402">
                <a:solidFill>
                  <a:srgbClr val="404040"/>
                </a:solidFill>
                <a:latin typeface="Z@RD28F.tmp"/>
                <a:cs typeface="Z@RD28F.tmp"/>
              </a:rPr>
              <a:t> </a:t>
            </a:r>
            <a:r>
              <a:rPr sz="2153" kern="0">
                <a:solidFill>
                  <a:srgbClr val="404040"/>
                </a:solidFill>
                <a:latin typeface="Z@RD28F.tmp"/>
                <a:cs typeface="Z@RD28F.tmp"/>
              </a:rPr>
              <a:t>to</a:t>
            </a:r>
            <a:r>
              <a:rPr sz="2153" kern="0" spc="210">
                <a:solidFill>
                  <a:srgbClr val="404040"/>
                </a:solidFill>
                <a:latin typeface="Z@RD28F.tmp"/>
                <a:cs typeface="Z@RD28F.tmp"/>
              </a:rPr>
              <a:t> </a:t>
            </a:r>
            <a:r>
              <a:rPr sz="2153" kern="0" spc="62">
                <a:solidFill>
                  <a:srgbClr val="404040"/>
                </a:solidFill>
                <a:latin typeface="Z@RD28F.tmp"/>
                <a:cs typeface="Z@RD28F.tmp"/>
              </a:rPr>
              <a:t>fund</a:t>
            </a:r>
            <a:r>
              <a:rPr sz="2153" kern="0" spc="329">
                <a:solidFill>
                  <a:srgbClr val="404040"/>
                </a:solidFill>
                <a:latin typeface="Z@RD28F.tmp"/>
                <a:cs typeface="Z@RD28F.tmp"/>
              </a:rPr>
              <a:t> </a:t>
            </a:r>
            <a:r>
              <a:rPr sz="2153" kern="0">
                <a:solidFill>
                  <a:srgbClr val="404040"/>
                </a:solidFill>
                <a:latin typeface="Z@RD28F.tmp"/>
                <a:cs typeface="Z@RD28F.tmp"/>
              </a:rPr>
              <a:t>our</a:t>
            </a:r>
            <a:r>
              <a:rPr sz="2153" kern="0" spc="300">
                <a:solidFill>
                  <a:srgbClr val="404040"/>
                </a:solidFill>
                <a:latin typeface="Z@RD28F.tmp"/>
                <a:cs typeface="Z@RD28F.tmp"/>
              </a:rPr>
              <a:t> </a:t>
            </a:r>
            <a:r>
              <a:rPr sz="2153" kern="0">
                <a:solidFill>
                  <a:srgbClr val="404040"/>
                </a:solidFill>
                <a:latin typeface="Z@RD28F.tmp"/>
                <a:cs typeface="Z@RD28F.tmp"/>
              </a:rPr>
              <a:t>entire</a:t>
            </a:r>
            <a:r>
              <a:rPr sz="2153" kern="0" spc="-164">
                <a:solidFill>
                  <a:srgbClr val="404040"/>
                </a:solidFill>
                <a:latin typeface="Z@RD28F.tmp"/>
                <a:cs typeface="Z@RD28F.tmp"/>
              </a:rPr>
              <a:t> </a:t>
            </a:r>
            <a:r>
              <a:rPr sz="2153" kern="0" spc="68">
                <a:solidFill>
                  <a:srgbClr val="404040"/>
                </a:solidFill>
                <a:latin typeface="Z@RD28F.tmp"/>
                <a:cs typeface="Z@RD28F.tmp"/>
              </a:rPr>
              <a:t>request</a:t>
            </a:r>
            <a:r>
              <a:rPr sz="2153" kern="0" spc="238">
                <a:solidFill>
                  <a:srgbClr val="404040"/>
                </a:solidFill>
                <a:latin typeface="Z@RD28F.tmp"/>
                <a:cs typeface="Z@RD28F.tmp"/>
              </a:rPr>
              <a:t> </a:t>
            </a:r>
            <a:r>
              <a:rPr sz="2153" kern="0">
                <a:solidFill>
                  <a:srgbClr val="404040"/>
                </a:solidFill>
                <a:latin typeface="Z@RD28F.tmp"/>
                <a:cs typeface="Z@RD28F.tmp"/>
              </a:rPr>
              <a:t>(or</a:t>
            </a:r>
            <a:r>
              <a:rPr sz="2153" kern="0" spc="244">
                <a:solidFill>
                  <a:srgbClr val="404040"/>
                </a:solidFill>
                <a:latin typeface="Z@RD28F.tmp"/>
                <a:cs typeface="Z@RD28F.tmp"/>
              </a:rPr>
              <a:t> </a:t>
            </a:r>
            <a:r>
              <a:rPr sz="2153" kern="0">
                <a:solidFill>
                  <a:srgbClr val="404040"/>
                </a:solidFill>
                <a:latin typeface="Z@RD28F.tmp"/>
                <a:cs typeface="Z@RD28F.tmp"/>
              </a:rPr>
              <a:t>all</a:t>
            </a:r>
            <a:r>
              <a:rPr sz="2153" kern="0" spc="278">
                <a:solidFill>
                  <a:srgbClr val="404040"/>
                </a:solidFill>
                <a:latin typeface="Z@RD28F.tmp"/>
                <a:cs typeface="Z@RD28F.tmp"/>
              </a:rPr>
              <a:t> </a:t>
            </a:r>
            <a:r>
              <a:rPr sz="2153" kern="0" spc="68">
                <a:solidFill>
                  <a:srgbClr val="404040"/>
                </a:solidFill>
                <a:latin typeface="Z@RD28F.tmp"/>
                <a:cs typeface="Z@RD28F.tmp"/>
              </a:rPr>
              <a:t>requests</a:t>
            </a:r>
            <a:r>
              <a:rPr sz="2153" kern="0" spc="244">
                <a:solidFill>
                  <a:srgbClr val="404040"/>
                </a:solidFill>
                <a:latin typeface="Z@RD28F.tmp"/>
                <a:cs typeface="Z@RD28F.tmp"/>
              </a:rPr>
              <a:t> </a:t>
            </a:r>
            <a:r>
              <a:rPr sz="2153" kern="0" spc="57">
                <a:solidFill>
                  <a:srgbClr val="404040"/>
                </a:solidFill>
                <a:latin typeface="Z@RD28F.tmp"/>
                <a:cs typeface="Z@RD28F.tmp"/>
              </a:rPr>
              <a:t>nationally).</a:t>
            </a:r>
            <a:endParaRPr sz="2153" kern="0">
              <a:solidFill>
                <a:sysClr val="windowText" lastClr="000000"/>
              </a:solidFill>
              <a:latin typeface="Z@RD28F.tmp"/>
              <a:cs typeface="Z@RD28F.tmp"/>
            </a:endParaRPr>
          </a:p>
          <a:p>
            <a:pPr defTabSz="1036290">
              <a:spcBef>
                <a:spcPts val="1983"/>
              </a:spcBef>
              <a:buClr>
                <a:srgbClr val="FFB100"/>
              </a:buClr>
              <a:buFont typeface="Arial"/>
              <a:buChar char="•"/>
            </a:pPr>
            <a:endParaRPr sz="2153" kern="0">
              <a:solidFill>
                <a:sysClr val="windowText" lastClr="000000"/>
              </a:solidFill>
              <a:latin typeface="Z@RD28F.tmp"/>
              <a:cs typeface="Z@RD28F.tmp"/>
            </a:endParaRPr>
          </a:p>
          <a:p>
            <a:pPr marL="118021" marR="538295" indent="-103629" defTabSz="1036290">
              <a:lnSpc>
                <a:spcPts val="2267"/>
              </a:lnSpc>
              <a:buClr>
                <a:srgbClr val="FFB100"/>
              </a:buClr>
              <a:buSzPct val="89473"/>
              <a:buFont typeface="Arial"/>
              <a:buChar char="•"/>
              <a:tabLst>
                <a:tab pos="118021" algn="l"/>
              </a:tabLst>
            </a:pPr>
            <a:r>
              <a:rPr sz="2153" kern="0" spc="85">
                <a:solidFill>
                  <a:srgbClr val="404040"/>
                </a:solidFill>
                <a:latin typeface="Z@RD28F.tmp"/>
                <a:cs typeface="Z@RD28F.tmp"/>
              </a:rPr>
              <a:t>The</a:t>
            </a:r>
            <a:r>
              <a:rPr sz="2153" kern="0" spc="260">
                <a:solidFill>
                  <a:srgbClr val="404040"/>
                </a:solidFill>
                <a:latin typeface="Z@RD28F.tmp"/>
                <a:cs typeface="Z@RD28F.tmp"/>
              </a:rPr>
              <a:t> </a:t>
            </a:r>
            <a:r>
              <a:rPr sz="2153" kern="0" spc="96">
                <a:solidFill>
                  <a:srgbClr val="404040"/>
                </a:solidFill>
                <a:latin typeface="Z@RD28F.tmp"/>
                <a:cs typeface="Z@RD28F.tmp"/>
              </a:rPr>
              <a:t>Ranking</a:t>
            </a:r>
            <a:r>
              <a:rPr sz="2153" kern="0" spc="288">
                <a:solidFill>
                  <a:srgbClr val="404040"/>
                </a:solidFill>
                <a:latin typeface="Z@RD28F.tmp"/>
                <a:cs typeface="Z@RD28F.tmp"/>
              </a:rPr>
              <a:t> </a:t>
            </a:r>
            <a:r>
              <a:rPr sz="2153" kern="0">
                <a:solidFill>
                  <a:srgbClr val="404040"/>
                </a:solidFill>
                <a:latin typeface="Z@RD28F.tmp"/>
                <a:cs typeface="Z@RD28F.tmp"/>
              </a:rPr>
              <a:t>must</a:t>
            </a:r>
            <a:r>
              <a:rPr sz="2153" kern="0" spc="198">
                <a:solidFill>
                  <a:srgbClr val="404040"/>
                </a:solidFill>
                <a:latin typeface="Z@RD28F.tmp"/>
                <a:cs typeface="Z@RD28F.tmp"/>
              </a:rPr>
              <a:t> </a:t>
            </a:r>
            <a:r>
              <a:rPr sz="2153" kern="0" spc="91">
                <a:solidFill>
                  <a:srgbClr val="404040"/>
                </a:solidFill>
                <a:latin typeface="Z@RD28F.tmp"/>
                <a:cs typeface="Z@RD28F.tmp"/>
              </a:rPr>
              <a:t>include</a:t>
            </a:r>
            <a:r>
              <a:rPr sz="2153" kern="0" spc="288">
                <a:solidFill>
                  <a:srgbClr val="404040"/>
                </a:solidFill>
                <a:latin typeface="Z@RD28F.tmp"/>
                <a:cs typeface="Z@RD28F.tmp"/>
              </a:rPr>
              <a:t> </a:t>
            </a:r>
            <a:r>
              <a:rPr sz="2153" kern="0">
                <a:solidFill>
                  <a:srgbClr val="404040"/>
                </a:solidFill>
                <a:latin typeface="Z@RD28F.tmp"/>
                <a:cs typeface="Z@RD28F.tmp"/>
              </a:rPr>
              <a:t>a</a:t>
            </a:r>
            <a:r>
              <a:rPr sz="2153" kern="0" spc="238">
                <a:solidFill>
                  <a:srgbClr val="404040"/>
                </a:solidFill>
                <a:latin typeface="Z@RD28F.tmp"/>
                <a:cs typeface="Z@RD28F.tmp"/>
              </a:rPr>
              <a:t> </a:t>
            </a:r>
            <a:r>
              <a:rPr sz="2153" kern="0" spc="96">
                <a:solidFill>
                  <a:srgbClr val="404040"/>
                </a:solidFill>
                <a:latin typeface="Z@RD28F.tmp"/>
                <a:cs typeface="Z@RD28F.tmp"/>
              </a:rPr>
              <a:t>combination</a:t>
            </a:r>
            <a:r>
              <a:rPr sz="2153" kern="0" spc="249">
                <a:solidFill>
                  <a:srgbClr val="404040"/>
                </a:solidFill>
                <a:latin typeface="Z@RD28F.tmp"/>
                <a:cs typeface="Z@RD28F.tmp"/>
              </a:rPr>
              <a:t> </a:t>
            </a:r>
            <a:r>
              <a:rPr sz="2153" kern="0">
                <a:solidFill>
                  <a:srgbClr val="404040"/>
                </a:solidFill>
                <a:latin typeface="Z@RD28F.tmp"/>
                <a:cs typeface="Z@RD28F.tmp"/>
              </a:rPr>
              <a:t>of</a:t>
            </a:r>
            <a:r>
              <a:rPr sz="2153" kern="0" spc="198">
                <a:solidFill>
                  <a:srgbClr val="404040"/>
                </a:solidFill>
                <a:latin typeface="Z@RD28F.tmp"/>
                <a:cs typeface="Z@RD28F.tmp"/>
              </a:rPr>
              <a:t> </a:t>
            </a:r>
            <a:r>
              <a:rPr sz="2153" kern="0" spc="74">
                <a:solidFill>
                  <a:srgbClr val="404040"/>
                </a:solidFill>
                <a:latin typeface="Z@RD28F.tmp"/>
                <a:cs typeface="Z@RD28F.tmp"/>
              </a:rPr>
              <a:t>threshold</a:t>
            </a:r>
            <a:r>
              <a:rPr sz="2153" kern="0" spc="249">
                <a:solidFill>
                  <a:srgbClr val="404040"/>
                </a:solidFill>
                <a:latin typeface="Z@RD28F.tmp"/>
                <a:cs typeface="Z@RD28F.tmp"/>
              </a:rPr>
              <a:t> </a:t>
            </a:r>
            <a:r>
              <a:rPr sz="2153" kern="0">
                <a:solidFill>
                  <a:srgbClr val="404040"/>
                </a:solidFill>
                <a:latin typeface="Z@RD28F.tmp"/>
                <a:cs typeface="Z@RD28F.tmp"/>
              </a:rPr>
              <a:t>criteria,</a:t>
            </a:r>
            <a:r>
              <a:rPr sz="2153" kern="0" spc="142">
                <a:solidFill>
                  <a:srgbClr val="404040"/>
                </a:solidFill>
                <a:latin typeface="Z@RD28F.tmp"/>
                <a:cs typeface="Z@RD28F.tmp"/>
              </a:rPr>
              <a:t> </a:t>
            </a:r>
            <a:r>
              <a:rPr sz="2153" kern="0" spc="91">
                <a:solidFill>
                  <a:srgbClr val="404040"/>
                </a:solidFill>
                <a:latin typeface="Z@RD28F.tmp"/>
                <a:cs typeface="Z@RD28F.tmp"/>
              </a:rPr>
              <a:t>performance,</a:t>
            </a:r>
            <a:r>
              <a:rPr sz="2153" kern="0" spc="153">
                <a:solidFill>
                  <a:srgbClr val="404040"/>
                </a:solidFill>
                <a:latin typeface="Z@RD28F.tmp"/>
                <a:cs typeface="Z@RD28F.tmp"/>
              </a:rPr>
              <a:t> </a:t>
            </a:r>
            <a:r>
              <a:rPr sz="2153" kern="0" spc="85">
                <a:solidFill>
                  <a:srgbClr val="404040"/>
                </a:solidFill>
                <a:latin typeface="Z@RD28F.tmp"/>
                <a:cs typeface="Z@RD28F.tmp"/>
              </a:rPr>
              <a:t>and</a:t>
            </a:r>
            <a:r>
              <a:rPr sz="2153" kern="0" spc="295">
                <a:solidFill>
                  <a:srgbClr val="404040"/>
                </a:solidFill>
                <a:latin typeface="Z@RD28F.tmp"/>
                <a:cs typeface="Z@RD28F.tmp"/>
              </a:rPr>
              <a:t> </a:t>
            </a:r>
            <a:r>
              <a:rPr sz="2153" kern="0" spc="40">
                <a:solidFill>
                  <a:srgbClr val="404040"/>
                </a:solidFill>
                <a:latin typeface="Z@RD28F.tmp"/>
                <a:cs typeface="Z@RD28F.tmp"/>
              </a:rPr>
              <a:t>other </a:t>
            </a:r>
            <a:r>
              <a:rPr sz="2153" kern="0" spc="85">
                <a:solidFill>
                  <a:srgbClr val="404040"/>
                </a:solidFill>
                <a:latin typeface="Z@RD28F.tmp"/>
                <a:cs typeface="Z@RD28F.tmp"/>
              </a:rPr>
              <a:t>objective</a:t>
            </a:r>
            <a:r>
              <a:rPr sz="2153" kern="0" spc="181">
                <a:solidFill>
                  <a:srgbClr val="404040"/>
                </a:solidFill>
                <a:latin typeface="Z@RD28F.tmp"/>
                <a:cs typeface="Z@RD28F.tmp"/>
              </a:rPr>
              <a:t> </a:t>
            </a:r>
            <a:r>
              <a:rPr sz="2153" kern="0" spc="-11">
                <a:solidFill>
                  <a:srgbClr val="404040"/>
                </a:solidFill>
                <a:latin typeface="Z@RD28F.tmp"/>
                <a:cs typeface="Z@RD28F.tmp"/>
              </a:rPr>
              <a:t>criteria.</a:t>
            </a:r>
            <a:endParaRPr sz="2153" kern="0">
              <a:solidFill>
                <a:sysClr val="windowText" lastClr="000000"/>
              </a:solidFill>
              <a:latin typeface="Z@RD28F.tmp"/>
              <a:cs typeface="Z@RD28F.tmp"/>
            </a:endParaRPr>
          </a:p>
          <a:p>
            <a:pPr defTabSz="1036290">
              <a:buClr>
                <a:srgbClr val="FFB100"/>
              </a:buClr>
              <a:buFont typeface="Arial"/>
              <a:buChar char="•"/>
            </a:pPr>
            <a:endParaRPr sz="2153" kern="0">
              <a:solidFill>
                <a:sysClr val="windowText" lastClr="000000"/>
              </a:solidFill>
              <a:latin typeface="Z@RD28F.tmp"/>
              <a:cs typeface="Z@RD28F.tmp"/>
            </a:endParaRPr>
          </a:p>
          <a:p>
            <a:pPr defTabSz="1036290">
              <a:spcBef>
                <a:spcPts val="799"/>
              </a:spcBef>
              <a:buClr>
                <a:srgbClr val="FFB100"/>
              </a:buClr>
              <a:buFont typeface="Arial"/>
              <a:buChar char="•"/>
            </a:pPr>
            <a:endParaRPr sz="2153" kern="0">
              <a:solidFill>
                <a:sysClr val="windowText" lastClr="000000"/>
              </a:solidFill>
              <a:latin typeface="Z@RD28F.tmp"/>
              <a:cs typeface="Z@RD28F.tmp"/>
            </a:endParaRPr>
          </a:p>
          <a:p>
            <a:pPr marL="116583" marR="5757" indent="-102909" defTabSz="1036290">
              <a:lnSpc>
                <a:spcPts val="2323"/>
              </a:lnSpc>
              <a:buClr>
                <a:srgbClr val="FFB100"/>
              </a:buClr>
              <a:buSzPct val="89473"/>
              <a:buFont typeface="Arial"/>
              <a:buChar char="•"/>
              <a:tabLst>
                <a:tab pos="118021" algn="l"/>
              </a:tabLst>
            </a:pPr>
            <a:r>
              <a:rPr sz="2153" kern="0" spc="85">
                <a:solidFill>
                  <a:srgbClr val="6F2F9F"/>
                </a:solidFill>
                <a:latin typeface="Z@RD28F.tmp"/>
                <a:cs typeface="Z@RD28F.tmp"/>
              </a:rPr>
              <a:t>The</a:t>
            </a:r>
            <a:r>
              <a:rPr sz="2153" kern="0" spc="323">
                <a:solidFill>
                  <a:srgbClr val="6F2F9F"/>
                </a:solidFill>
                <a:latin typeface="Z@RD28F.tmp"/>
                <a:cs typeface="Z@RD28F.tmp"/>
              </a:rPr>
              <a:t> </a:t>
            </a:r>
            <a:r>
              <a:rPr sz="2153" kern="0" spc="96">
                <a:solidFill>
                  <a:srgbClr val="6F2F9F"/>
                </a:solidFill>
                <a:latin typeface="Z@RD28F.tmp"/>
                <a:cs typeface="Z@RD28F.tmp"/>
              </a:rPr>
              <a:t>Ranking</a:t>
            </a:r>
            <a:r>
              <a:rPr sz="2153" kern="0" spc="329">
                <a:solidFill>
                  <a:srgbClr val="6F2F9F"/>
                </a:solidFill>
                <a:latin typeface="Z@RD28F.tmp"/>
                <a:cs typeface="Z@RD28F.tmp"/>
              </a:rPr>
              <a:t> </a:t>
            </a:r>
            <a:r>
              <a:rPr sz="2153" kern="0" spc="96">
                <a:solidFill>
                  <a:srgbClr val="6F2F9F"/>
                </a:solidFill>
                <a:latin typeface="Z@RD28F.tmp"/>
                <a:cs typeface="Z@RD28F.tmp"/>
              </a:rPr>
              <a:t>Committee</a:t>
            </a:r>
            <a:r>
              <a:rPr sz="2153" kern="0" spc="312">
                <a:solidFill>
                  <a:srgbClr val="6F2F9F"/>
                </a:solidFill>
                <a:latin typeface="Z@RD28F.tmp"/>
                <a:cs typeface="Z@RD28F.tmp"/>
              </a:rPr>
              <a:t> </a:t>
            </a:r>
            <a:r>
              <a:rPr sz="2153" kern="0">
                <a:solidFill>
                  <a:srgbClr val="6F2F9F"/>
                </a:solidFill>
                <a:latin typeface="Z@RD28F.tmp"/>
                <a:cs typeface="Z@RD28F.tmp"/>
              </a:rPr>
              <a:t>must</a:t>
            </a:r>
            <a:r>
              <a:rPr sz="2153" kern="0" spc="198">
                <a:solidFill>
                  <a:srgbClr val="6F2F9F"/>
                </a:solidFill>
                <a:latin typeface="Z@RD28F.tmp"/>
                <a:cs typeface="Z@RD28F.tmp"/>
              </a:rPr>
              <a:t> </a:t>
            </a:r>
            <a:r>
              <a:rPr sz="2153" kern="0" spc="79">
                <a:solidFill>
                  <a:srgbClr val="6F2F9F"/>
                </a:solidFill>
                <a:latin typeface="Z@RD28F.tmp"/>
                <a:cs typeface="Z@RD28F.tmp"/>
              </a:rPr>
              <a:t>be</a:t>
            </a:r>
            <a:r>
              <a:rPr sz="2153" kern="0" spc="459">
                <a:solidFill>
                  <a:srgbClr val="6F2F9F"/>
                </a:solidFill>
                <a:latin typeface="Z@RD28F.tmp"/>
                <a:cs typeface="Z@RD28F.tmp"/>
              </a:rPr>
              <a:t> </a:t>
            </a:r>
            <a:r>
              <a:rPr sz="2153" kern="0" spc="108">
                <a:solidFill>
                  <a:srgbClr val="6F2F9F"/>
                </a:solidFill>
                <a:latin typeface="Z@RD28F.tmp"/>
                <a:cs typeface="Z@RD28F.tmp"/>
              </a:rPr>
              <a:t>made</a:t>
            </a:r>
            <a:r>
              <a:rPr sz="2153" kern="0" spc="391">
                <a:solidFill>
                  <a:srgbClr val="6F2F9F"/>
                </a:solidFill>
                <a:latin typeface="Z@RD28F.tmp"/>
                <a:cs typeface="Z@RD28F.tmp"/>
              </a:rPr>
              <a:t> </a:t>
            </a:r>
            <a:r>
              <a:rPr sz="2153" kern="0" spc="68">
                <a:solidFill>
                  <a:srgbClr val="6F2F9F"/>
                </a:solidFill>
                <a:latin typeface="Z@RD28F.tmp"/>
                <a:cs typeface="Z@RD28F.tmp"/>
              </a:rPr>
              <a:t>up</a:t>
            </a:r>
            <a:r>
              <a:rPr sz="2153" kern="0" spc="397">
                <a:solidFill>
                  <a:srgbClr val="6F2F9F"/>
                </a:solidFill>
                <a:latin typeface="Z@RD28F.tmp"/>
                <a:cs typeface="Z@RD28F.tmp"/>
              </a:rPr>
              <a:t> </a:t>
            </a:r>
            <a:r>
              <a:rPr sz="2153" kern="0">
                <a:solidFill>
                  <a:srgbClr val="6F2F9F"/>
                </a:solidFill>
                <a:latin typeface="Z@RD28F.tmp"/>
                <a:cs typeface="Z@RD28F.tmp"/>
              </a:rPr>
              <a:t>of</a:t>
            </a:r>
            <a:r>
              <a:rPr sz="2153" kern="0" spc="181">
                <a:solidFill>
                  <a:srgbClr val="6F2F9F"/>
                </a:solidFill>
                <a:latin typeface="Z@RD28F.tmp"/>
                <a:cs typeface="Z@RD28F.tmp"/>
              </a:rPr>
              <a:t> </a:t>
            </a:r>
            <a:r>
              <a:rPr sz="2153" kern="0" spc="85">
                <a:solidFill>
                  <a:srgbClr val="6F2F9F"/>
                </a:solidFill>
                <a:latin typeface="Z@RD28F.tmp"/>
                <a:cs typeface="Z@RD28F.tmp"/>
              </a:rPr>
              <a:t>non-</a:t>
            </a:r>
            <a:r>
              <a:rPr sz="2153" kern="0" spc="79">
                <a:solidFill>
                  <a:srgbClr val="6F2F9F"/>
                </a:solidFill>
                <a:latin typeface="Z@RD28F.tmp"/>
                <a:cs typeface="Z@RD28F.tmp"/>
              </a:rPr>
              <a:t>conflicted</a:t>
            </a:r>
            <a:r>
              <a:rPr sz="2153" kern="0" spc="278">
                <a:solidFill>
                  <a:srgbClr val="6F2F9F"/>
                </a:solidFill>
                <a:latin typeface="Z@RD28F.tmp"/>
                <a:cs typeface="Z@RD28F.tmp"/>
              </a:rPr>
              <a:t> </a:t>
            </a:r>
            <a:r>
              <a:rPr sz="2153" kern="0" spc="79">
                <a:solidFill>
                  <a:srgbClr val="6F2F9F"/>
                </a:solidFill>
                <a:latin typeface="Z@RD28F.tmp"/>
                <a:cs typeface="Z@RD28F.tmp"/>
              </a:rPr>
              <a:t>community</a:t>
            </a:r>
            <a:r>
              <a:rPr sz="2153" kern="0" spc="272">
                <a:solidFill>
                  <a:srgbClr val="6F2F9F"/>
                </a:solidFill>
                <a:latin typeface="Z@RD28F.tmp"/>
                <a:cs typeface="Z@RD28F.tmp"/>
              </a:rPr>
              <a:t> </a:t>
            </a:r>
            <a:r>
              <a:rPr sz="2153" kern="0" spc="79">
                <a:solidFill>
                  <a:srgbClr val="6F2F9F"/>
                </a:solidFill>
                <a:latin typeface="Z@RD28F.tmp"/>
                <a:cs typeface="Z@RD28F.tmp"/>
              </a:rPr>
              <a:t>stakeholders</a:t>
            </a:r>
            <a:r>
              <a:rPr sz="2153" kern="0" spc="272">
                <a:solidFill>
                  <a:srgbClr val="6F2F9F"/>
                </a:solidFill>
                <a:latin typeface="Z@RD28F.tmp"/>
                <a:cs typeface="Z@RD28F.tmp"/>
              </a:rPr>
              <a:t> </a:t>
            </a:r>
            <a:r>
              <a:rPr sz="2153" kern="0" spc="-57">
                <a:solidFill>
                  <a:srgbClr val="6F2F9F"/>
                </a:solidFill>
                <a:latin typeface="Z@RD28F.tmp"/>
                <a:cs typeface="Z@RD28F.tmp"/>
              </a:rPr>
              <a:t>– 	</a:t>
            </a:r>
            <a:r>
              <a:rPr sz="2153" kern="0" spc="113">
                <a:solidFill>
                  <a:srgbClr val="6F2F9F"/>
                </a:solidFill>
                <a:latin typeface="Z@RD28F.tmp"/>
                <a:cs typeface="Z@RD28F.tmp"/>
              </a:rPr>
              <a:t>meaning</a:t>
            </a:r>
            <a:r>
              <a:rPr sz="2153" kern="0" spc="272">
                <a:solidFill>
                  <a:srgbClr val="6F2F9F"/>
                </a:solidFill>
                <a:latin typeface="Z@RD28F.tmp"/>
                <a:cs typeface="Z@RD28F.tmp"/>
              </a:rPr>
              <a:t> </a:t>
            </a:r>
            <a:r>
              <a:rPr sz="2153" kern="0" spc="113">
                <a:solidFill>
                  <a:srgbClr val="6F2F9F"/>
                </a:solidFill>
                <a:latin typeface="Z@RD28F.tmp"/>
                <a:cs typeface="Z@RD28F.tmp"/>
              </a:rPr>
              <a:t>members</a:t>
            </a:r>
            <a:r>
              <a:rPr sz="2153" kern="0" spc="231">
                <a:solidFill>
                  <a:srgbClr val="6F2F9F"/>
                </a:solidFill>
                <a:latin typeface="Z@RD28F.tmp"/>
                <a:cs typeface="Z@RD28F.tmp"/>
              </a:rPr>
              <a:t> </a:t>
            </a:r>
            <a:r>
              <a:rPr sz="2153" kern="0">
                <a:solidFill>
                  <a:srgbClr val="6F2F9F"/>
                </a:solidFill>
                <a:latin typeface="Z@RD28F.tmp"/>
                <a:cs typeface="Z@RD28F.tmp"/>
              </a:rPr>
              <a:t>of</a:t>
            </a:r>
            <a:r>
              <a:rPr sz="2153" kern="0" spc="244">
                <a:solidFill>
                  <a:srgbClr val="6F2F9F"/>
                </a:solidFill>
                <a:latin typeface="Z@RD28F.tmp"/>
                <a:cs typeface="Z@RD28F.tmp"/>
              </a:rPr>
              <a:t> </a:t>
            </a:r>
            <a:r>
              <a:rPr sz="2153" kern="0">
                <a:solidFill>
                  <a:srgbClr val="6F2F9F"/>
                </a:solidFill>
                <a:latin typeface="Z@RD28F.tmp"/>
                <a:cs typeface="Z@RD28F.tmp"/>
              </a:rPr>
              <a:t>the</a:t>
            </a:r>
            <a:r>
              <a:rPr sz="2153" kern="0" spc="198">
                <a:solidFill>
                  <a:srgbClr val="6F2F9F"/>
                </a:solidFill>
                <a:latin typeface="Z@RD28F.tmp"/>
                <a:cs typeface="Z@RD28F.tmp"/>
              </a:rPr>
              <a:t> </a:t>
            </a:r>
            <a:r>
              <a:rPr sz="2153" kern="0" spc="96">
                <a:solidFill>
                  <a:srgbClr val="6F2F9F"/>
                </a:solidFill>
                <a:latin typeface="Z@RD28F.tmp"/>
                <a:cs typeface="Z@RD28F.tmp"/>
              </a:rPr>
              <a:t>Ranking</a:t>
            </a:r>
            <a:r>
              <a:rPr sz="2153" kern="0" spc="278">
                <a:solidFill>
                  <a:srgbClr val="6F2F9F"/>
                </a:solidFill>
                <a:latin typeface="Z@RD28F.tmp"/>
                <a:cs typeface="Z@RD28F.tmp"/>
              </a:rPr>
              <a:t> </a:t>
            </a:r>
            <a:r>
              <a:rPr sz="2153" kern="0" spc="96">
                <a:solidFill>
                  <a:srgbClr val="6F2F9F"/>
                </a:solidFill>
                <a:latin typeface="Z@RD28F.tmp"/>
                <a:cs typeface="Z@RD28F.tmp"/>
              </a:rPr>
              <a:t>Committee</a:t>
            </a:r>
            <a:r>
              <a:rPr sz="2153" kern="0" spc="266">
                <a:solidFill>
                  <a:srgbClr val="6F2F9F"/>
                </a:solidFill>
                <a:latin typeface="Z@RD28F.tmp"/>
                <a:cs typeface="Z@RD28F.tmp"/>
              </a:rPr>
              <a:t> </a:t>
            </a:r>
            <a:r>
              <a:rPr sz="2153" kern="0" spc="74">
                <a:solidFill>
                  <a:srgbClr val="6F2F9F"/>
                </a:solidFill>
                <a:latin typeface="Z@RD28F.tmp"/>
                <a:cs typeface="Z@RD28F.tmp"/>
              </a:rPr>
              <a:t>cannot</a:t>
            </a:r>
            <a:r>
              <a:rPr sz="2153" kern="0" spc="231">
                <a:solidFill>
                  <a:srgbClr val="6F2F9F"/>
                </a:solidFill>
                <a:latin typeface="Z@RD28F.tmp"/>
                <a:cs typeface="Z@RD28F.tmp"/>
              </a:rPr>
              <a:t> </a:t>
            </a:r>
            <a:r>
              <a:rPr sz="2153" kern="0" spc="113">
                <a:solidFill>
                  <a:srgbClr val="6F2F9F"/>
                </a:solidFill>
                <a:latin typeface="Z@RD28F.tmp"/>
                <a:cs typeface="Z@RD28F.tmp"/>
              </a:rPr>
              <a:t>come</a:t>
            </a:r>
            <a:r>
              <a:rPr sz="2153" kern="0" spc="288">
                <a:solidFill>
                  <a:srgbClr val="6F2F9F"/>
                </a:solidFill>
                <a:latin typeface="Z@RD28F.tmp"/>
                <a:cs typeface="Z@RD28F.tmp"/>
              </a:rPr>
              <a:t> </a:t>
            </a:r>
            <a:r>
              <a:rPr sz="2153" kern="0">
                <a:solidFill>
                  <a:srgbClr val="6F2F9F"/>
                </a:solidFill>
                <a:latin typeface="Z@RD28F.tmp"/>
                <a:cs typeface="Z@RD28F.tmp"/>
              </a:rPr>
              <a:t>from</a:t>
            </a:r>
            <a:r>
              <a:rPr sz="2153" kern="0" spc="176">
                <a:solidFill>
                  <a:srgbClr val="6F2F9F"/>
                </a:solidFill>
                <a:latin typeface="Z@RD28F.tmp"/>
                <a:cs typeface="Z@RD28F.tmp"/>
              </a:rPr>
              <a:t> </a:t>
            </a:r>
            <a:r>
              <a:rPr sz="2153" kern="0" spc="96">
                <a:solidFill>
                  <a:srgbClr val="6F2F9F"/>
                </a:solidFill>
                <a:latin typeface="Z@RD28F.tmp"/>
                <a:cs typeface="Z@RD28F.tmp"/>
              </a:rPr>
              <a:t>government</a:t>
            </a:r>
            <a:r>
              <a:rPr sz="2153" kern="0" spc="255">
                <a:solidFill>
                  <a:srgbClr val="6F2F9F"/>
                </a:solidFill>
                <a:latin typeface="Z@RD28F.tmp"/>
                <a:cs typeface="Z@RD28F.tmp"/>
              </a:rPr>
              <a:t> </a:t>
            </a:r>
            <a:r>
              <a:rPr sz="2153" kern="0" spc="113">
                <a:solidFill>
                  <a:srgbClr val="6F2F9F"/>
                </a:solidFill>
                <a:latin typeface="Z@RD28F.tmp"/>
                <a:cs typeface="Z@RD28F.tmp"/>
              </a:rPr>
              <a:t>agencies</a:t>
            </a:r>
            <a:r>
              <a:rPr sz="2153" kern="0" spc="266">
                <a:solidFill>
                  <a:srgbClr val="6F2F9F"/>
                </a:solidFill>
                <a:latin typeface="Z@RD28F.tmp"/>
                <a:cs typeface="Z@RD28F.tmp"/>
              </a:rPr>
              <a:t> </a:t>
            </a:r>
            <a:r>
              <a:rPr sz="2153" kern="0" spc="68">
                <a:solidFill>
                  <a:srgbClr val="6F2F9F"/>
                </a:solidFill>
                <a:latin typeface="Z@RD28F.tmp"/>
                <a:cs typeface="Z@RD28F.tmp"/>
              </a:rPr>
              <a:t>or 	</a:t>
            </a:r>
            <a:r>
              <a:rPr sz="2153" kern="0" spc="74">
                <a:solidFill>
                  <a:srgbClr val="6F2F9F"/>
                </a:solidFill>
                <a:latin typeface="Z@RD28F.tmp"/>
                <a:cs typeface="Z@RD28F.tmp"/>
              </a:rPr>
              <a:t>service</a:t>
            </a:r>
            <a:r>
              <a:rPr sz="2153" kern="0" spc="187">
                <a:solidFill>
                  <a:srgbClr val="6F2F9F"/>
                </a:solidFill>
                <a:latin typeface="Z@RD28F.tmp"/>
                <a:cs typeface="Z@RD28F.tmp"/>
              </a:rPr>
              <a:t> </a:t>
            </a:r>
            <a:r>
              <a:rPr sz="2153" kern="0" spc="96">
                <a:solidFill>
                  <a:srgbClr val="6F2F9F"/>
                </a:solidFill>
                <a:latin typeface="Z@RD28F.tmp"/>
                <a:cs typeface="Z@RD28F.tmp"/>
              </a:rPr>
              <a:t>providers</a:t>
            </a:r>
            <a:r>
              <a:rPr sz="2153" kern="0" spc="181">
                <a:solidFill>
                  <a:srgbClr val="6F2F9F"/>
                </a:solidFill>
                <a:latin typeface="Z@RD28F.tmp"/>
                <a:cs typeface="Z@RD28F.tmp"/>
              </a:rPr>
              <a:t> </a:t>
            </a:r>
            <a:r>
              <a:rPr sz="2153" kern="0" spc="119">
                <a:solidFill>
                  <a:srgbClr val="6F2F9F"/>
                </a:solidFill>
                <a:latin typeface="Z@RD28F.tmp"/>
                <a:cs typeface="Z@RD28F.tmp"/>
              </a:rPr>
              <a:t>seeking</a:t>
            </a:r>
            <a:r>
              <a:rPr sz="2153" kern="0" spc="255">
                <a:solidFill>
                  <a:srgbClr val="6F2F9F"/>
                </a:solidFill>
                <a:latin typeface="Z@RD28F.tmp"/>
                <a:cs typeface="Z@RD28F.tmp"/>
              </a:rPr>
              <a:t> </a:t>
            </a:r>
            <a:r>
              <a:rPr sz="2153" kern="0" spc="68">
                <a:solidFill>
                  <a:srgbClr val="6F2F9F"/>
                </a:solidFill>
                <a:latin typeface="Z@RD28F.tmp"/>
                <a:cs typeface="Z@RD28F.tmp"/>
              </a:rPr>
              <a:t>new</a:t>
            </a:r>
            <a:r>
              <a:rPr sz="2153" kern="0" spc="187">
                <a:solidFill>
                  <a:srgbClr val="6F2F9F"/>
                </a:solidFill>
                <a:latin typeface="Z@RD28F.tmp"/>
                <a:cs typeface="Z@RD28F.tmp"/>
              </a:rPr>
              <a:t> </a:t>
            </a:r>
            <a:r>
              <a:rPr sz="2153" kern="0">
                <a:solidFill>
                  <a:srgbClr val="6F2F9F"/>
                </a:solidFill>
                <a:latin typeface="Z@RD28F.tmp"/>
                <a:cs typeface="Z@RD28F.tmp"/>
              </a:rPr>
              <a:t>or</a:t>
            </a:r>
            <a:r>
              <a:rPr sz="2153" kern="0" spc="187">
                <a:solidFill>
                  <a:srgbClr val="6F2F9F"/>
                </a:solidFill>
                <a:latin typeface="Z@RD28F.tmp"/>
                <a:cs typeface="Z@RD28F.tmp"/>
              </a:rPr>
              <a:t> </a:t>
            </a:r>
            <a:r>
              <a:rPr sz="2153" kern="0" spc="62">
                <a:solidFill>
                  <a:srgbClr val="6F2F9F"/>
                </a:solidFill>
                <a:latin typeface="Z@RD28F.tmp"/>
                <a:cs typeface="Z@RD28F.tmp"/>
              </a:rPr>
              <a:t>renewal</a:t>
            </a:r>
            <a:r>
              <a:rPr sz="2153" kern="0" spc="193">
                <a:solidFill>
                  <a:srgbClr val="6F2F9F"/>
                </a:solidFill>
                <a:latin typeface="Z@RD28F.tmp"/>
                <a:cs typeface="Z@RD28F.tmp"/>
              </a:rPr>
              <a:t> </a:t>
            </a:r>
            <a:r>
              <a:rPr sz="2153" kern="0" spc="102">
                <a:solidFill>
                  <a:srgbClr val="6F2F9F"/>
                </a:solidFill>
                <a:latin typeface="Z@RD28F.tmp"/>
                <a:cs typeface="Z@RD28F.tmp"/>
              </a:rPr>
              <a:t>funding</a:t>
            </a:r>
            <a:r>
              <a:rPr sz="2153" kern="0" spc="260">
                <a:solidFill>
                  <a:srgbClr val="6F2F9F"/>
                </a:solidFill>
                <a:latin typeface="Z@RD28F.tmp"/>
                <a:cs typeface="Z@RD28F.tmp"/>
              </a:rPr>
              <a:t> </a:t>
            </a:r>
            <a:r>
              <a:rPr sz="2153" kern="0">
                <a:solidFill>
                  <a:srgbClr val="6F2F9F"/>
                </a:solidFill>
                <a:latin typeface="Z@RD28F.tmp"/>
                <a:cs typeface="Z@RD28F.tmp"/>
              </a:rPr>
              <a:t>in</a:t>
            </a:r>
            <a:r>
              <a:rPr sz="2153" kern="0" spc="176">
                <a:solidFill>
                  <a:srgbClr val="6F2F9F"/>
                </a:solidFill>
                <a:latin typeface="Z@RD28F.tmp"/>
                <a:cs typeface="Z@RD28F.tmp"/>
              </a:rPr>
              <a:t> </a:t>
            </a:r>
            <a:r>
              <a:rPr sz="2153" kern="0">
                <a:solidFill>
                  <a:srgbClr val="6F2F9F"/>
                </a:solidFill>
                <a:latin typeface="Z@RD28F.tmp"/>
                <a:cs typeface="Z@RD28F.tmp"/>
              </a:rPr>
              <a:t>the</a:t>
            </a:r>
            <a:r>
              <a:rPr sz="2153" kern="0" spc="164">
                <a:solidFill>
                  <a:srgbClr val="6F2F9F"/>
                </a:solidFill>
                <a:latin typeface="Z@RD28F.tmp"/>
                <a:cs typeface="Z@RD28F.tmp"/>
              </a:rPr>
              <a:t> </a:t>
            </a:r>
            <a:r>
              <a:rPr sz="2153" kern="0" spc="68">
                <a:solidFill>
                  <a:srgbClr val="6F2F9F"/>
                </a:solidFill>
                <a:latin typeface="Z@RD28F.tmp"/>
                <a:cs typeface="Z@RD28F.tmp"/>
              </a:rPr>
              <a:t>competition.</a:t>
            </a:r>
            <a:endParaRPr sz="2153" kern="0">
              <a:solidFill>
                <a:sysClr val="windowText" lastClr="000000"/>
              </a:solidFill>
              <a:latin typeface="Z@RD28F.tmp"/>
              <a:cs typeface="Z@RD28F.tmp"/>
            </a:endParaRPr>
          </a:p>
        </p:txBody>
      </p:sp>
      <p:sp>
        <p:nvSpPr>
          <p:cNvPr id="4" name="object 4"/>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b="0" spc="-11">
                <a:solidFill>
                  <a:srgbClr val="404040"/>
                </a:solidFill>
                <a:latin typeface="Z@RD28F.tmp"/>
                <a:cs typeface="Z@RD28F.tmp"/>
              </a:rPr>
              <a:t>Ranking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B42C2-8284-2D0C-19B2-C262BE105399}"/>
              </a:ext>
            </a:extLst>
          </p:cNvPr>
          <p:cNvSpPr>
            <a:spLocks noGrp="1"/>
          </p:cNvSpPr>
          <p:nvPr>
            <p:ph sz="quarter" idx="1"/>
          </p:nvPr>
        </p:nvSpPr>
        <p:spPr>
          <a:xfrm>
            <a:off x="367646" y="1313391"/>
            <a:ext cx="13109312" cy="5944043"/>
          </a:xfrm>
        </p:spPr>
        <p:txBody>
          <a:bodyPr>
            <a:normAutofit fontScale="77500" lnSpcReduction="20000"/>
          </a:bodyPr>
          <a:lstStyle/>
          <a:p>
            <a:pPr marL="0" indent="0">
              <a:lnSpc>
                <a:spcPct val="120000"/>
              </a:lnSpc>
              <a:buNone/>
            </a:pPr>
            <a:r>
              <a:rPr lang="en-US" sz="3200" b="1"/>
              <a:t>Goals: </a:t>
            </a:r>
          </a:p>
          <a:p>
            <a:pPr>
              <a:lnSpc>
                <a:spcPct val="120000"/>
              </a:lnSpc>
            </a:pPr>
            <a:r>
              <a:rPr lang="en-US" sz="3200"/>
              <a:t>Establish</a:t>
            </a:r>
            <a:r>
              <a:rPr lang="en-US" sz="3200" b="1"/>
              <a:t> </a:t>
            </a:r>
            <a:r>
              <a:rPr lang="en-US" sz="3200"/>
              <a:t>a simple approach that is </a:t>
            </a:r>
          </a:p>
          <a:p>
            <a:pPr lvl="1">
              <a:lnSpc>
                <a:spcPct val="120000"/>
              </a:lnSpc>
            </a:pPr>
            <a:r>
              <a:rPr lang="en-US" sz="2788"/>
              <a:t>Inclusive and balanced </a:t>
            </a:r>
          </a:p>
          <a:p>
            <a:pPr lvl="1">
              <a:lnSpc>
                <a:spcPct val="120000"/>
              </a:lnSpc>
            </a:pPr>
            <a:r>
              <a:rPr lang="en-US" sz="2788"/>
              <a:t>Streamlined (meaning it leverages the effort of the current HUD CoC NOFO Ranking Committee), but appropriately tweaks members to account for development and housing expertise.</a:t>
            </a:r>
          </a:p>
          <a:p>
            <a:pPr marL="0" indent="0">
              <a:lnSpc>
                <a:spcPct val="120000"/>
              </a:lnSpc>
              <a:spcBef>
                <a:spcPts val="600"/>
              </a:spcBef>
              <a:buNone/>
            </a:pPr>
            <a:r>
              <a:rPr lang="en-US" sz="3200" b="1"/>
              <a:t>Inclusive</a:t>
            </a:r>
          </a:p>
          <a:p>
            <a:pPr>
              <a:lnSpc>
                <a:spcPct val="120000"/>
              </a:lnSpc>
            </a:pPr>
            <a:r>
              <a:rPr lang="en-US" sz="3200"/>
              <a:t>Represents the diversity of constituents/stakeholders around the table, including</a:t>
            </a:r>
          </a:p>
          <a:p>
            <a:pPr lvl="1">
              <a:lnSpc>
                <a:spcPct val="120000"/>
              </a:lnSpc>
            </a:pPr>
            <a:r>
              <a:rPr lang="en-US" sz="3200"/>
              <a:t>DC Gov agency representatives (Ex. ICH etc.),</a:t>
            </a:r>
          </a:p>
          <a:p>
            <a:pPr lvl="1">
              <a:lnSpc>
                <a:spcPct val="120000"/>
              </a:lnSpc>
            </a:pPr>
            <a:r>
              <a:rPr lang="en-US" sz="3200"/>
              <a:t>Service Providers (Ex. Echelon)</a:t>
            </a:r>
          </a:p>
          <a:p>
            <a:pPr lvl="1">
              <a:lnSpc>
                <a:spcPct val="120000"/>
              </a:lnSpc>
            </a:pPr>
            <a:r>
              <a:rPr lang="en-US" sz="3200"/>
              <a:t>Advocates (Ex. DCFPI, DV, and WLCH)</a:t>
            </a:r>
          </a:p>
          <a:p>
            <a:pPr lvl="1">
              <a:lnSpc>
                <a:spcPct val="120000"/>
              </a:lnSpc>
            </a:pPr>
            <a:r>
              <a:rPr lang="en-US" sz="3200"/>
              <a:t>Lived experience constituents (Male, Female, &amp; Youth; CEWG &amp; SHY YAB) </a:t>
            </a:r>
          </a:p>
          <a:p>
            <a:pPr marL="15240" indent="0">
              <a:lnSpc>
                <a:spcPct val="120000"/>
              </a:lnSpc>
              <a:spcBef>
                <a:spcPts val="600"/>
              </a:spcBef>
              <a:buNone/>
            </a:pPr>
            <a:r>
              <a:rPr lang="en-US" sz="3200" b="1"/>
              <a:t>Balanced</a:t>
            </a:r>
          </a:p>
          <a:p>
            <a:pPr>
              <a:lnSpc>
                <a:spcPct val="120000"/>
              </a:lnSpc>
            </a:pPr>
            <a:r>
              <a:rPr lang="en-US" sz="3200"/>
              <a:t>Leverages expertise and experience from prior years of ranking</a:t>
            </a:r>
          </a:p>
          <a:p>
            <a:pPr>
              <a:lnSpc>
                <a:spcPct val="120000"/>
              </a:lnSpc>
            </a:pPr>
            <a:r>
              <a:rPr lang="en-US" sz="3200"/>
              <a:t>Allows for developing a pipeline of new leaders</a:t>
            </a:r>
          </a:p>
          <a:p>
            <a:pPr>
              <a:lnSpc>
                <a:spcPct val="120000"/>
              </a:lnSpc>
            </a:pPr>
            <a:r>
              <a:rPr lang="en-US" sz="3200"/>
              <a:t>Accounts for development and housing expertise </a:t>
            </a:r>
            <a:r>
              <a:rPr lang="en-US" sz="3200" b="1">
                <a:solidFill>
                  <a:srgbClr val="C00000"/>
                </a:solidFill>
              </a:rPr>
              <a:t>*NEW*</a:t>
            </a:r>
          </a:p>
        </p:txBody>
      </p:sp>
      <p:sp>
        <p:nvSpPr>
          <p:cNvPr id="3" name="Title 2">
            <a:extLst>
              <a:ext uri="{FF2B5EF4-FFF2-40B4-BE49-F238E27FC236}">
                <a16:creationId xmlns:a16="http://schemas.microsoft.com/office/drawing/2014/main" id="{64A8C7B4-0B7D-FC41-56E7-3FDCE8D8E6D2}"/>
              </a:ext>
            </a:extLst>
          </p:cNvPr>
          <p:cNvSpPr>
            <a:spLocks noGrp="1"/>
          </p:cNvSpPr>
          <p:nvPr>
            <p:ph type="title"/>
          </p:nvPr>
        </p:nvSpPr>
        <p:spPr/>
        <p:txBody>
          <a:bodyPr/>
          <a:lstStyle/>
          <a:p>
            <a:r>
              <a:rPr lang="en-US" sz="4400"/>
              <a:t>Approach to Establishing Ranking CMTE</a:t>
            </a:r>
          </a:p>
        </p:txBody>
      </p:sp>
      <p:sp>
        <p:nvSpPr>
          <p:cNvPr id="4" name="Slide Number Placeholder 3">
            <a:extLst>
              <a:ext uri="{FF2B5EF4-FFF2-40B4-BE49-F238E27FC236}">
                <a16:creationId xmlns:a16="http://schemas.microsoft.com/office/drawing/2014/main" id="{54B85122-3BA1-87ED-E404-25D2ADE7E910}"/>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28</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3022061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4EA3F88-61FE-78B0-6FFF-3B10176A1B8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146A180-EDFD-D6F1-A289-7046B7425CA7}"/>
              </a:ext>
            </a:extLst>
          </p:cNvPr>
          <p:cNvSpPr>
            <a:spLocks noGrp="1"/>
          </p:cNvSpPr>
          <p:nvPr>
            <p:ph sz="quarter" idx="1"/>
          </p:nvPr>
        </p:nvSpPr>
        <p:spPr>
          <a:xfrm>
            <a:off x="367646" y="1313391"/>
            <a:ext cx="13109312" cy="6239803"/>
          </a:xfrm>
        </p:spPr>
        <p:txBody>
          <a:bodyPr>
            <a:normAutofit lnSpcReduction="10000"/>
          </a:bodyPr>
          <a:lstStyle/>
          <a:p>
            <a:r>
              <a:rPr lang="en-US"/>
              <a:t>Solicit for ranking committee members amongst</a:t>
            </a:r>
          </a:p>
          <a:p>
            <a:pPr lvl="1"/>
            <a:r>
              <a:rPr lang="en-US"/>
              <a:t>Prior &amp; current HUD CoC NOFO ranking CMTE members</a:t>
            </a:r>
          </a:p>
          <a:p>
            <a:pPr lvl="1"/>
            <a:r>
              <a:rPr lang="en-US"/>
              <a:t>Non-conflicted ICH Full Council, CEWG, &amp; YAB members – including Housing Solutions CMTE Members </a:t>
            </a:r>
            <a:r>
              <a:rPr kumimoji="0" lang="en-US" sz="4396" b="1" i="0" u="none" strike="noStrike" kern="1200" cap="none" spc="0" normalizeH="0" baseline="0" noProof="0">
                <a:ln>
                  <a:noFill/>
                </a:ln>
                <a:solidFill>
                  <a:srgbClr val="C00000"/>
                </a:solidFill>
                <a:effectLst/>
                <a:uLnTx/>
                <a:uFillTx/>
                <a:latin typeface="Tw Cen MT"/>
                <a:ea typeface="+mn-ea"/>
                <a:cs typeface="+mn-cs"/>
              </a:rPr>
              <a:t>*NEW*</a:t>
            </a:r>
            <a:endParaRPr lang="en-US"/>
          </a:p>
          <a:p>
            <a:pPr lvl="1"/>
            <a:r>
              <a:rPr lang="en-US"/>
              <a:t>Neighboring CoCs, if DC Gov and Service Providers are conflicted – last resort!</a:t>
            </a:r>
          </a:p>
          <a:p>
            <a:pPr lvl="1"/>
            <a:endParaRPr lang="en-US"/>
          </a:p>
          <a:p>
            <a:r>
              <a:rPr lang="en-US"/>
              <a:t>Special attention to maximize the participation of </a:t>
            </a:r>
          </a:p>
          <a:p>
            <a:pPr lvl="1"/>
            <a:r>
              <a:rPr lang="en-US"/>
              <a:t>constituents with lived experience &amp; </a:t>
            </a:r>
          </a:p>
          <a:p>
            <a:pPr lvl="1"/>
            <a:r>
              <a:rPr lang="en-US"/>
              <a:t>expertise with housing development &amp; PSH </a:t>
            </a:r>
            <a:r>
              <a:rPr lang="en-US" b="1">
                <a:solidFill>
                  <a:srgbClr val="C00000"/>
                </a:solidFill>
              </a:rPr>
              <a:t>*NEW*</a:t>
            </a:r>
          </a:p>
        </p:txBody>
      </p:sp>
      <p:sp>
        <p:nvSpPr>
          <p:cNvPr id="3" name="Title 2">
            <a:extLst>
              <a:ext uri="{FF2B5EF4-FFF2-40B4-BE49-F238E27FC236}">
                <a16:creationId xmlns:a16="http://schemas.microsoft.com/office/drawing/2014/main" id="{FB4D642C-9111-9EC8-31E9-186ECBC7876E}"/>
              </a:ext>
            </a:extLst>
          </p:cNvPr>
          <p:cNvSpPr>
            <a:spLocks noGrp="1"/>
          </p:cNvSpPr>
          <p:nvPr>
            <p:ph type="title"/>
          </p:nvPr>
        </p:nvSpPr>
        <p:spPr/>
        <p:txBody>
          <a:bodyPr/>
          <a:lstStyle/>
          <a:p>
            <a:r>
              <a:rPr lang="en-US"/>
              <a:t>Approach Continued</a:t>
            </a:r>
          </a:p>
        </p:txBody>
      </p:sp>
      <p:sp>
        <p:nvSpPr>
          <p:cNvPr id="4" name="Slide Number Placeholder 3">
            <a:extLst>
              <a:ext uri="{FF2B5EF4-FFF2-40B4-BE49-F238E27FC236}">
                <a16:creationId xmlns:a16="http://schemas.microsoft.com/office/drawing/2014/main" id="{E819E3D8-CB03-DFD0-EBA4-F2AE5E822167}"/>
              </a:ext>
            </a:extLst>
          </p:cNvPr>
          <p:cNvSpPr>
            <a:spLocks noGrp="1"/>
          </p:cNvSpPr>
          <p:nvPr>
            <p:ph type="sldNum" sz="quarter" idx="12"/>
          </p:nvPr>
        </p:nvSpPr>
        <p:spPr/>
        <p:txBody>
          <a:bodyPr/>
          <a:lstStyle/>
          <a:p>
            <a:fld id="{BD8932C4-06C2-4B3E-B9B4-4EEBB934B3D2}" type="slidenum">
              <a:rPr lang="en-US" smtClean="0"/>
              <a:pPr/>
              <a:t>29</a:t>
            </a:fld>
            <a:endParaRPr lang="en-US"/>
          </a:p>
        </p:txBody>
      </p:sp>
    </p:spTree>
    <p:extLst>
      <p:ext uri="{BB962C8B-B14F-4D97-AF65-F5344CB8AC3E}">
        <p14:creationId xmlns:p14="http://schemas.microsoft.com/office/powerpoint/2010/main" val="195851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F62196-F058-AE3C-E453-0D1DCA4FDD55}"/>
              </a:ext>
            </a:extLst>
          </p:cNvPr>
          <p:cNvSpPr>
            <a:spLocks noGrp="1"/>
          </p:cNvSpPr>
          <p:nvPr>
            <p:ph type="ctrTitle"/>
          </p:nvPr>
        </p:nvSpPr>
        <p:spPr>
          <a:xfrm>
            <a:off x="472430" y="2938409"/>
            <a:ext cx="5793665" cy="2609636"/>
          </a:xfrm>
        </p:spPr>
        <p:txBody>
          <a:bodyPr vert="horz" lIns="103632" tIns="51816" rIns="103632" bIns="51816" rtlCol="0" anchor="b">
            <a:normAutofit fontScale="90000"/>
          </a:bodyPr>
          <a:lstStyle/>
          <a:p>
            <a:pPr algn="ctr">
              <a:lnSpc>
                <a:spcPct val="107000"/>
              </a:lnSpc>
              <a:spcBef>
                <a:spcPts val="0"/>
              </a:spcBef>
              <a:spcAft>
                <a:spcPts val="907"/>
              </a:spcAft>
            </a:pPr>
            <a:r>
              <a:rPr lang="en-US" sz="4080" cap="none">
                <a:latin typeface="Tw Cen MT" panose="020B0602020104020603" pitchFamily="34" charset="0"/>
              </a:rPr>
              <a:t>Planning forum for increasing housing stock dedicated to homeless services &amp; focusing coordination with DCHA. </a:t>
            </a:r>
          </a:p>
        </p:txBody>
      </p:sp>
      <p:pic>
        <p:nvPicPr>
          <p:cNvPr id="4" name="Picture 3" descr="A logo with buildings and a gear&#10;&#10;Description automatically generated">
            <a:extLst>
              <a:ext uri="{FF2B5EF4-FFF2-40B4-BE49-F238E27FC236}">
                <a16:creationId xmlns:a16="http://schemas.microsoft.com/office/drawing/2014/main" id="{7186F2E8-ADDF-2862-B518-8EB6AF245905}"/>
              </a:ext>
            </a:extLst>
          </p:cNvPr>
          <p:cNvPicPr>
            <a:picLocks noChangeAspect="1"/>
          </p:cNvPicPr>
          <p:nvPr/>
        </p:nvPicPr>
        <p:blipFill rotWithShape="1">
          <a:blip r:embed="rId2">
            <a:extLst>
              <a:ext uri="{28A0092B-C50C-407E-A947-70E740481C1C}">
                <a14:useLocalDpi xmlns:a14="http://schemas.microsoft.com/office/drawing/2010/main" val="0"/>
              </a:ext>
            </a:extLst>
          </a:blip>
          <a:srcRect l="12672" t="19592" r="11925" b="15578"/>
          <a:stretch/>
        </p:blipFill>
        <p:spPr>
          <a:xfrm>
            <a:off x="8106310" y="2938408"/>
            <a:ext cx="3729520" cy="2239767"/>
          </a:xfrm>
          <a:prstGeom prst="rect">
            <a:avLst/>
          </a:prstGeom>
        </p:spPr>
      </p:pic>
    </p:spTree>
    <p:extLst>
      <p:ext uri="{BB962C8B-B14F-4D97-AF65-F5344CB8AC3E}">
        <p14:creationId xmlns:p14="http://schemas.microsoft.com/office/powerpoint/2010/main" val="171041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B42C2-8284-2D0C-19B2-C262BE105399}"/>
              </a:ext>
            </a:extLst>
          </p:cNvPr>
          <p:cNvSpPr>
            <a:spLocks noGrp="1"/>
          </p:cNvSpPr>
          <p:nvPr>
            <p:ph sz="quarter" idx="1"/>
          </p:nvPr>
        </p:nvSpPr>
        <p:spPr>
          <a:xfrm>
            <a:off x="367646" y="1313392"/>
            <a:ext cx="13109312" cy="638698"/>
          </a:xfrm>
        </p:spPr>
        <p:txBody>
          <a:bodyPr>
            <a:normAutofit/>
          </a:bodyPr>
          <a:lstStyle/>
          <a:p>
            <a:pPr>
              <a:spcBef>
                <a:spcPts val="600"/>
              </a:spcBef>
            </a:pPr>
            <a:r>
              <a:rPr lang="en-US" sz="3200"/>
              <a:t>For context, this is the current HUD CoC NOFO Ranking CMTE</a:t>
            </a:r>
          </a:p>
        </p:txBody>
      </p:sp>
      <p:sp>
        <p:nvSpPr>
          <p:cNvPr id="3" name="Title 2">
            <a:extLst>
              <a:ext uri="{FF2B5EF4-FFF2-40B4-BE49-F238E27FC236}">
                <a16:creationId xmlns:a16="http://schemas.microsoft.com/office/drawing/2014/main" id="{64A8C7B4-0B7D-FC41-56E7-3FDCE8D8E6D2}"/>
              </a:ext>
            </a:extLst>
          </p:cNvPr>
          <p:cNvSpPr>
            <a:spLocks noGrp="1"/>
          </p:cNvSpPr>
          <p:nvPr>
            <p:ph type="title"/>
          </p:nvPr>
        </p:nvSpPr>
        <p:spPr/>
        <p:txBody>
          <a:bodyPr/>
          <a:lstStyle/>
          <a:p>
            <a:r>
              <a:rPr lang="en-US" sz="4400"/>
              <a:t>Current HUD CoC NOFO Ranking CMTE</a:t>
            </a:r>
          </a:p>
        </p:txBody>
      </p:sp>
      <p:sp>
        <p:nvSpPr>
          <p:cNvPr id="4" name="Slide Number Placeholder 3">
            <a:extLst>
              <a:ext uri="{FF2B5EF4-FFF2-40B4-BE49-F238E27FC236}">
                <a16:creationId xmlns:a16="http://schemas.microsoft.com/office/drawing/2014/main" id="{54B85122-3BA1-87ED-E404-25D2ADE7E910}"/>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30</a:t>
            </a:fld>
            <a:endParaRPr kumimoji="0" lang="en-US" sz="1786" b="0" i="0" u="none" strike="noStrike" kern="1200" cap="none" spc="0" normalizeH="0" baseline="0" noProof="0" dirty="0">
              <a:ln>
                <a:noFill/>
              </a:ln>
              <a:solidFill>
                <a:srgbClr val="775F55"/>
              </a:solidFill>
              <a:effectLst/>
              <a:uLnTx/>
              <a:uFillTx/>
              <a:latin typeface="Tw Cen MT"/>
              <a:ea typeface="+mn-ea"/>
              <a:cs typeface="+mn-cs"/>
            </a:endParaRPr>
          </a:p>
        </p:txBody>
      </p:sp>
      <p:graphicFrame>
        <p:nvGraphicFramePr>
          <p:cNvPr id="7" name="Table 6">
            <a:extLst>
              <a:ext uri="{FF2B5EF4-FFF2-40B4-BE49-F238E27FC236}">
                <a16:creationId xmlns:a16="http://schemas.microsoft.com/office/drawing/2014/main" id="{00C11D3D-A90C-A0CA-B895-2A3EFA613C62}"/>
              </a:ext>
            </a:extLst>
          </p:cNvPr>
          <p:cNvGraphicFramePr>
            <a:graphicFrameLocks noGrp="1"/>
          </p:cNvGraphicFramePr>
          <p:nvPr>
            <p:extLst>
              <p:ext uri="{D42A27DB-BD31-4B8C-83A1-F6EECF244321}">
                <p14:modId xmlns:p14="http://schemas.microsoft.com/office/powerpoint/2010/main" val="2414154182"/>
              </p:ext>
            </p:extLst>
          </p:nvPr>
        </p:nvGraphicFramePr>
        <p:xfrm>
          <a:off x="2845942" y="1952090"/>
          <a:ext cx="10733757" cy="5218192"/>
        </p:xfrm>
        <a:graphic>
          <a:graphicData uri="http://schemas.openxmlformats.org/drawingml/2006/table">
            <a:tbl>
              <a:tblPr firstRow="1" firstCol="1" bandRow="1">
                <a:tableStyleId>{5C22544A-7EE6-4342-B048-85BDC9FD1C3A}</a:tableStyleId>
              </a:tblPr>
              <a:tblGrid>
                <a:gridCol w="2791347">
                  <a:extLst>
                    <a:ext uri="{9D8B030D-6E8A-4147-A177-3AD203B41FA5}">
                      <a16:colId xmlns:a16="http://schemas.microsoft.com/office/drawing/2014/main" val="2882092028"/>
                    </a:ext>
                  </a:extLst>
                </a:gridCol>
                <a:gridCol w="7942410">
                  <a:extLst>
                    <a:ext uri="{9D8B030D-6E8A-4147-A177-3AD203B41FA5}">
                      <a16:colId xmlns:a16="http://schemas.microsoft.com/office/drawing/2014/main" val="2463497614"/>
                    </a:ext>
                  </a:extLst>
                </a:gridCol>
              </a:tblGrid>
              <a:tr h="357560">
                <a:tc>
                  <a:txBody>
                    <a:bodyPr/>
                    <a:lstStyle/>
                    <a:p>
                      <a:pPr marL="0" marR="0" algn="ctr">
                        <a:lnSpc>
                          <a:spcPct val="100000"/>
                        </a:lnSpc>
                        <a:spcBef>
                          <a:spcPts val="0"/>
                        </a:spcBef>
                        <a:spcAft>
                          <a:spcPts val="0"/>
                        </a:spcAft>
                      </a:pPr>
                      <a:r>
                        <a:rPr lang="en-US" sz="1800" kern="100">
                          <a:effectLst/>
                          <a:latin typeface="+mj-lt"/>
                        </a:rPr>
                        <a:t>Category</a:t>
                      </a:r>
                      <a:endParaRPr lang="en-US" sz="1800" kern="10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US" sz="1800" kern="100">
                          <a:effectLst/>
                          <a:latin typeface="+mj-lt"/>
                        </a:rPr>
                        <a:t>Name (Agency)</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2424074"/>
                  </a:ext>
                </a:extLst>
              </a:tr>
              <a:tr h="357560">
                <a:tc>
                  <a:txBody>
                    <a:bodyPr/>
                    <a:lstStyle/>
                    <a:p>
                      <a:pPr marL="0" marR="0">
                        <a:lnSpc>
                          <a:spcPct val="100000"/>
                        </a:lnSpc>
                        <a:spcBef>
                          <a:spcPts val="0"/>
                        </a:spcBef>
                        <a:spcAft>
                          <a:spcPts val="0"/>
                        </a:spcAft>
                      </a:pPr>
                      <a:r>
                        <a:rPr lang="en-US" sz="1800" kern="100">
                          <a:effectLst/>
                          <a:latin typeface="+mj-lt"/>
                        </a:rPr>
                        <a:t>CoC Board (1)</a:t>
                      </a:r>
                      <a:endParaRPr lang="en-US" sz="1800" kern="1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800" kern="100">
                          <a:effectLst/>
                          <a:latin typeface="+mj-lt"/>
                        </a:rPr>
                        <a:t>Kally Canfield (ICH)</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38117243"/>
                  </a:ext>
                </a:extLst>
              </a:tr>
              <a:tr h="357560">
                <a:tc rowSpan="2">
                  <a:txBody>
                    <a:bodyPr/>
                    <a:lstStyle/>
                    <a:p>
                      <a:pPr marL="0" marR="0">
                        <a:lnSpc>
                          <a:spcPct val="100000"/>
                        </a:lnSpc>
                        <a:spcBef>
                          <a:spcPts val="0"/>
                        </a:spcBef>
                        <a:spcAft>
                          <a:spcPts val="0"/>
                        </a:spcAft>
                      </a:pPr>
                      <a:r>
                        <a:rPr lang="en-US" sz="1800" kern="100">
                          <a:effectLst/>
                          <a:latin typeface="+mj-lt"/>
                        </a:rPr>
                        <a:t>Providers (2)</a:t>
                      </a:r>
                      <a:endParaRPr lang="en-US" sz="1800" kern="1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800" kern="100">
                          <a:effectLst/>
                          <a:latin typeface="+mj-lt"/>
                        </a:rPr>
                        <a:t>Roxanne Murray (Echelon Community Services)*</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45786646"/>
                  </a:ext>
                </a:extLst>
              </a:tr>
              <a:tr h="347950">
                <a:tc vMerge="1">
                  <a:txBody>
                    <a:bodyPr/>
                    <a:lstStyle/>
                    <a:p>
                      <a:endParaRPr lang="en-US"/>
                    </a:p>
                  </a:txBody>
                  <a:tcPr/>
                </a:tc>
                <a:tc>
                  <a:txBody>
                    <a:bodyPr/>
                    <a:lstStyle/>
                    <a:p>
                      <a:pPr marL="0" marR="0">
                        <a:lnSpc>
                          <a:spcPct val="100000"/>
                        </a:lnSpc>
                        <a:spcBef>
                          <a:spcPts val="0"/>
                        </a:spcBef>
                        <a:spcAft>
                          <a:spcPts val="0"/>
                        </a:spcAft>
                      </a:pPr>
                      <a:r>
                        <a:rPr lang="en-US" sz="1800" kern="100">
                          <a:effectLst/>
                          <a:latin typeface="+mj-lt"/>
                        </a:rPr>
                        <a:t>Brendan Haley (Everyone Home DC)**</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1562263"/>
                  </a:ext>
                </a:extLst>
              </a:tr>
              <a:tr h="357560">
                <a:tc>
                  <a:txBody>
                    <a:bodyPr/>
                    <a:lstStyle/>
                    <a:p>
                      <a:pPr marL="0" marR="0">
                        <a:lnSpc>
                          <a:spcPct val="100000"/>
                        </a:lnSpc>
                        <a:spcBef>
                          <a:spcPts val="0"/>
                        </a:spcBef>
                        <a:spcAft>
                          <a:spcPts val="0"/>
                        </a:spcAft>
                      </a:pPr>
                      <a:r>
                        <a:rPr lang="en-US" sz="1800" kern="100">
                          <a:effectLst/>
                          <a:latin typeface="+mj-lt"/>
                        </a:rPr>
                        <a:t>DC Govt Agencies (1)</a:t>
                      </a:r>
                      <a:endParaRPr lang="en-US" sz="1800" kern="10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1800" kern="100">
                          <a:effectLst/>
                          <a:latin typeface="+mj-lt"/>
                        </a:rPr>
                        <a:t>Chikarlo Leak (Mayor’s Office of Racial Equity)</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57788874"/>
                  </a:ext>
                </a:extLst>
              </a:tr>
              <a:tr h="337560">
                <a:tc rowSpan="2">
                  <a:txBody>
                    <a:bodyPr/>
                    <a:lstStyle/>
                    <a:p>
                      <a:pPr marL="0" marR="0">
                        <a:lnSpc>
                          <a:spcPct val="100000"/>
                        </a:lnSpc>
                        <a:spcBef>
                          <a:spcPts val="0"/>
                        </a:spcBef>
                        <a:spcAft>
                          <a:spcPts val="0"/>
                        </a:spcAft>
                      </a:pPr>
                      <a:r>
                        <a:rPr lang="en-US" sz="1800" kern="100">
                          <a:effectLst/>
                          <a:latin typeface="+mj-lt"/>
                        </a:rPr>
                        <a:t>Advocates, Private, and Business Sector (2)</a:t>
                      </a:r>
                      <a:endParaRPr lang="en-US" sz="1800" kern="10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1800" kern="100">
                          <a:effectLst/>
                          <a:latin typeface="+mj-lt"/>
                        </a:rPr>
                        <a:t>Chibundo Egwuatu (DC Coalition Against Domestic Violence, DCCADV)</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2956367"/>
                  </a:ext>
                </a:extLst>
              </a:tr>
              <a:tr h="417760">
                <a:tc vMerge="1">
                  <a:txBody>
                    <a:bodyPr/>
                    <a:lstStyle/>
                    <a:p>
                      <a:endParaRPr lang="en-US"/>
                    </a:p>
                  </a:txBody>
                  <a:tcPr/>
                </a:tc>
                <a:tc>
                  <a:txBody>
                    <a:bodyPr/>
                    <a:lstStyle/>
                    <a:p>
                      <a:pPr marL="0" marR="0">
                        <a:lnSpc>
                          <a:spcPct val="100000"/>
                        </a:lnSpc>
                        <a:spcBef>
                          <a:spcPts val="0"/>
                        </a:spcBef>
                        <a:spcAft>
                          <a:spcPts val="0"/>
                        </a:spcAft>
                      </a:pPr>
                      <a:r>
                        <a:rPr lang="en-US" sz="1800" kern="100">
                          <a:effectLst/>
                          <a:latin typeface="+mj-lt"/>
                        </a:rPr>
                        <a:t>Jennifer Olney (Greater Washington Community Foundation)**</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6276729"/>
                  </a:ext>
                </a:extLst>
              </a:tr>
              <a:tr h="360912">
                <a:tc rowSpan="4">
                  <a:txBody>
                    <a:bodyPr/>
                    <a:lstStyle/>
                    <a:p>
                      <a:pPr marL="0" marR="0">
                        <a:lnSpc>
                          <a:spcPct val="100000"/>
                        </a:lnSpc>
                        <a:spcBef>
                          <a:spcPts val="0"/>
                        </a:spcBef>
                        <a:spcAft>
                          <a:spcPts val="0"/>
                        </a:spcAft>
                      </a:pPr>
                      <a:r>
                        <a:rPr lang="en-US" sz="1800" kern="100">
                          <a:effectLst/>
                          <a:latin typeface="+mj-lt"/>
                        </a:rPr>
                        <a:t>People with Lived Experience (4)</a:t>
                      </a:r>
                      <a:endParaRPr lang="en-US" sz="1800" kern="100">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1800" kern="100">
                          <a:effectLst/>
                          <a:latin typeface="+mj-lt"/>
                        </a:rPr>
                        <a:t>Aaron White*</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7816104"/>
                  </a:ext>
                </a:extLst>
              </a:tr>
              <a:tr h="381026">
                <a:tc vMerge="1">
                  <a:txBody>
                    <a:bodyPr/>
                    <a:lstStyle/>
                    <a:p>
                      <a:endParaRPr lang="en-US"/>
                    </a:p>
                  </a:txBody>
                  <a:tcPr/>
                </a:tc>
                <a:tc>
                  <a:txBody>
                    <a:bodyPr/>
                    <a:lstStyle/>
                    <a:p>
                      <a:pPr marL="0" marR="0">
                        <a:lnSpc>
                          <a:spcPct val="100000"/>
                        </a:lnSpc>
                        <a:spcBef>
                          <a:spcPts val="0"/>
                        </a:spcBef>
                        <a:spcAft>
                          <a:spcPts val="0"/>
                        </a:spcAft>
                      </a:pPr>
                      <a:r>
                        <a:rPr lang="en-US" sz="1800" kern="100">
                          <a:effectLst/>
                          <a:latin typeface="+mj-lt"/>
                        </a:rPr>
                        <a:t>Nikila Smith (Street Sense Vendor)*</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0416988"/>
                  </a:ext>
                </a:extLst>
              </a:tr>
              <a:tr h="347950">
                <a:tc vMerge="1">
                  <a:txBody>
                    <a:bodyPr/>
                    <a:lstStyle/>
                    <a:p>
                      <a:endParaRPr lang="en-US"/>
                    </a:p>
                  </a:txBody>
                  <a:tcPr/>
                </a:tc>
                <a:tc>
                  <a:txBody>
                    <a:bodyPr/>
                    <a:lstStyle/>
                    <a:p>
                      <a:pPr marL="0" marR="0">
                        <a:lnSpc>
                          <a:spcPct val="100000"/>
                        </a:lnSpc>
                        <a:spcBef>
                          <a:spcPts val="0"/>
                        </a:spcBef>
                        <a:spcAft>
                          <a:spcPts val="0"/>
                        </a:spcAft>
                      </a:pPr>
                      <a:r>
                        <a:rPr lang="en-US" sz="1800" kern="100">
                          <a:effectLst/>
                          <a:latin typeface="+mj-lt"/>
                        </a:rPr>
                        <a:t>Rachelle Ellison (People for Fairness Coalition, PFFC)*</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49837591"/>
                  </a:ext>
                </a:extLst>
              </a:tr>
              <a:tr h="347950">
                <a:tc vMerge="1">
                  <a:txBody>
                    <a:bodyPr/>
                    <a:lstStyle/>
                    <a:p>
                      <a:endParaRPr lang="en-US"/>
                    </a:p>
                  </a:txBody>
                  <a:tcPr/>
                </a:tc>
                <a:tc>
                  <a:txBody>
                    <a:bodyPr/>
                    <a:lstStyle/>
                    <a:p>
                      <a:pPr marL="0" marR="0">
                        <a:lnSpc>
                          <a:spcPct val="100000"/>
                        </a:lnSpc>
                        <a:spcBef>
                          <a:spcPts val="0"/>
                        </a:spcBef>
                        <a:spcAft>
                          <a:spcPts val="0"/>
                        </a:spcAft>
                      </a:pPr>
                      <a:r>
                        <a:rPr lang="en-US" sz="1800" kern="100">
                          <a:effectLst/>
                          <a:latin typeface="+mj-lt"/>
                        </a:rPr>
                        <a:t>Reginald Black (Serve Your City)*</a:t>
                      </a:r>
                      <a:endParaRPr lang="en-US" sz="1800" kern="1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38597798"/>
                  </a:ext>
                </a:extLst>
              </a:tr>
              <a:tr h="698204">
                <a:tc>
                  <a:txBody>
                    <a:bodyPr/>
                    <a:lstStyle/>
                    <a:p>
                      <a:pPr marL="0" marR="0">
                        <a:lnSpc>
                          <a:spcPct val="100000"/>
                        </a:lnSpc>
                        <a:spcBef>
                          <a:spcPts val="0"/>
                        </a:spcBef>
                        <a:spcAft>
                          <a:spcPts val="0"/>
                        </a:spcAft>
                      </a:pPr>
                      <a:r>
                        <a:rPr lang="en-US" sz="1800" kern="100">
                          <a:effectLst/>
                          <a:latin typeface="+mj-lt"/>
                          <a:ea typeface="Calibri" panose="020F0502020204030204" pitchFamily="34" charset="0"/>
                          <a:cs typeface="Arial"/>
                        </a:rPr>
                        <a:t>Facilitators Supporting Ranking CMTE</a:t>
                      </a:r>
                    </a:p>
                  </a:txBody>
                  <a:tcPr marL="68580" marR="68580" marT="0" marB="0"/>
                </a:tc>
                <a:tc>
                  <a:txBody>
                    <a:bodyPr/>
                    <a:lstStyle/>
                    <a:p>
                      <a:pPr marL="0" marR="0">
                        <a:lnSpc>
                          <a:spcPct val="100000"/>
                        </a:lnSpc>
                        <a:spcBef>
                          <a:spcPts val="0"/>
                        </a:spcBef>
                        <a:spcAft>
                          <a:spcPts val="0"/>
                        </a:spcAft>
                      </a:pPr>
                      <a:r>
                        <a:rPr lang="en-US" sz="1800" kern="100">
                          <a:effectLst/>
                          <a:latin typeface="+mj-lt"/>
                          <a:ea typeface="Calibri" panose="020F0502020204030204" pitchFamily="34" charset="0"/>
                          <a:cs typeface="Arial"/>
                        </a:rPr>
                        <a:t>Tom Fredericksen (TCP) &amp; </a:t>
                      </a:r>
                    </a:p>
                    <a:p>
                      <a:pPr marL="0" marR="0">
                        <a:lnSpc>
                          <a:spcPct val="100000"/>
                        </a:lnSpc>
                        <a:spcBef>
                          <a:spcPts val="0"/>
                        </a:spcBef>
                        <a:spcAft>
                          <a:spcPts val="0"/>
                        </a:spcAft>
                      </a:pPr>
                      <a:r>
                        <a:rPr lang="en-US" sz="1800" kern="100">
                          <a:effectLst/>
                          <a:latin typeface="+mj-lt"/>
                          <a:ea typeface="Calibri" panose="020F0502020204030204" pitchFamily="34" charset="0"/>
                          <a:cs typeface="Arial"/>
                        </a:rPr>
                        <a:t>Theresa Silla (ICH)</a:t>
                      </a:r>
                    </a:p>
                  </a:txBody>
                  <a:tcPr marL="68580" marR="68580" marT="0" marB="0"/>
                </a:tc>
                <a:extLst>
                  <a:ext uri="{0D108BD9-81ED-4DB2-BD59-A6C34878D82A}">
                    <a16:rowId xmlns:a16="http://schemas.microsoft.com/office/drawing/2014/main" val="1770493628"/>
                  </a:ext>
                </a:extLst>
              </a:tr>
              <a:tr h="347950">
                <a:tc gridSpan="2">
                  <a:txBody>
                    <a:bodyPr/>
                    <a:lstStyle/>
                    <a:p>
                      <a:pPr marL="0" marR="0">
                        <a:lnSpc>
                          <a:spcPct val="100000"/>
                        </a:lnSpc>
                        <a:spcBef>
                          <a:spcPts val="0"/>
                        </a:spcBef>
                        <a:spcAft>
                          <a:spcPts val="0"/>
                        </a:spcAft>
                      </a:pPr>
                      <a:r>
                        <a:rPr lang="en-US" sz="1800" kern="100">
                          <a:effectLst/>
                          <a:latin typeface="+mj-lt"/>
                        </a:rPr>
                        <a:t>* Current or Former ICH Full Council – Community Representative.</a:t>
                      </a:r>
                      <a:endParaRPr lang="en-US" sz="1800" kern="100">
                        <a:effectLst/>
                        <a:latin typeface="+mj-lt"/>
                        <a:ea typeface="+mn-ea"/>
                        <a:cs typeface="+mn-cs"/>
                      </a:endParaRPr>
                    </a:p>
                    <a:p>
                      <a:pPr marL="0" marR="0">
                        <a:lnSpc>
                          <a:spcPct val="100000"/>
                        </a:lnSpc>
                        <a:spcBef>
                          <a:spcPts val="0"/>
                        </a:spcBef>
                        <a:spcAft>
                          <a:spcPts val="0"/>
                        </a:spcAft>
                      </a:pPr>
                      <a:r>
                        <a:rPr lang="en-US" sz="1800" kern="100">
                          <a:effectLst/>
                          <a:latin typeface="+mj-lt"/>
                          <a:ea typeface="+mn-ea"/>
                          <a:cs typeface="+mn-cs"/>
                        </a:rPr>
                        <a:t>**</a:t>
                      </a:r>
                      <a:r>
                        <a:rPr lang="en-US" sz="1800" kern="100">
                          <a:effectLst/>
                          <a:latin typeface="+mj-lt"/>
                          <a:ea typeface="Calibri" panose="020F0502020204030204" pitchFamily="34" charset="0"/>
                          <a:cs typeface="Arial"/>
                        </a:rPr>
                        <a:t>Organization represented on the Current ICH Full Council – Community Representative</a:t>
                      </a:r>
                    </a:p>
                  </a:txBody>
                  <a:tcPr marL="68580" marR="68580" marT="0" marB="0" anchor="ctr"/>
                </a:tc>
                <a:tc hMerge="1">
                  <a:txBody>
                    <a:bodyPr/>
                    <a:lstStyle/>
                    <a:p>
                      <a:endParaRPr lang="en-US"/>
                    </a:p>
                  </a:txBody>
                  <a:tcPr/>
                </a:tc>
                <a:extLst>
                  <a:ext uri="{0D108BD9-81ED-4DB2-BD59-A6C34878D82A}">
                    <a16:rowId xmlns:a16="http://schemas.microsoft.com/office/drawing/2014/main" val="2150703271"/>
                  </a:ext>
                </a:extLst>
              </a:tr>
            </a:tbl>
          </a:graphicData>
        </a:graphic>
      </p:graphicFrame>
    </p:spTree>
    <p:extLst>
      <p:ext uri="{BB962C8B-B14F-4D97-AF65-F5344CB8AC3E}">
        <p14:creationId xmlns:p14="http://schemas.microsoft.com/office/powerpoint/2010/main" val="205507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179106"/>
            <a:ext cx="13817600" cy="593725"/>
            <a:chOff x="0" y="6334505"/>
            <a:chExt cx="12192000" cy="523875"/>
          </a:xfrm>
        </p:grpSpPr>
        <p:sp>
          <p:nvSpPr>
            <p:cNvPr id="3" name="object 3"/>
            <p:cNvSpPr/>
            <p:nvPr/>
          </p:nvSpPr>
          <p:spPr>
            <a:xfrm>
              <a:off x="0" y="6400799"/>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034990"/>
            </a:solidFill>
          </p:spPr>
          <p:txBody>
            <a:bodyPr wrap="square" lIns="0" tIns="0" rIns="0" bIns="0" rtlCol="0"/>
            <a:lstStyle/>
            <a:p>
              <a:pPr defTabSz="1036290"/>
              <a:endParaRPr sz="2040" kern="0">
                <a:solidFill>
                  <a:sysClr val="windowText" lastClr="000000"/>
                </a:solidFill>
              </a:endParaRPr>
            </a:p>
          </p:txBody>
        </p:sp>
        <p:sp>
          <p:nvSpPr>
            <p:cNvPr id="4" name="object 4"/>
            <p:cNvSpPr/>
            <p:nvPr/>
          </p:nvSpPr>
          <p:spPr>
            <a:xfrm>
              <a:off x="0" y="6334505"/>
              <a:ext cx="12192000" cy="66040"/>
            </a:xfrm>
            <a:custGeom>
              <a:avLst/>
              <a:gdLst/>
              <a:ahLst/>
              <a:cxnLst/>
              <a:rect l="l" t="t" r="r" b="b"/>
              <a:pathLst>
                <a:path w="12192000" h="66039">
                  <a:moveTo>
                    <a:pt x="12192000" y="0"/>
                  </a:moveTo>
                  <a:lnTo>
                    <a:pt x="0" y="0"/>
                  </a:lnTo>
                  <a:lnTo>
                    <a:pt x="0" y="65532"/>
                  </a:lnTo>
                  <a:lnTo>
                    <a:pt x="12192000" y="65532"/>
                  </a:lnTo>
                  <a:lnTo>
                    <a:pt x="12192000" y="0"/>
                  </a:lnTo>
                  <a:close/>
                </a:path>
              </a:pathLst>
            </a:custGeom>
            <a:solidFill>
              <a:srgbClr val="FFB100"/>
            </a:solidFill>
          </p:spPr>
          <p:txBody>
            <a:bodyPr wrap="square" lIns="0" tIns="0" rIns="0" bIns="0" rtlCol="0"/>
            <a:lstStyle/>
            <a:p>
              <a:pPr defTabSz="1036290"/>
              <a:endParaRPr sz="2040" kern="0">
                <a:solidFill>
                  <a:sysClr val="windowText" lastClr="000000"/>
                </a:solidFill>
              </a:endParaRPr>
            </a:p>
          </p:txBody>
        </p:sp>
      </p:grpSp>
      <p:sp>
        <p:nvSpPr>
          <p:cNvPr id="5" name="object 5"/>
          <p:cNvSpPr/>
          <p:nvPr/>
        </p:nvSpPr>
        <p:spPr>
          <a:xfrm>
            <a:off x="1352396" y="1969872"/>
            <a:ext cx="11295888"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pPr defTabSz="1036290"/>
            <a:endParaRPr sz="2040" kern="0">
              <a:solidFill>
                <a:sysClr val="windowText" lastClr="000000"/>
              </a:solidFill>
            </a:endParaRPr>
          </a:p>
        </p:txBody>
      </p:sp>
      <p:pic>
        <p:nvPicPr>
          <p:cNvPr id="6" name="object 6"/>
          <p:cNvPicPr/>
          <p:nvPr/>
        </p:nvPicPr>
        <p:blipFill>
          <a:blip r:embed="rId3" cstate="print"/>
          <a:stretch>
            <a:fillRect/>
          </a:stretch>
        </p:blipFill>
        <p:spPr>
          <a:xfrm>
            <a:off x="12464338" y="10364"/>
            <a:ext cx="1353259" cy="1136496"/>
          </a:xfrm>
          <a:prstGeom prst="rect">
            <a:avLst/>
          </a:prstGeom>
        </p:spPr>
      </p:pic>
      <p:sp>
        <p:nvSpPr>
          <p:cNvPr id="7" name="object 7"/>
          <p:cNvSpPr txBox="1">
            <a:spLocks noGrp="1"/>
          </p:cNvSpPr>
          <p:nvPr>
            <p:ph type="title"/>
          </p:nvPr>
        </p:nvSpPr>
        <p:spPr>
          <a:xfrm>
            <a:off x="2878198" y="2575842"/>
            <a:ext cx="8160300" cy="2669106"/>
          </a:xfrm>
          <a:prstGeom prst="rect">
            <a:avLst/>
          </a:prstGeom>
        </p:spPr>
        <p:txBody>
          <a:bodyPr vert="horz" wrap="square" lIns="0" tIns="230293" rIns="0" bIns="0" rtlCol="0">
            <a:spAutoFit/>
          </a:bodyPr>
          <a:lstStyle/>
          <a:p>
            <a:pPr marL="319523" marR="5757" indent="-305849">
              <a:lnSpc>
                <a:spcPts val="9520"/>
              </a:lnSpc>
              <a:spcBef>
                <a:spcPts val="1813"/>
              </a:spcBef>
            </a:pPr>
            <a:r>
              <a:rPr sz="9293" i="1" spc="-108">
                <a:solidFill>
                  <a:srgbClr val="333333"/>
                </a:solidFill>
              </a:rPr>
              <a:t>H</a:t>
            </a:r>
            <a:r>
              <a:rPr sz="9293" i="1" spc="-102">
                <a:solidFill>
                  <a:srgbClr val="333333"/>
                </a:solidFill>
              </a:rPr>
              <a:t>U</a:t>
            </a:r>
            <a:r>
              <a:rPr sz="9293" i="1" spc="-1009">
                <a:solidFill>
                  <a:srgbClr val="333333"/>
                </a:solidFill>
              </a:rPr>
              <a:t>D</a:t>
            </a:r>
            <a:r>
              <a:rPr sz="9293" i="1" spc="805">
                <a:solidFill>
                  <a:srgbClr val="333333"/>
                </a:solidFill>
              </a:rPr>
              <a:t> </a:t>
            </a:r>
            <a:r>
              <a:rPr sz="9293" i="1" spc="-346">
                <a:solidFill>
                  <a:srgbClr val="333333"/>
                </a:solidFill>
              </a:rPr>
              <a:t>T</a:t>
            </a:r>
            <a:r>
              <a:rPr sz="9293" i="1" spc="-357">
                <a:solidFill>
                  <a:srgbClr val="333333"/>
                </a:solidFill>
              </a:rPr>
              <a:t>h</a:t>
            </a:r>
            <a:r>
              <a:rPr sz="9293" i="1" spc="-323">
                <a:solidFill>
                  <a:srgbClr val="333333"/>
                </a:solidFill>
              </a:rPr>
              <a:t>r</a:t>
            </a:r>
            <a:r>
              <a:rPr sz="9293" i="1" spc="-346">
                <a:solidFill>
                  <a:srgbClr val="333333"/>
                </a:solidFill>
              </a:rPr>
              <a:t>e</a:t>
            </a:r>
            <a:r>
              <a:rPr sz="9293" i="1" spc="-351">
                <a:solidFill>
                  <a:srgbClr val="333333"/>
                </a:solidFill>
              </a:rPr>
              <a:t>sh</a:t>
            </a:r>
            <a:r>
              <a:rPr sz="9293" i="1" spc="-363">
                <a:solidFill>
                  <a:srgbClr val="333333"/>
                </a:solidFill>
              </a:rPr>
              <a:t>o</a:t>
            </a:r>
            <a:r>
              <a:rPr sz="9293" i="1" spc="-306">
                <a:solidFill>
                  <a:srgbClr val="333333"/>
                </a:solidFill>
              </a:rPr>
              <a:t>l</a:t>
            </a:r>
            <a:r>
              <a:rPr sz="9293" i="1" spc="-901">
                <a:solidFill>
                  <a:srgbClr val="333333"/>
                </a:solidFill>
              </a:rPr>
              <a:t>d</a:t>
            </a:r>
            <a:r>
              <a:rPr sz="9293" i="1" spc="-408">
                <a:solidFill>
                  <a:srgbClr val="333333"/>
                </a:solidFill>
              </a:rPr>
              <a:t> </a:t>
            </a:r>
            <a:r>
              <a:rPr sz="9293" i="1" spc="-346">
                <a:solidFill>
                  <a:srgbClr val="333333"/>
                </a:solidFill>
              </a:rPr>
              <a:t>R</a:t>
            </a:r>
            <a:r>
              <a:rPr sz="9293" i="1" spc="-329">
                <a:solidFill>
                  <a:srgbClr val="333333"/>
                </a:solidFill>
              </a:rPr>
              <a:t>e</a:t>
            </a:r>
            <a:r>
              <a:rPr sz="9293" i="1" spc="-340">
                <a:solidFill>
                  <a:srgbClr val="333333"/>
                </a:solidFill>
              </a:rPr>
              <a:t>q</a:t>
            </a:r>
            <a:r>
              <a:rPr sz="9293" i="1" spc="-334">
                <a:solidFill>
                  <a:srgbClr val="333333"/>
                </a:solidFill>
              </a:rPr>
              <a:t>u</a:t>
            </a:r>
            <a:r>
              <a:rPr sz="9293" i="1" spc="-288">
                <a:solidFill>
                  <a:srgbClr val="333333"/>
                </a:solidFill>
              </a:rPr>
              <a:t>i</a:t>
            </a:r>
            <a:r>
              <a:rPr sz="9293" i="1" spc="-306">
                <a:solidFill>
                  <a:srgbClr val="333333"/>
                </a:solidFill>
              </a:rPr>
              <a:t>r</a:t>
            </a:r>
            <a:r>
              <a:rPr sz="9293" i="1" spc="-340">
                <a:solidFill>
                  <a:srgbClr val="333333"/>
                </a:solidFill>
              </a:rPr>
              <a:t>e</a:t>
            </a:r>
            <a:r>
              <a:rPr sz="9293" i="1" spc="-385">
                <a:solidFill>
                  <a:srgbClr val="333333"/>
                </a:solidFill>
              </a:rPr>
              <a:t>m</a:t>
            </a:r>
            <a:r>
              <a:rPr sz="9293" i="1" spc="-340">
                <a:solidFill>
                  <a:srgbClr val="333333"/>
                </a:solidFill>
              </a:rPr>
              <a:t>e</a:t>
            </a:r>
            <a:r>
              <a:rPr sz="9293" i="1" spc="-334">
                <a:solidFill>
                  <a:srgbClr val="333333"/>
                </a:solidFill>
              </a:rPr>
              <a:t>n</a:t>
            </a:r>
            <a:r>
              <a:rPr sz="9293" i="1" spc="-306">
                <a:solidFill>
                  <a:srgbClr val="333333"/>
                </a:solidFill>
              </a:rPr>
              <a:t>t</a:t>
            </a:r>
            <a:r>
              <a:rPr sz="9293" i="1" spc="-918">
                <a:solidFill>
                  <a:srgbClr val="333333"/>
                </a:solidFill>
              </a:rPr>
              <a:t>s</a:t>
            </a:r>
            <a:endParaRPr sz="9293"/>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2396" y="1969872"/>
            <a:ext cx="11295888"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pPr defTabSz="1036290"/>
            <a:endParaRPr sz="2040" kern="0">
              <a:solidFill>
                <a:sysClr val="windowText" lastClr="000000"/>
              </a:solidFill>
            </a:endParaRPr>
          </a:p>
        </p:txBody>
      </p:sp>
      <p:pic>
        <p:nvPicPr>
          <p:cNvPr id="3" name="object 3"/>
          <p:cNvPicPr/>
          <p:nvPr/>
        </p:nvPicPr>
        <p:blipFill>
          <a:blip r:embed="rId3" cstate="print"/>
          <a:stretch>
            <a:fillRect/>
          </a:stretch>
        </p:blipFill>
        <p:spPr>
          <a:xfrm>
            <a:off x="12464338" y="10364"/>
            <a:ext cx="1353259" cy="1136496"/>
          </a:xfrm>
          <a:prstGeom prst="rect">
            <a:avLst/>
          </a:prstGeom>
        </p:spPr>
      </p:pic>
      <p:sp>
        <p:nvSpPr>
          <p:cNvPr id="4" name="object 4"/>
          <p:cNvSpPr txBox="1"/>
          <p:nvPr/>
        </p:nvSpPr>
        <p:spPr>
          <a:xfrm>
            <a:off x="1229476" y="2013627"/>
            <a:ext cx="11052641" cy="4073103"/>
          </a:xfrm>
          <a:prstGeom prst="rect">
            <a:avLst/>
          </a:prstGeom>
        </p:spPr>
        <p:txBody>
          <a:bodyPr vert="horz" wrap="square" lIns="0" tIns="114427" rIns="0" bIns="0" rtlCol="0">
            <a:spAutoFit/>
          </a:bodyPr>
          <a:lstStyle/>
          <a:p>
            <a:pPr marL="14393" marR="5757" defTabSz="1036290">
              <a:lnSpc>
                <a:spcPct val="69500"/>
              </a:lnSpc>
              <a:spcBef>
                <a:spcPts val="901"/>
              </a:spcBef>
            </a:pPr>
            <a:r>
              <a:rPr sz="2153" b="1" kern="0">
                <a:solidFill>
                  <a:srgbClr val="404040"/>
                </a:solidFill>
                <a:latin typeface="Arial"/>
                <a:cs typeface="Arial"/>
              </a:rPr>
              <a:t>HUD</a:t>
            </a:r>
            <a:r>
              <a:rPr sz="2153" b="1" kern="0" spc="244">
                <a:solidFill>
                  <a:srgbClr val="404040"/>
                </a:solidFill>
                <a:latin typeface="Arial"/>
                <a:cs typeface="Arial"/>
              </a:rPr>
              <a:t> </a:t>
            </a:r>
            <a:r>
              <a:rPr sz="2153" b="1" kern="0" spc="-11">
                <a:solidFill>
                  <a:srgbClr val="404040"/>
                </a:solidFill>
                <a:latin typeface="Arial"/>
                <a:cs typeface="Arial"/>
              </a:rPr>
              <a:t>Threshold</a:t>
            </a:r>
            <a:r>
              <a:rPr sz="2153" b="1" kern="0" spc="204">
                <a:solidFill>
                  <a:srgbClr val="404040"/>
                </a:solidFill>
                <a:latin typeface="Arial"/>
                <a:cs typeface="Arial"/>
              </a:rPr>
              <a:t> </a:t>
            </a:r>
            <a:r>
              <a:rPr sz="2153" b="1" kern="0" spc="-23">
                <a:solidFill>
                  <a:srgbClr val="404040"/>
                </a:solidFill>
                <a:latin typeface="Arial"/>
                <a:cs typeface="Arial"/>
              </a:rPr>
              <a:t>Requirements:</a:t>
            </a:r>
            <a:r>
              <a:rPr sz="2153" b="1" kern="0" spc="204">
                <a:solidFill>
                  <a:srgbClr val="404040"/>
                </a:solidFill>
                <a:latin typeface="Arial"/>
                <a:cs typeface="Arial"/>
              </a:rPr>
              <a:t> </a:t>
            </a:r>
            <a:r>
              <a:rPr sz="2153" kern="0" spc="125">
                <a:solidFill>
                  <a:srgbClr val="404040"/>
                </a:solidFill>
                <a:latin typeface="Z@RD28F.tmp"/>
                <a:cs typeface="Z@RD28F.tmp"/>
              </a:rPr>
              <a:t>HUD</a:t>
            </a:r>
            <a:r>
              <a:rPr sz="2153" kern="0" spc="272">
                <a:solidFill>
                  <a:srgbClr val="404040"/>
                </a:solidFill>
                <a:latin typeface="Z@RD28F.tmp"/>
                <a:cs typeface="Z@RD28F.tmp"/>
              </a:rPr>
              <a:t> </a:t>
            </a:r>
            <a:r>
              <a:rPr sz="2153" kern="0" spc="62">
                <a:solidFill>
                  <a:srgbClr val="404040"/>
                </a:solidFill>
                <a:latin typeface="Z@RD28F.tmp"/>
                <a:cs typeface="Z@RD28F.tmp"/>
              </a:rPr>
              <a:t>reviews</a:t>
            </a:r>
            <a:r>
              <a:rPr sz="2153" kern="0" spc="113">
                <a:solidFill>
                  <a:srgbClr val="404040"/>
                </a:solidFill>
                <a:latin typeface="Z@RD28F.tmp"/>
                <a:cs typeface="Z@RD28F.tmp"/>
              </a:rPr>
              <a:t> </a:t>
            </a:r>
            <a:r>
              <a:rPr sz="2153" kern="0">
                <a:solidFill>
                  <a:srgbClr val="404040"/>
                </a:solidFill>
                <a:latin typeface="Z@RD28F.tmp"/>
                <a:cs typeface="Z@RD28F.tmp"/>
              </a:rPr>
              <a:t>all</a:t>
            </a:r>
            <a:r>
              <a:rPr sz="2153" kern="0" spc="142">
                <a:solidFill>
                  <a:srgbClr val="404040"/>
                </a:solidFill>
                <a:latin typeface="Z@RD28F.tmp"/>
                <a:cs typeface="Z@RD28F.tmp"/>
              </a:rPr>
              <a:t> </a:t>
            </a:r>
            <a:r>
              <a:rPr sz="2153" kern="0" spc="68">
                <a:solidFill>
                  <a:srgbClr val="404040"/>
                </a:solidFill>
                <a:latin typeface="Z@RD28F.tmp"/>
                <a:cs typeface="Z@RD28F.tmp"/>
              </a:rPr>
              <a:t>projects</a:t>
            </a:r>
            <a:r>
              <a:rPr sz="2153" kern="0" spc="153">
                <a:solidFill>
                  <a:srgbClr val="404040"/>
                </a:solidFill>
                <a:latin typeface="Z@RD28F.tmp"/>
                <a:cs typeface="Z@RD28F.tmp"/>
              </a:rPr>
              <a:t> </a:t>
            </a:r>
            <a:r>
              <a:rPr sz="2153" kern="0">
                <a:solidFill>
                  <a:srgbClr val="404040"/>
                </a:solidFill>
                <a:latin typeface="Z@RD28F.tmp"/>
                <a:cs typeface="Z@RD28F.tmp"/>
              </a:rPr>
              <a:t>to</a:t>
            </a:r>
            <a:r>
              <a:rPr sz="2153" kern="0" spc="125">
                <a:solidFill>
                  <a:srgbClr val="404040"/>
                </a:solidFill>
                <a:latin typeface="Z@RD28F.tmp"/>
                <a:cs typeface="Z@RD28F.tmp"/>
              </a:rPr>
              <a:t> </a:t>
            </a:r>
            <a:r>
              <a:rPr sz="2153" kern="0" spc="96">
                <a:solidFill>
                  <a:srgbClr val="404040"/>
                </a:solidFill>
                <a:latin typeface="Z@RD28F.tmp"/>
                <a:cs typeface="Z@RD28F.tmp"/>
              </a:rPr>
              <a:t>determine</a:t>
            </a:r>
            <a:r>
              <a:rPr sz="2153" kern="0" spc="153">
                <a:solidFill>
                  <a:srgbClr val="404040"/>
                </a:solidFill>
                <a:latin typeface="Z@RD28F.tmp"/>
                <a:cs typeface="Z@RD28F.tmp"/>
              </a:rPr>
              <a:t> </a:t>
            </a:r>
            <a:r>
              <a:rPr sz="2153" kern="0">
                <a:solidFill>
                  <a:srgbClr val="404040"/>
                </a:solidFill>
                <a:latin typeface="Z@RD28F.tmp"/>
                <a:cs typeface="Z@RD28F.tmp"/>
              </a:rPr>
              <a:t>if</a:t>
            </a:r>
            <a:r>
              <a:rPr sz="2153" kern="0" spc="113">
                <a:solidFill>
                  <a:srgbClr val="404040"/>
                </a:solidFill>
                <a:latin typeface="Z@RD28F.tmp"/>
                <a:cs typeface="Z@RD28F.tmp"/>
              </a:rPr>
              <a:t> </a:t>
            </a:r>
            <a:r>
              <a:rPr sz="2153" kern="0">
                <a:solidFill>
                  <a:srgbClr val="404040"/>
                </a:solidFill>
                <a:latin typeface="Z@RD28F.tmp"/>
                <a:cs typeface="Z@RD28F.tmp"/>
              </a:rPr>
              <a:t>they</a:t>
            </a:r>
            <a:r>
              <a:rPr sz="2153" kern="0" spc="119">
                <a:solidFill>
                  <a:srgbClr val="404040"/>
                </a:solidFill>
                <a:latin typeface="Z@RD28F.tmp"/>
                <a:cs typeface="Z@RD28F.tmp"/>
              </a:rPr>
              <a:t> </a:t>
            </a:r>
            <a:r>
              <a:rPr sz="2153" kern="0" spc="85">
                <a:solidFill>
                  <a:srgbClr val="404040"/>
                </a:solidFill>
                <a:latin typeface="Z@RD28F.tmp"/>
                <a:cs typeface="Z@RD28F.tmp"/>
              </a:rPr>
              <a:t>meet</a:t>
            </a:r>
            <a:r>
              <a:rPr sz="2153" kern="0" spc="142">
                <a:solidFill>
                  <a:srgbClr val="404040"/>
                </a:solidFill>
                <a:latin typeface="Z@RD28F.tmp"/>
                <a:cs typeface="Z@RD28F.tmp"/>
              </a:rPr>
              <a:t> </a:t>
            </a:r>
            <a:r>
              <a:rPr sz="2153" kern="0" spc="-28">
                <a:solidFill>
                  <a:srgbClr val="404040"/>
                </a:solidFill>
                <a:latin typeface="Z@RD28F.tmp"/>
                <a:cs typeface="Z@RD28F.tmp"/>
              </a:rPr>
              <a:t>the </a:t>
            </a:r>
            <a:r>
              <a:rPr sz="2153" kern="0" spc="68">
                <a:solidFill>
                  <a:srgbClr val="404040"/>
                </a:solidFill>
                <a:latin typeface="Z@RD28F.tmp"/>
                <a:cs typeface="Z@RD28F.tmp"/>
              </a:rPr>
              <a:t>eligibility</a:t>
            </a:r>
            <a:r>
              <a:rPr sz="2153" kern="0" spc="238">
                <a:solidFill>
                  <a:srgbClr val="404040"/>
                </a:solidFill>
                <a:latin typeface="Z@RD28F.tmp"/>
                <a:cs typeface="Z@RD28F.tmp"/>
              </a:rPr>
              <a:t> </a:t>
            </a:r>
            <a:r>
              <a:rPr sz="2153" kern="0" spc="74">
                <a:solidFill>
                  <a:srgbClr val="404040"/>
                </a:solidFill>
                <a:latin typeface="Z@RD28F.tmp"/>
                <a:cs typeface="Z@RD28F.tmp"/>
              </a:rPr>
              <a:t>threshold</a:t>
            </a:r>
            <a:r>
              <a:rPr sz="2153" kern="0" spc="249">
                <a:solidFill>
                  <a:srgbClr val="404040"/>
                </a:solidFill>
                <a:latin typeface="Z@RD28F.tmp"/>
                <a:cs typeface="Z@RD28F.tmp"/>
              </a:rPr>
              <a:t> </a:t>
            </a:r>
            <a:r>
              <a:rPr sz="2153" kern="0" spc="74">
                <a:solidFill>
                  <a:srgbClr val="404040"/>
                </a:solidFill>
                <a:latin typeface="Z@RD28F.tmp"/>
                <a:cs typeface="Z@RD28F.tmp"/>
              </a:rPr>
              <a:t>requirements</a:t>
            </a:r>
            <a:r>
              <a:rPr sz="2153" kern="0" spc="244">
                <a:solidFill>
                  <a:srgbClr val="404040"/>
                </a:solidFill>
                <a:latin typeface="Z@RD28F.tmp"/>
                <a:cs typeface="Z@RD28F.tmp"/>
              </a:rPr>
              <a:t> </a:t>
            </a:r>
            <a:r>
              <a:rPr sz="2153" kern="0" spc="57">
                <a:solidFill>
                  <a:srgbClr val="404040"/>
                </a:solidFill>
                <a:latin typeface="Z@RD28F.tmp"/>
                <a:cs typeface="Z@RD28F.tmp"/>
              </a:rPr>
              <a:t>on</a:t>
            </a:r>
            <a:r>
              <a:rPr sz="2153" kern="0" spc="329">
                <a:solidFill>
                  <a:srgbClr val="404040"/>
                </a:solidFill>
                <a:latin typeface="Z@RD28F.tmp"/>
                <a:cs typeface="Z@RD28F.tmp"/>
              </a:rPr>
              <a:t> </a:t>
            </a:r>
            <a:r>
              <a:rPr sz="2153" kern="0">
                <a:solidFill>
                  <a:srgbClr val="404040"/>
                </a:solidFill>
                <a:latin typeface="Z@RD28F.tmp"/>
                <a:cs typeface="Z@RD28F.tmp"/>
              </a:rPr>
              <a:t>a</a:t>
            </a:r>
            <a:r>
              <a:rPr sz="2153" kern="0" spc="260">
                <a:solidFill>
                  <a:srgbClr val="404040"/>
                </a:solidFill>
                <a:latin typeface="Z@RD28F.tmp"/>
                <a:cs typeface="Z@RD28F.tmp"/>
              </a:rPr>
              <a:t> </a:t>
            </a:r>
            <a:r>
              <a:rPr sz="2153" kern="0" spc="51">
                <a:solidFill>
                  <a:srgbClr val="404040"/>
                </a:solidFill>
                <a:latin typeface="Z@RD28F.tmp"/>
                <a:cs typeface="Z@RD28F.tmp"/>
              </a:rPr>
              <a:t>pass/fail</a:t>
            </a:r>
            <a:r>
              <a:rPr sz="2153" kern="0" spc="-91">
                <a:solidFill>
                  <a:srgbClr val="404040"/>
                </a:solidFill>
                <a:latin typeface="Z@RD28F.tmp"/>
                <a:cs typeface="Z@RD28F.tmp"/>
              </a:rPr>
              <a:t> </a:t>
            </a:r>
            <a:r>
              <a:rPr sz="2153" kern="0" spc="68">
                <a:solidFill>
                  <a:srgbClr val="404040"/>
                </a:solidFill>
                <a:latin typeface="Z@RD28F.tmp"/>
                <a:cs typeface="Z@RD28F.tmp"/>
              </a:rPr>
              <a:t>standard.</a:t>
            </a:r>
            <a:endParaRPr sz="2153" kern="0">
              <a:solidFill>
                <a:sysClr val="windowText" lastClr="000000"/>
              </a:solidFill>
              <a:latin typeface="Z@RD28F.tmp"/>
              <a:cs typeface="Z@RD28F.tmp"/>
            </a:endParaRPr>
          </a:p>
          <a:p>
            <a:pPr defTabSz="1036290">
              <a:spcBef>
                <a:spcPts val="1881"/>
              </a:spcBef>
            </a:pPr>
            <a:endParaRPr sz="2153" kern="0">
              <a:solidFill>
                <a:sysClr val="windowText" lastClr="000000"/>
              </a:solidFill>
              <a:latin typeface="Z@RD28F.tmp"/>
              <a:cs typeface="Z@RD28F.tmp"/>
            </a:endParaRPr>
          </a:p>
          <a:p>
            <a:pPr marL="14393" defTabSz="1036290">
              <a:lnSpc>
                <a:spcPts val="2210"/>
              </a:lnSpc>
            </a:pPr>
            <a:r>
              <a:rPr sz="2153" kern="0">
                <a:solidFill>
                  <a:srgbClr val="404040"/>
                </a:solidFill>
                <a:latin typeface="Z@RD28F.tmp"/>
                <a:cs typeface="Z@RD28F.tmp"/>
              </a:rPr>
              <a:t>In</a:t>
            </a:r>
            <a:r>
              <a:rPr sz="2153" kern="0" spc="147">
                <a:solidFill>
                  <a:srgbClr val="404040"/>
                </a:solidFill>
                <a:latin typeface="Z@RD28F.tmp"/>
                <a:cs typeface="Z@RD28F.tmp"/>
              </a:rPr>
              <a:t> </a:t>
            </a:r>
            <a:r>
              <a:rPr sz="2153" kern="0" spc="79">
                <a:solidFill>
                  <a:srgbClr val="404040"/>
                </a:solidFill>
                <a:latin typeface="Z@RD28F.tmp"/>
                <a:cs typeface="Z@RD28F.tmp"/>
              </a:rPr>
              <a:t>orde</a:t>
            </a:r>
            <a:r>
              <a:rPr lang="en-US" sz="2153" kern="0" spc="79">
                <a:solidFill>
                  <a:srgbClr val="404040"/>
                </a:solidFill>
                <a:latin typeface="Z@RD28F.tmp"/>
                <a:cs typeface="Z@RD28F.tmp"/>
              </a:rPr>
              <a:t>r</a:t>
            </a:r>
            <a:r>
              <a:rPr sz="2153" kern="0" spc="204">
                <a:solidFill>
                  <a:srgbClr val="404040"/>
                </a:solidFill>
                <a:latin typeface="Z@RD28F.tmp"/>
                <a:cs typeface="Z@RD28F.tmp"/>
              </a:rPr>
              <a:t> </a:t>
            </a:r>
            <a:r>
              <a:rPr sz="2153" kern="0">
                <a:solidFill>
                  <a:srgbClr val="404040"/>
                </a:solidFill>
                <a:latin typeface="Z@RD28F.tmp"/>
                <a:cs typeface="Z@RD28F.tmp"/>
              </a:rPr>
              <a:t>to</a:t>
            </a:r>
            <a:r>
              <a:rPr sz="2153" kern="0" spc="164">
                <a:solidFill>
                  <a:srgbClr val="404040"/>
                </a:solidFill>
                <a:latin typeface="Z@RD28F.tmp"/>
                <a:cs typeface="Z@RD28F.tmp"/>
              </a:rPr>
              <a:t> </a:t>
            </a:r>
            <a:r>
              <a:rPr sz="2153" kern="0" spc="74">
                <a:solidFill>
                  <a:srgbClr val="404040"/>
                </a:solidFill>
                <a:latin typeface="Z@RD28F.tmp"/>
                <a:cs typeface="Z@RD28F.tmp"/>
              </a:rPr>
              <a:t>ensure</a:t>
            </a:r>
            <a:r>
              <a:rPr sz="2153" kern="0" spc="210">
                <a:solidFill>
                  <a:srgbClr val="404040"/>
                </a:solidFill>
                <a:latin typeface="Z@RD28F.tmp"/>
                <a:cs typeface="Z@RD28F.tmp"/>
              </a:rPr>
              <a:t> </a:t>
            </a:r>
            <a:r>
              <a:rPr sz="2153" kern="0">
                <a:solidFill>
                  <a:srgbClr val="404040"/>
                </a:solidFill>
                <a:latin typeface="Z@RD28F.tmp"/>
                <a:cs typeface="Z@RD28F.tmp"/>
              </a:rPr>
              <a:t>its</a:t>
            </a:r>
            <a:r>
              <a:rPr sz="2153" kern="0" spc="136">
                <a:solidFill>
                  <a:srgbClr val="404040"/>
                </a:solidFill>
                <a:latin typeface="Z@RD28F.tmp"/>
                <a:cs typeface="Z@RD28F.tmp"/>
              </a:rPr>
              <a:t> </a:t>
            </a:r>
            <a:r>
              <a:rPr sz="2153" kern="0" spc="113">
                <a:solidFill>
                  <a:srgbClr val="404040"/>
                </a:solidFill>
                <a:latin typeface="Z@RD28F.tmp"/>
                <a:cs typeface="Z@RD28F.tmp"/>
              </a:rPr>
              <a:t>Consolidated</a:t>
            </a:r>
            <a:r>
              <a:rPr sz="2153" kern="0" spc="227">
                <a:solidFill>
                  <a:srgbClr val="404040"/>
                </a:solidFill>
                <a:latin typeface="Z@RD28F.tmp"/>
                <a:cs typeface="Z@RD28F.tmp"/>
              </a:rPr>
              <a:t> </a:t>
            </a:r>
            <a:r>
              <a:rPr sz="2153" kern="0" spc="96">
                <a:solidFill>
                  <a:srgbClr val="404040"/>
                </a:solidFill>
                <a:latin typeface="Z@RD28F.tmp"/>
                <a:cs typeface="Z@RD28F.tmp"/>
              </a:rPr>
              <a:t>Application</a:t>
            </a:r>
            <a:r>
              <a:rPr sz="2153" kern="0" spc="238">
                <a:solidFill>
                  <a:srgbClr val="404040"/>
                </a:solidFill>
                <a:latin typeface="Z@RD28F.tmp"/>
                <a:cs typeface="Z@RD28F.tmp"/>
              </a:rPr>
              <a:t> </a:t>
            </a:r>
            <a:r>
              <a:rPr sz="2153" kern="0">
                <a:solidFill>
                  <a:srgbClr val="404040"/>
                </a:solidFill>
                <a:latin typeface="Z@RD28F.tmp"/>
                <a:cs typeface="Z@RD28F.tmp"/>
              </a:rPr>
              <a:t>is</a:t>
            </a:r>
            <a:r>
              <a:rPr sz="2153" kern="0" spc="176">
                <a:solidFill>
                  <a:srgbClr val="404040"/>
                </a:solidFill>
                <a:latin typeface="Z@RD28F.tmp"/>
                <a:cs typeface="Z@RD28F.tmp"/>
              </a:rPr>
              <a:t> </a:t>
            </a:r>
            <a:r>
              <a:rPr sz="2153" kern="0" spc="79">
                <a:solidFill>
                  <a:srgbClr val="404040"/>
                </a:solidFill>
                <a:latin typeface="Z@RD28F.tmp"/>
                <a:cs typeface="Z@RD28F.tmp"/>
              </a:rPr>
              <a:t>competitive</a:t>
            </a:r>
            <a:r>
              <a:rPr sz="2153" kern="0" spc="210">
                <a:solidFill>
                  <a:srgbClr val="404040"/>
                </a:solidFill>
                <a:latin typeface="Z@RD28F.tmp"/>
                <a:cs typeface="Z@RD28F.tmp"/>
              </a:rPr>
              <a:t> </a:t>
            </a:r>
            <a:r>
              <a:rPr sz="2153" kern="0">
                <a:solidFill>
                  <a:srgbClr val="404040"/>
                </a:solidFill>
                <a:latin typeface="Z@RD28F.tmp"/>
                <a:cs typeface="Z@RD28F.tmp"/>
              </a:rPr>
              <a:t>as</a:t>
            </a:r>
            <a:r>
              <a:rPr sz="2153" kern="0" spc="215">
                <a:solidFill>
                  <a:srgbClr val="404040"/>
                </a:solidFill>
                <a:latin typeface="Z@RD28F.tmp"/>
                <a:cs typeface="Z@RD28F.tmp"/>
              </a:rPr>
              <a:t> </a:t>
            </a:r>
            <a:r>
              <a:rPr sz="2153" kern="0" spc="96">
                <a:solidFill>
                  <a:srgbClr val="404040"/>
                </a:solidFill>
                <a:latin typeface="Z@RD28F.tmp"/>
                <a:cs typeface="Z@RD28F.tmp"/>
              </a:rPr>
              <a:t>possible,</a:t>
            </a:r>
            <a:r>
              <a:rPr sz="2153" kern="0" spc="153">
                <a:solidFill>
                  <a:srgbClr val="404040"/>
                </a:solidFill>
                <a:latin typeface="Z@RD28F.tmp"/>
                <a:cs typeface="Z@RD28F.tmp"/>
              </a:rPr>
              <a:t> </a:t>
            </a:r>
            <a:r>
              <a:rPr sz="2153" kern="0" spc="-28">
                <a:solidFill>
                  <a:srgbClr val="404040"/>
                </a:solidFill>
                <a:latin typeface="Z@RD28F.tmp"/>
                <a:cs typeface="Z@RD28F.tmp"/>
              </a:rPr>
              <a:t>the</a:t>
            </a:r>
            <a:endParaRPr sz="2153" kern="0">
              <a:solidFill>
                <a:sysClr val="windowText" lastClr="000000"/>
              </a:solidFill>
              <a:latin typeface="Z@RD28F.tmp"/>
              <a:cs typeface="Z@RD28F.tmp"/>
            </a:endParaRPr>
          </a:p>
          <a:p>
            <a:pPr marL="14393" marR="199342" indent="-720" defTabSz="1036290">
              <a:lnSpc>
                <a:spcPct val="71100"/>
              </a:lnSpc>
              <a:spcBef>
                <a:spcPts val="374"/>
              </a:spcBef>
              <a:tabLst>
                <a:tab pos="989513" algn="l"/>
                <a:tab pos="2328053" algn="l"/>
              </a:tabLst>
            </a:pPr>
            <a:r>
              <a:rPr sz="2153" kern="0" spc="-23">
                <a:solidFill>
                  <a:srgbClr val="404040"/>
                </a:solidFill>
                <a:latin typeface="Z@RD28F.tmp"/>
                <a:cs typeface="Z@RD28F.tmp"/>
              </a:rPr>
              <a:t>C</a:t>
            </a:r>
            <a:r>
              <a:rPr sz="2153" kern="0" spc="-334">
                <a:solidFill>
                  <a:srgbClr val="404040"/>
                </a:solidFill>
                <a:latin typeface="Z@RD28F.tmp"/>
                <a:cs typeface="Z@RD28F.tmp"/>
              </a:rPr>
              <a:t> </a:t>
            </a:r>
            <a:r>
              <a:rPr sz="2153" kern="0" spc="142">
                <a:solidFill>
                  <a:srgbClr val="404040"/>
                </a:solidFill>
                <a:latin typeface="Z@RD28F.tmp"/>
                <a:cs typeface="Z@RD28F.tmp"/>
              </a:rPr>
              <a:t>oC</a:t>
            </a:r>
            <a:r>
              <a:rPr sz="2153" kern="0" spc="-329">
                <a:solidFill>
                  <a:srgbClr val="404040"/>
                </a:solidFill>
                <a:latin typeface="Z@RD28F.tmp"/>
                <a:cs typeface="Z@RD28F.tmp"/>
              </a:rPr>
              <a:t> </a:t>
            </a:r>
            <a:r>
              <a:rPr sz="2153" kern="0" spc="-11">
                <a:solidFill>
                  <a:srgbClr val="404040"/>
                </a:solidFill>
                <a:latin typeface="Z@RD28F.tmp"/>
                <a:cs typeface="Z@RD28F.tmp"/>
              </a:rPr>
              <a:t>’</a:t>
            </a:r>
            <a:r>
              <a:rPr sz="2153" kern="0" spc="-329">
                <a:solidFill>
                  <a:srgbClr val="404040"/>
                </a:solidFill>
                <a:latin typeface="Z@RD28F.tmp"/>
                <a:cs typeface="Z@RD28F.tmp"/>
              </a:rPr>
              <a:t> </a:t>
            </a:r>
            <a:r>
              <a:rPr sz="2153" kern="0" spc="-57">
                <a:solidFill>
                  <a:srgbClr val="404040"/>
                </a:solidFill>
                <a:latin typeface="Z@RD28F.tmp"/>
                <a:cs typeface="Z@RD28F.tmp"/>
              </a:rPr>
              <a:t>s</a:t>
            </a:r>
            <a:r>
              <a:rPr sz="2153" kern="0">
                <a:solidFill>
                  <a:srgbClr val="404040"/>
                </a:solidFill>
                <a:latin typeface="Z@RD28F.tmp"/>
                <a:cs typeface="Z@RD28F.tmp"/>
              </a:rPr>
              <a:t>	R</a:t>
            </a:r>
            <a:r>
              <a:rPr sz="2153" kern="0" spc="-334">
                <a:solidFill>
                  <a:srgbClr val="404040"/>
                </a:solidFill>
                <a:latin typeface="Z@RD28F.tmp"/>
                <a:cs typeface="Z@RD28F.tmp"/>
              </a:rPr>
              <a:t> </a:t>
            </a:r>
            <a:r>
              <a:rPr sz="2153" kern="0" spc="215">
                <a:solidFill>
                  <a:srgbClr val="404040"/>
                </a:solidFill>
                <a:latin typeface="Z@RD28F.tmp"/>
                <a:cs typeface="Z@RD28F.tmp"/>
              </a:rPr>
              <a:t>anki</a:t>
            </a:r>
            <a:r>
              <a:rPr sz="2153" kern="0" spc="-329">
                <a:solidFill>
                  <a:srgbClr val="404040"/>
                </a:solidFill>
                <a:latin typeface="Z@RD28F.tmp"/>
                <a:cs typeface="Z@RD28F.tmp"/>
              </a:rPr>
              <a:t> </a:t>
            </a:r>
            <a:r>
              <a:rPr sz="2153" kern="0" spc="108">
                <a:solidFill>
                  <a:srgbClr val="404040"/>
                </a:solidFill>
                <a:latin typeface="Z@RD28F.tmp"/>
                <a:cs typeface="Z@RD28F.tmp"/>
              </a:rPr>
              <a:t>ng</a:t>
            </a:r>
            <a:r>
              <a:rPr sz="2153" kern="0">
                <a:solidFill>
                  <a:srgbClr val="404040"/>
                </a:solidFill>
                <a:latin typeface="Z@RD28F.tmp"/>
                <a:cs typeface="Z@RD28F.tmp"/>
              </a:rPr>
              <a:t>	</a:t>
            </a:r>
            <a:r>
              <a:rPr sz="2153" kern="0" spc="-23">
                <a:solidFill>
                  <a:srgbClr val="404040"/>
                </a:solidFill>
                <a:latin typeface="Z@RD28F.tmp"/>
                <a:cs typeface="Z@RD28F.tmp"/>
              </a:rPr>
              <a:t>C</a:t>
            </a:r>
            <a:r>
              <a:rPr sz="2153" kern="0" spc="-329">
                <a:solidFill>
                  <a:srgbClr val="404040"/>
                </a:solidFill>
                <a:latin typeface="Z@RD28F.tmp"/>
                <a:cs typeface="Z@RD28F.tmp"/>
              </a:rPr>
              <a:t> </a:t>
            </a:r>
            <a:r>
              <a:rPr sz="2153" kern="0" spc="-23">
                <a:solidFill>
                  <a:srgbClr val="404040"/>
                </a:solidFill>
                <a:latin typeface="Z@RD28F.tmp"/>
                <a:cs typeface="Z@RD28F.tmp"/>
              </a:rPr>
              <a:t>o</a:t>
            </a:r>
            <a:r>
              <a:rPr sz="2153" kern="0" spc="-329">
                <a:solidFill>
                  <a:srgbClr val="404040"/>
                </a:solidFill>
                <a:latin typeface="Z@RD28F.tmp"/>
                <a:cs typeface="Z@RD28F.tmp"/>
              </a:rPr>
              <a:t> </a:t>
            </a:r>
            <a:r>
              <a:rPr sz="2153" kern="0" spc="-23">
                <a:solidFill>
                  <a:srgbClr val="404040"/>
                </a:solidFill>
                <a:latin typeface="Z@RD28F.tmp"/>
                <a:cs typeface="Z@RD28F.tmp"/>
              </a:rPr>
              <a:t>m</a:t>
            </a:r>
            <a:r>
              <a:rPr sz="2153" kern="0" spc="-323">
                <a:solidFill>
                  <a:srgbClr val="404040"/>
                </a:solidFill>
                <a:latin typeface="Z@RD28F.tmp"/>
                <a:cs typeface="Z@RD28F.tmp"/>
              </a:rPr>
              <a:t> </a:t>
            </a:r>
            <a:r>
              <a:rPr lang="en-US" sz="2153" kern="0" spc="-23">
                <a:solidFill>
                  <a:srgbClr val="404040"/>
                </a:solidFill>
                <a:latin typeface="Z@RD28F.tmp"/>
                <a:cs typeface="Z@RD28F.tmp"/>
              </a:rPr>
              <a:t>mi</a:t>
            </a:r>
            <a:r>
              <a:rPr lang="en-US" sz="2153" kern="0" spc="-323">
                <a:solidFill>
                  <a:srgbClr val="404040"/>
                </a:solidFill>
                <a:latin typeface="Z@RD28F.tmp"/>
                <a:cs typeface="Z@RD28F.tmp"/>
              </a:rPr>
              <a:t> </a:t>
            </a:r>
            <a:r>
              <a:rPr lang="en-US" sz="2153" kern="0" spc="204" err="1">
                <a:solidFill>
                  <a:srgbClr val="404040"/>
                </a:solidFill>
                <a:latin typeface="Z@RD28F.tmp"/>
                <a:cs typeface="Z@RD28F.tmp"/>
              </a:rPr>
              <a:t>tte</a:t>
            </a:r>
            <a:r>
              <a:rPr lang="en-US" sz="2153" kern="0" err="1">
                <a:solidFill>
                  <a:srgbClr val="404040"/>
                </a:solidFill>
                <a:latin typeface="Z@RD28F.tmp"/>
                <a:cs typeface="Z@RD28F.tmp"/>
              </a:rPr>
              <a:t>e</a:t>
            </a:r>
            <a:r>
              <a:rPr sz="2153" kern="0" spc="397">
                <a:solidFill>
                  <a:srgbClr val="404040"/>
                </a:solidFill>
                <a:latin typeface="Z@RD28F.tmp"/>
                <a:cs typeface="Z@RD28F.tmp"/>
              </a:rPr>
              <a:t> </a:t>
            </a:r>
            <a:r>
              <a:rPr sz="2153" kern="0">
                <a:solidFill>
                  <a:srgbClr val="404040"/>
                </a:solidFill>
                <a:latin typeface="Z@RD28F.tmp"/>
                <a:cs typeface="Z@RD28F.tmp"/>
              </a:rPr>
              <a:t>must</a:t>
            </a:r>
            <a:r>
              <a:rPr sz="2153" kern="0" spc="198">
                <a:solidFill>
                  <a:srgbClr val="404040"/>
                </a:solidFill>
                <a:latin typeface="Z@RD28F.tmp"/>
                <a:cs typeface="Z@RD28F.tmp"/>
              </a:rPr>
              <a:t> </a:t>
            </a:r>
            <a:r>
              <a:rPr sz="2153" kern="0" spc="96">
                <a:solidFill>
                  <a:srgbClr val="404040"/>
                </a:solidFill>
                <a:latin typeface="Z@RD28F.tmp"/>
                <a:cs typeface="Z@RD28F.tmp"/>
              </a:rPr>
              <a:t>conduct</a:t>
            </a:r>
            <a:r>
              <a:rPr sz="2153" kern="0" spc="317">
                <a:solidFill>
                  <a:srgbClr val="404040"/>
                </a:solidFill>
                <a:latin typeface="Z@RD28F.tmp"/>
                <a:cs typeface="Z@RD28F.tmp"/>
              </a:rPr>
              <a:t> </a:t>
            </a:r>
            <a:r>
              <a:rPr sz="2153" kern="0">
                <a:solidFill>
                  <a:srgbClr val="404040"/>
                </a:solidFill>
                <a:latin typeface="Z@RD28F.tmp"/>
                <a:cs typeface="Z@RD28F.tmp"/>
              </a:rPr>
              <a:t>a</a:t>
            </a:r>
            <a:r>
              <a:rPr sz="2153" kern="0" spc="260">
                <a:solidFill>
                  <a:srgbClr val="404040"/>
                </a:solidFill>
                <a:latin typeface="Z@RD28F.tmp"/>
                <a:cs typeface="Z@RD28F.tmp"/>
              </a:rPr>
              <a:t> </a:t>
            </a:r>
            <a:r>
              <a:rPr sz="2153" kern="0" spc="51">
                <a:solidFill>
                  <a:srgbClr val="404040"/>
                </a:solidFill>
                <a:latin typeface="Z@RD28F.tmp"/>
                <a:cs typeface="Z@RD28F.tmp"/>
              </a:rPr>
              <a:t>similar</a:t>
            </a:r>
            <a:r>
              <a:rPr sz="2153" kern="0" spc="204">
                <a:solidFill>
                  <a:srgbClr val="404040"/>
                </a:solidFill>
                <a:latin typeface="Z@RD28F.tmp"/>
                <a:cs typeface="Z@RD28F.tmp"/>
              </a:rPr>
              <a:t> </a:t>
            </a:r>
            <a:r>
              <a:rPr sz="2153" kern="0" spc="62">
                <a:solidFill>
                  <a:srgbClr val="404040"/>
                </a:solidFill>
                <a:latin typeface="Z@RD28F.tmp"/>
                <a:cs typeface="Z@RD28F.tmp"/>
              </a:rPr>
              <a:t>review</a:t>
            </a:r>
            <a:r>
              <a:rPr sz="2153" kern="0" spc="170">
                <a:solidFill>
                  <a:srgbClr val="404040"/>
                </a:solidFill>
                <a:latin typeface="Z@RD28F.tmp"/>
                <a:cs typeface="Z@RD28F.tmp"/>
              </a:rPr>
              <a:t> </a:t>
            </a:r>
            <a:r>
              <a:rPr sz="2153" kern="0">
                <a:solidFill>
                  <a:srgbClr val="404040"/>
                </a:solidFill>
                <a:latin typeface="Z@RD28F.tmp"/>
                <a:cs typeface="Z@RD28F.tmp"/>
              </a:rPr>
              <a:t>of</a:t>
            </a:r>
            <a:r>
              <a:rPr sz="2153" kern="0" spc="176">
                <a:solidFill>
                  <a:srgbClr val="404040"/>
                </a:solidFill>
                <a:latin typeface="Z@RD28F.tmp"/>
                <a:cs typeface="Z@RD28F.tmp"/>
              </a:rPr>
              <a:t> </a:t>
            </a:r>
            <a:r>
              <a:rPr sz="2153" kern="0" spc="68">
                <a:solidFill>
                  <a:srgbClr val="404040"/>
                </a:solidFill>
                <a:latin typeface="Z@RD28F.tmp"/>
                <a:cs typeface="Z@RD28F.tmp"/>
              </a:rPr>
              <a:t>project</a:t>
            </a:r>
            <a:r>
              <a:rPr sz="2153" kern="0" spc="249">
                <a:solidFill>
                  <a:srgbClr val="404040"/>
                </a:solidFill>
                <a:latin typeface="Z@RD28F.tmp"/>
                <a:cs typeface="Z@RD28F.tmp"/>
              </a:rPr>
              <a:t> </a:t>
            </a:r>
            <a:r>
              <a:rPr sz="2153" kern="0" spc="79">
                <a:solidFill>
                  <a:srgbClr val="404040"/>
                </a:solidFill>
                <a:latin typeface="Z@RD28F.tmp"/>
                <a:cs typeface="Z@RD28F.tmp"/>
              </a:rPr>
              <a:t>applications </a:t>
            </a:r>
            <a:r>
              <a:rPr sz="2153" kern="0" spc="68">
                <a:solidFill>
                  <a:srgbClr val="404040"/>
                </a:solidFill>
                <a:latin typeface="Z@RD28F.tmp"/>
                <a:cs typeface="Z@RD28F.tmp"/>
              </a:rPr>
              <a:t>prior</a:t>
            </a:r>
            <a:r>
              <a:rPr sz="2153" kern="0" spc="238">
                <a:solidFill>
                  <a:srgbClr val="404040"/>
                </a:solidFill>
                <a:latin typeface="Z@RD28F.tmp"/>
                <a:cs typeface="Z@RD28F.tmp"/>
              </a:rPr>
              <a:t> </a:t>
            </a:r>
            <a:r>
              <a:rPr sz="2153" kern="0">
                <a:solidFill>
                  <a:srgbClr val="404040"/>
                </a:solidFill>
                <a:latin typeface="Z@RD28F.tmp"/>
                <a:cs typeface="Z@RD28F.tmp"/>
              </a:rPr>
              <a:t>to</a:t>
            </a:r>
            <a:r>
              <a:rPr sz="2153" kern="0" spc="159">
                <a:solidFill>
                  <a:srgbClr val="404040"/>
                </a:solidFill>
                <a:latin typeface="Z@RD28F.tmp"/>
                <a:cs typeface="Z@RD28F.tmp"/>
              </a:rPr>
              <a:t> </a:t>
            </a:r>
            <a:r>
              <a:rPr sz="2153" kern="0" spc="96">
                <a:solidFill>
                  <a:srgbClr val="404040"/>
                </a:solidFill>
                <a:latin typeface="Z@RD28F.tmp"/>
                <a:cs typeface="Z@RD28F.tmp"/>
              </a:rPr>
              <a:t>submission</a:t>
            </a:r>
            <a:r>
              <a:rPr sz="2153" kern="0" spc="-142">
                <a:solidFill>
                  <a:srgbClr val="404040"/>
                </a:solidFill>
                <a:latin typeface="Z@RD28F.tmp"/>
                <a:cs typeface="Z@RD28F.tmp"/>
              </a:rPr>
              <a:t> </a:t>
            </a:r>
            <a:r>
              <a:rPr sz="2153" kern="0">
                <a:solidFill>
                  <a:srgbClr val="404040"/>
                </a:solidFill>
                <a:latin typeface="Z@RD28F.tmp"/>
                <a:cs typeface="Z@RD28F.tmp"/>
              </a:rPr>
              <a:t>to</a:t>
            </a:r>
            <a:r>
              <a:rPr sz="2153" kern="0" spc="164">
                <a:solidFill>
                  <a:srgbClr val="404040"/>
                </a:solidFill>
                <a:latin typeface="Z@RD28F.tmp"/>
                <a:cs typeface="Z@RD28F.tmp"/>
              </a:rPr>
              <a:t> </a:t>
            </a:r>
            <a:r>
              <a:rPr sz="2153" kern="0" spc="62">
                <a:solidFill>
                  <a:srgbClr val="404040"/>
                </a:solidFill>
                <a:latin typeface="Z@RD28F.tmp"/>
                <a:cs typeface="Z@RD28F.tmp"/>
              </a:rPr>
              <a:t>HUD.</a:t>
            </a:r>
            <a:endParaRPr sz="2153" kern="0">
              <a:solidFill>
                <a:sysClr val="windowText" lastClr="000000"/>
              </a:solidFill>
              <a:latin typeface="Z@RD28F.tmp"/>
              <a:cs typeface="Z@RD28F.tmp"/>
            </a:endParaRPr>
          </a:p>
          <a:p>
            <a:pPr defTabSz="1036290">
              <a:spcBef>
                <a:spcPts val="1201"/>
              </a:spcBef>
            </a:pPr>
            <a:endParaRPr sz="2153" kern="0">
              <a:solidFill>
                <a:sysClr val="windowText" lastClr="000000"/>
              </a:solidFill>
              <a:latin typeface="Z@RD28F.tmp"/>
              <a:cs typeface="Z@RD28F.tmp"/>
            </a:endParaRPr>
          </a:p>
          <a:p>
            <a:pPr marL="14393" marR="346149" defTabSz="1036290">
              <a:lnSpc>
                <a:spcPct val="71100"/>
              </a:lnSpc>
              <a:spcBef>
                <a:spcPts val="6"/>
              </a:spcBef>
            </a:pPr>
            <a:r>
              <a:rPr sz="2153" kern="0" spc="79">
                <a:solidFill>
                  <a:srgbClr val="404040"/>
                </a:solidFill>
                <a:latin typeface="Z@RD28F.tmp"/>
                <a:cs typeface="Z@RD28F.tmp"/>
              </a:rPr>
              <a:t>The</a:t>
            </a:r>
            <a:r>
              <a:rPr sz="2153" kern="0" spc="288">
                <a:solidFill>
                  <a:srgbClr val="404040"/>
                </a:solidFill>
                <a:latin typeface="Z@RD28F.tmp"/>
                <a:cs typeface="Z@RD28F.tmp"/>
              </a:rPr>
              <a:t> </a:t>
            </a:r>
            <a:r>
              <a:rPr sz="2153" kern="0" spc="102">
                <a:solidFill>
                  <a:srgbClr val="404040"/>
                </a:solidFill>
                <a:latin typeface="Z@RD28F.tmp"/>
                <a:cs typeface="Z@RD28F.tmp"/>
              </a:rPr>
              <a:t>Ranking</a:t>
            </a:r>
            <a:r>
              <a:rPr sz="2153" kern="0" spc="329">
                <a:solidFill>
                  <a:srgbClr val="404040"/>
                </a:solidFill>
                <a:latin typeface="Z@RD28F.tmp"/>
                <a:cs typeface="Z@RD28F.tmp"/>
              </a:rPr>
              <a:t> </a:t>
            </a:r>
            <a:r>
              <a:rPr sz="2153" kern="0" spc="108">
                <a:solidFill>
                  <a:srgbClr val="404040"/>
                </a:solidFill>
                <a:latin typeface="Z@RD28F.tmp"/>
                <a:cs typeface="Z@RD28F.tmp"/>
              </a:rPr>
              <a:t>Committee</a:t>
            </a:r>
            <a:r>
              <a:rPr sz="2153" kern="0" spc="300">
                <a:solidFill>
                  <a:srgbClr val="404040"/>
                </a:solidFill>
                <a:latin typeface="Z@RD28F.tmp"/>
                <a:cs typeface="Z@RD28F.tmp"/>
              </a:rPr>
              <a:t> </a:t>
            </a:r>
            <a:r>
              <a:rPr sz="2153" kern="0">
                <a:solidFill>
                  <a:srgbClr val="404040"/>
                </a:solidFill>
                <a:latin typeface="Z@RD28F.tmp"/>
                <a:cs typeface="Z@RD28F.tmp"/>
              </a:rPr>
              <a:t>is</a:t>
            </a:r>
            <a:r>
              <a:rPr sz="2153" kern="0" spc="306">
                <a:solidFill>
                  <a:srgbClr val="404040"/>
                </a:solidFill>
                <a:latin typeface="Z@RD28F.tmp"/>
                <a:cs typeface="Z@RD28F.tmp"/>
              </a:rPr>
              <a:t> </a:t>
            </a:r>
            <a:r>
              <a:rPr sz="2153" kern="0" spc="102">
                <a:solidFill>
                  <a:srgbClr val="404040"/>
                </a:solidFill>
                <a:latin typeface="Z@RD28F.tmp"/>
                <a:cs typeface="Z@RD28F.tmp"/>
              </a:rPr>
              <a:t>unlikely</a:t>
            </a:r>
            <a:r>
              <a:rPr sz="2153" kern="0" spc="329">
                <a:solidFill>
                  <a:srgbClr val="404040"/>
                </a:solidFill>
                <a:latin typeface="Z@RD28F.tmp"/>
                <a:cs typeface="Z@RD28F.tmp"/>
              </a:rPr>
              <a:t> </a:t>
            </a:r>
            <a:r>
              <a:rPr sz="2153" kern="0" spc="62">
                <a:solidFill>
                  <a:srgbClr val="404040"/>
                </a:solidFill>
                <a:latin typeface="Z@RD28F.tmp"/>
                <a:cs typeface="Z@RD28F.tmp"/>
              </a:rPr>
              <a:t>to</a:t>
            </a:r>
            <a:r>
              <a:rPr sz="2153" kern="0" spc="295">
                <a:solidFill>
                  <a:srgbClr val="404040"/>
                </a:solidFill>
                <a:latin typeface="Z@RD28F.tmp"/>
                <a:cs typeface="Z@RD28F.tmp"/>
              </a:rPr>
              <a:t> </a:t>
            </a:r>
            <a:r>
              <a:rPr sz="2153" kern="0" spc="102">
                <a:solidFill>
                  <a:srgbClr val="404040"/>
                </a:solidFill>
                <a:latin typeface="Z@RD28F.tmp"/>
                <a:cs typeface="Z@RD28F.tmp"/>
              </a:rPr>
              <a:t>approve</a:t>
            </a:r>
            <a:r>
              <a:rPr sz="2153" kern="0" spc="312">
                <a:solidFill>
                  <a:srgbClr val="404040"/>
                </a:solidFill>
                <a:latin typeface="Z@RD28F.tmp"/>
                <a:cs typeface="Z@RD28F.tmp"/>
              </a:rPr>
              <a:t> </a:t>
            </a:r>
            <a:r>
              <a:rPr sz="2153" kern="0" spc="74">
                <a:solidFill>
                  <a:srgbClr val="404040"/>
                </a:solidFill>
                <a:latin typeface="Z@RD28F.tmp"/>
                <a:cs typeface="Z@RD28F.tmp"/>
              </a:rPr>
              <a:t>any</a:t>
            </a:r>
            <a:r>
              <a:rPr sz="2153" kern="0" spc="312">
                <a:solidFill>
                  <a:srgbClr val="404040"/>
                </a:solidFill>
                <a:latin typeface="Z@RD28F.tmp"/>
                <a:cs typeface="Z@RD28F.tmp"/>
              </a:rPr>
              <a:t> </a:t>
            </a:r>
            <a:r>
              <a:rPr sz="2153" kern="0" spc="108">
                <a:solidFill>
                  <a:srgbClr val="404040"/>
                </a:solidFill>
                <a:latin typeface="Z@RD28F.tmp"/>
                <a:cs typeface="Z@RD28F.tmp"/>
              </a:rPr>
              <a:t>projects</a:t>
            </a:r>
            <a:r>
              <a:rPr sz="2153" kern="0" spc="312">
                <a:solidFill>
                  <a:srgbClr val="404040"/>
                </a:solidFill>
                <a:latin typeface="Z@RD28F.tmp"/>
                <a:cs typeface="Z@RD28F.tmp"/>
              </a:rPr>
              <a:t> </a:t>
            </a:r>
            <a:r>
              <a:rPr sz="2153" kern="0" spc="79">
                <a:solidFill>
                  <a:srgbClr val="404040"/>
                </a:solidFill>
                <a:latin typeface="Z@RD28F.tmp"/>
                <a:cs typeface="Z@RD28F.tmp"/>
              </a:rPr>
              <a:t>for</a:t>
            </a:r>
            <a:r>
              <a:rPr sz="2153" kern="0" spc="295">
                <a:solidFill>
                  <a:srgbClr val="404040"/>
                </a:solidFill>
                <a:latin typeface="Z@RD28F.tmp"/>
                <a:cs typeface="Z@RD28F.tmp"/>
              </a:rPr>
              <a:t> </a:t>
            </a:r>
            <a:r>
              <a:rPr sz="2153" kern="0" spc="85">
                <a:solidFill>
                  <a:srgbClr val="404040"/>
                </a:solidFill>
                <a:latin typeface="Z@RD28F.tmp"/>
                <a:cs typeface="Z@RD28F.tmp"/>
              </a:rPr>
              <a:t>the</a:t>
            </a:r>
            <a:r>
              <a:rPr sz="2153" kern="0" spc="300">
                <a:solidFill>
                  <a:srgbClr val="404040"/>
                </a:solidFill>
                <a:latin typeface="Z@RD28F.tmp"/>
                <a:cs typeface="Z@RD28F.tmp"/>
              </a:rPr>
              <a:t> </a:t>
            </a:r>
            <a:r>
              <a:rPr sz="2153" kern="0" spc="96">
                <a:solidFill>
                  <a:srgbClr val="404040"/>
                </a:solidFill>
                <a:latin typeface="Z@RD28F.tmp"/>
                <a:cs typeface="Z@RD28F.tmp"/>
              </a:rPr>
              <a:t>Consolidated </a:t>
            </a:r>
            <a:r>
              <a:rPr sz="2153" kern="0" spc="108">
                <a:solidFill>
                  <a:srgbClr val="404040"/>
                </a:solidFill>
                <a:latin typeface="Z@RD28F.tmp"/>
                <a:cs typeface="Z@RD28F.tmp"/>
              </a:rPr>
              <a:t>Application</a:t>
            </a:r>
            <a:r>
              <a:rPr sz="2153" kern="0" spc="329">
                <a:solidFill>
                  <a:srgbClr val="404040"/>
                </a:solidFill>
                <a:latin typeface="Z@RD28F.tmp"/>
                <a:cs typeface="Z@RD28F.tmp"/>
              </a:rPr>
              <a:t> </a:t>
            </a:r>
            <a:r>
              <a:rPr sz="2153" kern="0" spc="57">
                <a:solidFill>
                  <a:srgbClr val="404040"/>
                </a:solidFill>
                <a:latin typeface="Z@RD28F.tmp"/>
                <a:cs typeface="Z@RD28F.tmp"/>
              </a:rPr>
              <a:t>if</a:t>
            </a:r>
            <a:r>
              <a:rPr sz="2153" kern="0" spc="312">
                <a:solidFill>
                  <a:srgbClr val="404040"/>
                </a:solidFill>
                <a:latin typeface="Z@RD28F.tmp"/>
                <a:cs typeface="Z@RD28F.tmp"/>
              </a:rPr>
              <a:t> </a:t>
            </a:r>
            <a:r>
              <a:rPr sz="2153" kern="0" spc="96">
                <a:solidFill>
                  <a:srgbClr val="404040"/>
                </a:solidFill>
                <a:latin typeface="Z@RD28F.tmp"/>
                <a:cs typeface="Z@RD28F.tmp"/>
              </a:rPr>
              <a:t>they</a:t>
            </a:r>
            <a:r>
              <a:rPr sz="2153" kern="0" spc="300">
                <a:solidFill>
                  <a:srgbClr val="404040"/>
                </a:solidFill>
                <a:latin typeface="Z@RD28F.tmp"/>
                <a:cs typeface="Z@RD28F.tmp"/>
              </a:rPr>
              <a:t> </a:t>
            </a:r>
            <a:r>
              <a:rPr sz="2153" kern="0">
                <a:solidFill>
                  <a:srgbClr val="404040"/>
                </a:solidFill>
                <a:latin typeface="Z@RD28F.tmp"/>
                <a:cs typeface="Z@RD28F.tmp"/>
              </a:rPr>
              <a:t>do</a:t>
            </a:r>
            <a:r>
              <a:rPr sz="2153" kern="0" spc="306">
                <a:solidFill>
                  <a:srgbClr val="404040"/>
                </a:solidFill>
                <a:latin typeface="Z@RD28F.tmp"/>
                <a:cs typeface="Z@RD28F.tmp"/>
              </a:rPr>
              <a:t> </a:t>
            </a:r>
            <a:r>
              <a:rPr sz="2153" kern="0" spc="79">
                <a:solidFill>
                  <a:srgbClr val="404040"/>
                </a:solidFill>
                <a:latin typeface="Z@RD28F.tmp"/>
                <a:cs typeface="Z@RD28F.tmp"/>
              </a:rPr>
              <a:t>not</a:t>
            </a:r>
            <a:r>
              <a:rPr sz="2153" kern="0" spc="300">
                <a:solidFill>
                  <a:srgbClr val="404040"/>
                </a:solidFill>
                <a:latin typeface="Z@RD28F.tmp"/>
                <a:cs typeface="Z@RD28F.tmp"/>
              </a:rPr>
              <a:t> </a:t>
            </a:r>
            <a:r>
              <a:rPr sz="2153" kern="0" spc="96">
                <a:solidFill>
                  <a:srgbClr val="404040"/>
                </a:solidFill>
                <a:latin typeface="Z@RD28F.tmp"/>
                <a:cs typeface="Z@RD28F.tmp"/>
              </a:rPr>
              <a:t>commit</a:t>
            </a:r>
            <a:r>
              <a:rPr sz="2153" kern="0" spc="306">
                <a:solidFill>
                  <a:srgbClr val="404040"/>
                </a:solidFill>
                <a:latin typeface="Z@RD28F.tmp"/>
                <a:cs typeface="Z@RD28F.tmp"/>
              </a:rPr>
              <a:t> </a:t>
            </a:r>
            <a:r>
              <a:rPr sz="2153" kern="0" spc="62">
                <a:solidFill>
                  <a:srgbClr val="404040"/>
                </a:solidFill>
                <a:latin typeface="Z@RD28F.tmp"/>
                <a:cs typeface="Z@RD28F.tmp"/>
              </a:rPr>
              <a:t>to</a:t>
            </a:r>
            <a:r>
              <a:rPr sz="2153" kern="0" spc="300">
                <a:solidFill>
                  <a:srgbClr val="404040"/>
                </a:solidFill>
                <a:latin typeface="Z@RD28F.tmp"/>
                <a:cs typeface="Z@RD28F.tmp"/>
              </a:rPr>
              <a:t> </a:t>
            </a:r>
            <a:r>
              <a:rPr sz="2153" kern="0" spc="108">
                <a:solidFill>
                  <a:srgbClr val="404040"/>
                </a:solidFill>
                <a:latin typeface="Z@RD28F.tmp"/>
                <a:cs typeface="Z@RD28F.tmp"/>
              </a:rPr>
              <a:t>maintaining</a:t>
            </a:r>
            <a:r>
              <a:rPr sz="2153" kern="0" spc="329">
                <a:solidFill>
                  <a:srgbClr val="404040"/>
                </a:solidFill>
                <a:latin typeface="Z@RD28F.tmp"/>
                <a:cs typeface="Z@RD28F.tmp"/>
              </a:rPr>
              <a:t> </a:t>
            </a:r>
            <a:r>
              <a:rPr sz="2153" kern="0" spc="102">
                <a:solidFill>
                  <a:srgbClr val="404040"/>
                </a:solidFill>
                <a:latin typeface="Z@RD28F.tmp"/>
                <a:cs typeface="Z@RD28F.tmp"/>
              </a:rPr>
              <a:t>these</a:t>
            </a:r>
            <a:r>
              <a:rPr sz="2153" kern="0" spc="306">
                <a:solidFill>
                  <a:srgbClr val="404040"/>
                </a:solidFill>
                <a:latin typeface="Z@RD28F.tmp"/>
                <a:cs typeface="Z@RD28F.tmp"/>
              </a:rPr>
              <a:t> </a:t>
            </a:r>
            <a:r>
              <a:rPr sz="2153" kern="0" spc="102">
                <a:solidFill>
                  <a:srgbClr val="404040"/>
                </a:solidFill>
                <a:latin typeface="Z@RD28F.tmp"/>
                <a:cs typeface="Z@RD28F.tmp"/>
              </a:rPr>
              <a:t>requirements.</a:t>
            </a:r>
            <a:endParaRPr sz="2153" kern="0">
              <a:solidFill>
                <a:sysClr val="windowText" lastClr="000000"/>
              </a:solidFill>
              <a:latin typeface="Z@RD28F.tmp"/>
              <a:cs typeface="Z@RD28F.tmp"/>
            </a:endParaRPr>
          </a:p>
          <a:p>
            <a:pPr defTabSz="1036290"/>
            <a:endParaRPr sz="2153" kern="0">
              <a:solidFill>
                <a:sysClr val="windowText" lastClr="000000"/>
              </a:solidFill>
              <a:latin typeface="Z@RD28F.tmp"/>
              <a:cs typeface="Z@RD28F.tmp"/>
            </a:endParaRPr>
          </a:p>
          <a:p>
            <a:pPr defTabSz="1036290">
              <a:spcBef>
                <a:spcPts val="57"/>
              </a:spcBef>
            </a:pPr>
            <a:endParaRPr sz="2153" kern="0">
              <a:solidFill>
                <a:sysClr val="windowText" lastClr="000000"/>
              </a:solidFill>
              <a:latin typeface="Z@RD28F.tmp"/>
              <a:cs typeface="Z@RD28F.tmp"/>
            </a:endParaRPr>
          </a:p>
          <a:p>
            <a:pPr marL="14393" marR="233165" defTabSz="1036290">
              <a:lnSpc>
                <a:spcPct val="71100"/>
              </a:lnSpc>
            </a:pPr>
            <a:r>
              <a:rPr sz="2153" kern="0">
                <a:solidFill>
                  <a:sysClr val="windowText" lastClr="000000"/>
                </a:solidFill>
                <a:latin typeface="Z@RD28F.tmp"/>
                <a:cs typeface="Z@RD28F.tmp"/>
              </a:rPr>
              <a:t>If</a:t>
            </a:r>
            <a:r>
              <a:rPr sz="2153" kern="0" spc="170">
                <a:solidFill>
                  <a:sysClr val="windowText" lastClr="000000"/>
                </a:solidFill>
                <a:latin typeface="Z@RD28F.tmp"/>
                <a:cs typeface="Z@RD28F.tmp"/>
              </a:rPr>
              <a:t> </a:t>
            </a:r>
            <a:r>
              <a:rPr sz="2153" kern="0" spc="125">
                <a:solidFill>
                  <a:sysClr val="windowText" lastClr="000000"/>
                </a:solidFill>
                <a:latin typeface="Z@RD28F.tmp"/>
                <a:cs typeface="Z@RD28F.tmp"/>
              </a:rPr>
              <a:t>HUD</a:t>
            </a:r>
            <a:r>
              <a:rPr sz="2153" kern="0" spc="363">
                <a:solidFill>
                  <a:sysClr val="windowText" lastClr="000000"/>
                </a:solidFill>
                <a:latin typeface="Z@RD28F.tmp"/>
                <a:cs typeface="Z@RD28F.tmp"/>
              </a:rPr>
              <a:t> </a:t>
            </a:r>
            <a:r>
              <a:rPr sz="2153" kern="0">
                <a:solidFill>
                  <a:sysClr val="windowText" lastClr="000000"/>
                </a:solidFill>
                <a:latin typeface="Z@RD28F.tmp"/>
                <a:cs typeface="Z@RD28F.tmp"/>
              </a:rPr>
              <a:t>ultimately</a:t>
            </a:r>
            <a:r>
              <a:rPr sz="2153" kern="0" spc="181">
                <a:solidFill>
                  <a:sysClr val="windowText" lastClr="000000"/>
                </a:solidFill>
                <a:latin typeface="Z@RD28F.tmp"/>
                <a:cs typeface="Z@RD28F.tmp"/>
              </a:rPr>
              <a:t> </a:t>
            </a:r>
            <a:r>
              <a:rPr sz="2153" kern="0" spc="91">
                <a:solidFill>
                  <a:sysClr val="windowText" lastClr="000000"/>
                </a:solidFill>
                <a:latin typeface="Z@RD28F.tmp"/>
                <a:cs typeface="Z@RD28F.tmp"/>
              </a:rPr>
              <a:t>determines</a:t>
            </a:r>
            <a:r>
              <a:rPr sz="2153" kern="0" spc="221">
                <a:solidFill>
                  <a:sysClr val="windowText" lastClr="000000"/>
                </a:solidFill>
                <a:latin typeface="Z@RD28F.tmp"/>
                <a:cs typeface="Z@RD28F.tmp"/>
              </a:rPr>
              <a:t> </a:t>
            </a:r>
            <a:r>
              <a:rPr sz="2153" kern="0">
                <a:solidFill>
                  <a:sysClr val="windowText" lastClr="000000"/>
                </a:solidFill>
                <a:latin typeface="Z@RD28F.tmp"/>
                <a:cs typeface="Z@RD28F.tmp"/>
              </a:rPr>
              <a:t>that</a:t>
            </a:r>
            <a:r>
              <a:rPr sz="2153" kern="0" spc="170">
                <a:solidFill>
                  <a:sysClr val="windowText" lastClr="000000"/>
                </a:solidFill>
                <a:latin typeface="Z@RD28F.tmp"/>
                <a:cs typeface="Z@RD28F.tmp"/>
              </a:rPr>
              <a:t> </a:t>
            </a:r>
            <a:r>
              <a:rPr sz="2153" kern="0">
                <a:solidFill>
                  <a:sysClr val="windowText" lastClr="000000"/>
                </a:solidFill>
                <a:latin typeface="Z@RD28F.tmp"/>
                <a:cs typeface="Z@RD28F.tmp"/>
              </a:rPr>
              <a:t>the</a:t>
            </a:r>
            <a:r>
              <a:rPr sz="2153" kern="0" spc="204">
                <a:solidFill>
                  <a:sysClr val="windowText" lastClr="000000"/>
                </a:solidFill>
                <a:latin typeface="Z@RD28F.tmp"/>
                <a:cs typeface="Z@RD28F.tmp"/>
              </a:rPr>
              <a:t> </a:t>
            </a:r>
            <a:r>
              <a:rPr sz="2153" kern="0" spc="108">
                <a:solidFill>
                  <a:sysClr val="windowText" lastClr="000000"/>
                </a:solidFill>
                <a:latin typeface="Z@RD28F.tmp"/>
                <a:cs typeface="Z@RD28F.tmp"/>
              </a:rPr>
              <a:t>applicable</a:t>
            </a:r>
            <a:r>
              <a:rPr sz="2153" kern="0" spc="306">
                <a:solidFill>
                  <a:sysClr val="windowText" lastClr="000000"/>
                </a:solidFill>
                <a:latin typeface="Z@RD28F.tmp"/>
                <a:cs typeface="Z@RD28F.tmp"/>
              </a:rPr>
              <a:t> </a:t>
            </a:r>
            <a:r>
              <a:rPr sz="2153" kern="0" spc="79">
                <a:solidFill>
                  <a:sysClr val="windowText" lastClr="000000"/>
                </a:solidFill>
                <a:latin typeface="Z@RD28F.tmp"/>
                <a:cs typeface="Z@RD28F.tmp"/>
              </a:rPr>
              <a:t>standards</a:t>
            </a:r>
            <a:r>
              <a:rPr sz="2153" kern="0" spc="272">
                <a:solidFill>
                  <a:sysClr val="windowText" lastClr="000000"/>
                </a:solidFill>
                <a:latin typeface="Z@RD28F.tmp"/>
                <a:cs typeface="Z@RD28F.tmp"/>
              </a:rPr>
              <a:t> </a:t>
            </a:r>
            <a:r>
              <a:rPr sz="2153" kern="0">
                <a:solidFill>
                  <a:sysClr val="windowText" lastClr="000000"/>
                </a:solidFill>
                <a:latin typeface="Z@RD28F.tmp"/>
                <a:cs typeface="Z@RD28F.tmp"/>
              </a:rPr>
              <a:t>are</a:t>
            </a:r>
            <a:r>
              <a:rPr sz="2153" kern="0" spc="204">
                <a:solidFill>
                  <a:sysClr val="windowText" lastClr="000000"/>
                </a:solidFill>
                <a:latin typeface="Z@RD28F.tmp"/>
                <a:cs typeface="Z@RD28F.tmp"/>
              </a:rPr>
              <a:t> </a:t>
            </a:r>
            <a:r>
              <a:rPr sz="2153" kern="0">
                <a:solidFill>
                  <a:sysClr val="windowText" lastClr="000000"/>
                </a:solidFill>
                <a:latin typeface="Z@RD28F.tmp"/>
                <a:cs typeface="Z@RD28F.tmp"/>
              </a:rPr>
              <a:t>not</a:t>
            </a:r>
            <a:r>
              <a:rPr sz="2153" kern="0" spc="204">
                <a:solidFill>
                  <a:sysClr val="windowText" lastClr="000000"/>
                </a:solidFill>
                <a:latin typeface="Z@RD28F.tmp"/>
                <a:cs typeface="Z@RD28F.tmp"/>
              </a:rPr>
              <a:t> </a:t>
            </a:r>
            <a:r>
              <a:rPr sz="2153" kern="0" spc="57">
                <a:solidFill>
                  <a:sysClr val="windowText" lastClr="000000"/>
                </a:solidFill>
                <a:latin typeface="Z@RD28F.tmp"/>
                <a:cs typeface="Z@RD28F.tmp"/>
              </a:rPr>
              <a:t>met</a:t>
            </a:r>
            <a:r>
              <a:rPr sz="2153" kern="0" spc="210">
                <a:solidFill>
                  <a:sysClr val="windowText" lastClr="000000"/>
                </a:solidFill>
                <a:latin typeface="Z@RD28F.tmp"/>
                <a:cs typeface="Z@RD28F.tmp"/>
              </a:rPr>
              <a:t> </a:t>
            </a:r>
            <a:r>
              <a:rPr sz="2153" kern="0">
                <a:solidFill>
                  <a:sysClr val="windowText" lastClr="000000"/>
                </a:solidFill>
                <a:latin typeface="Z@RD28F.tmp"/>
                <a:cs typeface="Z@RD28F.tmp"/>
              </a:rPr>
              <a:t>for</a:t>
            </a:r>
            <a:r>
              <a:rPr sz="2153" kern="0" spc="204">
                <a:solidFill>
                  <a:sysClr val="windowText" lastClr="000000"/>
                </a:solidFill>
                <a:latin typeface="Z@RD28F.tmp"/>
                <a:cs typeface="Z@RD28F.tmp"/>
              </a:rPr>
              <a:t> </a:t>
            </a:r>
            <a:r>
              <a:rPr sz="2153" kern="0">
                <a:solidFill>
                  <a:sysClr val="windowText" lastClr="000000"/>
                </a:solidFill>
                <a:latin typeface="Z@RD28F.tmp"/>
                <a:cs typeface="Z@RD28F.tmp"/>
              </a:rPr>
              <a:t>a</a:t>
            </a:r>
            <a:r>
              <a:rPr sz="2153" kern="0" spc="244">
                <a:solidFill>
                  <a:sysClr val="windowText" lastClr="000000"/>
                </a:solidFill>
                <a:latin typeface="Z@RD28F.tmp"/>
                <a:cs typeface="Z@RD28F.tmp"/>
              </a:rPr>
              <a:t> </a:t>
            </a:r>
            <a:r>
              <a:rPr sz="2153" kern="0" spc="51">
                <a:solidFill>
                  <a:sysClr val="windowText" lastClr="000000"/>
                </a:solidFill>
                <a:latin typeface="Z@RD28F.tmp"/>
                <a:cs typeface="Z@RD28F.tmp"/>
              </a:rPr>
              <a:t>project, </a:t>
            </a:r>
            <a:r>
              <a:rPr sz="2153" kern="0">
                <a:solidFill>
                  <a:sysClr val="windowText" lastClr="000000"/>
                </a:solidFill>
                <a:latin typeface="Z@RD28F.tmp"/>
                <a:cs typeface="Z@RD28F.tmp"/>
              </a:rPr>
              <a:t>the</a:t>
            </a:r>
            <a:r>
              <a:rPr sz="2153" kern="0" spc="221">
                <a:solidFill>
                  <a:sysClr val="windowText" lastClr="000000"/>
                </a:solidFill>
                <a:latin typeface="Z@RD28F.tmp"/>
                <a:cs typeface="Z@RD28F.tmp"/>
              </a:rPr>
              <a:t> </a:t>
            </a:r>
            <a:r>
              <a:rPr sz="2153" kern="0" spc="68">
                <a:solidFill>
                  <a:sysClr val="windowText" lastClr="000000"/>
                </a:solidFill>
                <a:latin typeface="Z@RD28F.tmp"/>
                <a:cs typeface="Z@RD28F.tmp"/>
              </a:rPr>
              <a:t>project</a:t>
            </a:r>
            <a:r>
              <a:rPr sz="2153" kern="0" spc="272">
                <a:solidFill>
                  <a:sysClr val="windowText" lastClr="000000"/>
                </a:solidFill>
                <a:latin typeface="Z@RD28F.tmp"/>
                <a:cs typeface="Z@RD28F.tmp"/>
              </a:rPr>
              <a:t> </a:t>
            </a:r>
            <a:r>
              <a:rPr sz="2153" kern="0">
                <a:solidFill>
                  <a:sysClr val="windowText" lastClr="000000"/>
                </a:solidFill>
                <a:latin typeface="Z@RD28F.tmp"/>
                <a:cs typeface="Z@RD28F.tmp"/>
              </a:rPr>
              <a:t>will</a:t>
            </a:r>
            <a:r>
              <a:rPr sz="2153" kern="0" spc="170">
                <a:solidFill>
                  <a:sysClr val="windowText" lastClr="000000"/>
                </a:solidFill>
                <a:latin typeface="Z@RD28F.tmp"/>
                <a:cs typeface="Z@RD28F.tmp"/>
              </a:rPr>
              <a:t> </a:t>
            </a:r>
            <a:r>
              <a:rPr sz="2153" kern="0" spc="79">
                <a:solidFill>
                  <a:sysClr val="windowText" lastClr="000000"/>
                </a:solidFill>
                <a:latin typeface="Z@RD28F.tmp"/>
                <a:cs typeface="Z@RD28F.tmp"/>
              </a:rPr>
              <a:t>be</a:t>
            </a:r>
            <a:r>
              <a:rPr sz="2153" kern="0" spc="272">
                <a:solidFill>
                  <a:sysClr val="windowText" lastClr="000000"/>
                </a:solidFill>
                <a:latin typeface="Z@RD28F.tmp"/>
                <a:cs typeface="Z@RD28F.tmp"/>
              </a:rPr>
              <a:t> </a:t>
            </a:r>
            <a:r>
              <a:rPr sz="2153" kern="0" spc="57">
                <a:solidFill>
                  <a:sysClr val="windowText" lastClr="000000"/>
                </a:solidFill>
                <a:latin typeface="Z@RD28F.tmp"/>
                <a:cs typeface="Z@RD28F.tmp"/>
              </a:rPr>
              <a:t>rejected.</a:t>
            </a:r>
            <a:endParaRPr sz="2153" kern="0">
              <a:solidFill>
                <a:sysClr val="windowText" lastClr="000000"/>
              </a:solidFill>
              <a:latin typeface="Z@RD28F.tmp"/>
              <a:cs typeface="Z@RD28F.tmp"/>
            </a:endParaRPr>
          </a:p>
        </p:txBody>
      </p:sp>
      <p:sp>
        <p:nvSpPr>
          <p:cNvPr id="5" name="object 5"/>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HUD</a:t>
            </a:r>
            <a:r>
              <a:rPr b="0" spc="164">
                <a:solidFill>
                  <a:srgbClr val="404040"/>
                </a:solidFill>
                <a:latin typeface="Z@RD28F.tmp"/>
                <a:cs typeface="Z@RD28F.tmp"/>
              </a:rPr>
              <a:t> </a:t>
            </a:r>
            <a:r>
              <a:rPr b="0" spc="62">
                <a:solidFill>
                  <a:srgbClr val="404040"/>
                </a:solidFill>
                <a:latin typeface="Z@RD28F.tmp"/>
                <a:cs typeface="Z@RD28F.tmp"/>
              </a:rPr>
              <a:t>Threshold</a:t>
            </a:r>
            <a:r>
              <a:rPr b="0" spc="164">
                <a:solidFill>
                  <a:srgbClr val="404040"/>
                </a:solidFill>
                <a:latin typeface="Z@RD28F.tmp"/>
                <a:cs typeface="Z@RD28F.tmp"/>
              </a:rPr>
              <a:t> </a:t>
            </a:r>
            <a:r>
              <a:rPr b="0" spc="51">
                <a:solidFill>
                  <a:srgbClr val="404040"/>
                </a:solidFill>
                <a:latin typeface="Z@RD28F.tmp"/>
                <a:cs typeface="Z@RD28F.tmp"/>
              </a:rPr>
              <a:t>Requirements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body" idx="1"/>
          </p:nvPr>
        </p:nvSpPr>
        <p:spPr>
          <a:xfrm>
            <a:off x="1392822" y="2332188"/>
            <a:ext cx="11490971" cy="4891810"/>
          </a:xfrm>
          <a:prstGeom prst="rect">
            <a:avLst/>
          </a:prstGeom>
        </p:spPr>
        <p:txBody>
          <a:bodyPr vert="horz" wrap="square" lIns="0" tIns="61172" rIns="0" bIns="0" rtlCol="0">
            <a:spAutoFit/>
          </a:bodyPr>
          <a:lstStyle/>
          <a:p>
            <a:pPr marL="14393" marR="461292" indent="-720">
              <a:lnSpc>
                <a:spcPts val="2935"/>
              </a:lnSpc>
              <a:spcBef>
                <a:spcPts val="482"/>
              </a:spcBef>
              <a:tabLst>
                <a:tab pos="2586406" algn="l"/>
                <a:tab pos="4261021" algn="l"/>
                <a:tab pos="5128913" algn="l"/>
              </a:tabLst>
            </a:pPr>
            <a:r>
              <a:rPr sz="2720" b="1" spc="-11">
                <a:latin typeface="Arial"/>
                <a:cs typeface="Arial"/>
              </a:rPr>
              <a:t>Match</a:t>
            </a:r>
            <a:r>
              <a:rPr sz="2720" b="1" spc="-17">
                <a:latin typeface="Arial"/>
                <a:cs typeface="Arial"/>
              </a:rPr>
              <a:t> </a:t>
            </a:r>
            <a:r>
              <a:rPr sz="2720" b="1" spc="-28">
                <a:latin typeface="Arial"/>
                <a:cs typeface="Arial"/>
              </a:rPr>
              <a:t>Requirement</a:t>
            </a:r>
            <a:r>
              <a:rPr sz="2720" spc="-28"/>
              <a:t>:</a:t>
            </a:r>
            <a:r>
              <a:rPr sz="2720" spc="-40"/>
              <a:t> </a:t>
            </a:r>
            <a:r>
              <a:rPr sz="2720" spc="108"/>
              <a:t>HUD</a:t>
            </a:r>
            <a:r>
              <a:rPr sz="2720"/>
              <a:t>	</a:t>
            </a:r>
            <a:r>
              <a:rPr sz="2720" spc="147"/>
              <a:t>Co</a:t>
            </a:r>
            <a:r>
              <a:rPr sz="2720" spc="-487"/>
              <a:t> </a:t>
            </a:r>
            <a:r>
              <a:rPr sz="2720" spc="-57"/>
              <a:t>C</a:t>
            </a:r>
            <a:r>
              <a:rPr sz="2720"/>
              <a:t>	</a:t>
            </a:r>
            <a:r>
              <a:rPr sz="2720" spc="102"/>
              <a:t>Program</a:t>
            </a:r>
            <a:r>
              <a:rPr sz="2720" spc="278"/>
              <a:t> </a:t>
            </a:r>
            <a:r>
              <a:rPr sz="2720" spc="108"/>
              <a:t>funding</a:t>
            </a:r>
            <a:r>
              <a:rPr sz="2720" spc="323"/>
              <a:t> </a:t>
            </a:r>
            <a:r>
              <a:rPr sz="2720"/>
              <a:t>is</a:t>
            </a:r>
            <a:r>
              <a:rPr sz="2720" spc="176"/>
              <a:t> </a:t>
            </a:r>
            <a:r>
              <a:rPr sz="2720" spc="74"/>
              <a:t>limited</a:t>
            </a:r>
            <a:r>
              <a:rPr sz="2720" spc="227"/>
              <a:t> </a:t>
            </a:r>
            <a:r>
              <a:rPr sz="2720" spc="102"/>
              <a:t>and</a:t>
            </a:r>
            <a:r>
              <a:rPr sz="2720" spc="363"/>
              <a:t> </a:t>
            </a:r>
            <a:r>
              <a:rPr sz="2720" spc="102"/>
              <a:t>can </a:t>
            </a:r>
            <a:r>
              <a:rPr sz="2720" spc="113"/>
              <a:t>provide</a:t>
            </a:r>
            <a:r>
              <a:rPr sz="2720" spc="272"/>
              <a:t> </a:t>
            </a:r>
            <a:r>
              <a:rPr sz="2720" spc="68"/>
              <a:t>only</a:t>
            </a:r>
            <a:r>
              <a:rPr sz="2720" spc="221"/>
              <a:t> </a:t>
            </a:r>
            <a:r>
              <a:rPr sz="2720" spc="-57"/>
              <a:t>a</a:t>
            </a:r>
            <a:r>
              <a:rPr sz="2720"/>
              <a:t>	</a:t>
            </a:r>
            <a:r>
              <a:rPr sz="2720" spc="79"/>
              <a:t>portion</a:t>
            </a:r>
            <a:r>
              <a:rPr sz="2720" spc="255"/>
              <a:t> </a:t>
            </a:r>
            <a:r>
              <a:rPr sz="2720"/>
              <a:t>of</a:t>
            </a:r>
            <a:r>
              <a:rPr sz="2720" spc="210"/>
              <a:t> </a:t>
            </a:r>
            <a:r>
              <a:rPr sz="2720"/>
              <a:t>the</a:t>
            </a:r>
            <a:r>
              <a:rPr sz="2720" spc="204"/>
              <a:t> </a:t>
            </a:r>
            <a:r>
              <a:rPr sz="2720" spc="85"/>
              <a:t>resources</a:t>
            </a:r>
            <a:r>
              <a:rPr sz="2720" spc="260"/>
              <a:t> </a:t>
            </a:r>
            <a:r>
              <a:rPr sz="2720" spc="147"/>
              <a:t>needed</a:t>
            </a:r>
            <a:r>
              <a:rPr sz="2720" spc="419"/>
              <a:t> </a:t>
            </a:r>
            <a:r>
              <a:rPr sz="2720"/>
              <a:t>to</a:t>
            </a:r>
            <a:r>
              <a:rPr sz="2720" spc="193"/>
              <a:t> </a:t>
            </a:r>
            <a:r>
              <a:rPr sz="2720" spc="79"/>
              <a:t>successfully</a:t>
            </a:r>
            <a:endParaRPr sz="2720">
              <a:latin typeface="Arial"/>
              <a:cs typeface="Arial"/>
            </a:endParaRPr>
          </a:p>
          <a:p>
            <a:pPr marL="14393">
              <a:lnSpc>
                <a:spcPts val="2731"/>
              </a:lnSpc>
              <a:tabLst>
                <a:tab pos="5304507" algn="l"/>
              </a:tabLst>
            </a:pPr>
            <a:r>
              <a:rPr sz="2720" spc="113"/>
              <a:t>address</a:t>
            </a:r>
            <a:r>
              <a:rPr sz="2720" spc="323"/>
              <a:t> </a:t>
            </a:r>
            <a:r>
              <a:rPr sz="2720"/>
              <a:t>the</a:t>
            </a:r>
            <a:r>
              <a:rPr sz="2720" spc="198"/>
              <a:t> </a:t>
            </a:r>
            <a:r>
              <a:rPr sz="2720" spc="119"/>
              <a:t>needs</a:t>
            </a:r>
            <a:r>
              <a:rPr sz="2720" spc="380"/>
              <a:t> </a:t>
            </a:r>
            <a:r>
              <a:rPr sz="2720"/>
              <a:t>of</a:t>
            </a:r>
            <a:r>
              <a:rPr sz="2720" spc="204"/>
              <a:t> </a:t>
            </a:r>
            <a:r>
              <a:rPr sz="2720" spc="96"/>
              <a:t>homeless</a:t>
            </a:r>
            <a:r>
              <a:rPr sz="2720"/>
              <a:t>	</a:t>
            </a:r>
            <a:r>
              <a:rPr sz="2720" spc="57"/>
              <a:t>families,</a:t>
            </a:r>
            <a:r>
              <a:rPr sz="2720" spc="85"/>
              <a:t> individuals,</a:t>
            </a:r>
            <a:r>
              <a:rPr sz="2720" spc="125"/>
              <a:t> </a:t>
            </a:r>
            <a:r>
              <a:rPr sz="2720" spc="102"/>
              <a:t>and</a:t>
            </a:r>
            <a:r>
              <a:rPr sz="2720" spc="266"/>
              <a:t> </a:t>
            </a:r>
            <a:r>
              <a:rPr sz="2720" spc="51"/>
              <a:t>youth.</a:t>
            </a:r>
            <a:endParaRPr sz="2720"/>
          </a:p>
          <a:p>
            <a:pPr marL="14393" marR="142490">
              <a:lnSpc>
                <a:spcPts val="2935"/>
              </a:lnSpc>
              <a:spcBef>
                <a:spcPts val="210"/>
              </a:spcBef>
              <a:tabLst>
                <a:tab pos="4684173" algn="l"/>
                <a:tab pos="8958867" algn="l"/>
              </a:tabLst>
            </a:pPr>
            <a:r>
              <a:rPr sz="2720" spc="96"/>
              <a:t>Meaning,</a:t>
            </a:r>
            <a:r>
              <a:rPr sz="2720" spc="181"/>
              <a:t> </a:t>
            </a:r>
            <a:r>
              <a:rPr sz="2720" spc="136"/>
              <a:t>HUD</a:t>
            </a:r>
            <a:r>
              <a:rPr sz="2720" spc="334"/>
              <a:t> </a:t>
            </a:r>
            <a:r>
              <a:rPr sz="2720" spc="129"/>
              <a:t>does</a:t>
            </a:r>
            <a:r>
              <a:rPr sz="2720" spc="272"/>
              <a:t> </a:t>
            </a:r>
            <a:r>
              <a:rPr sz="2720"/>
              <a:t>not</a:t>
            </a:r>
            <a:r>
              <a:rPr sz="2720" spc="210"/>
              <a:t> </a:t>
            </a:r>
            <a:r>
              <a:rPr sz="2720" spc="79"/>
              <a:t>intend</a:t>
            </a:r>
            <a:r>
              <a:rPr sz="2720" spc="210"/>
              <a:t> </a:t>
            </a:r>
            <a:r>
              <a:rPr sz="2720"/>
              <a:t>to</a:t>
            </a:r>
            <a:r>
              <a:rPr sz="2720" spc="176"/>
              <a:t> </a:t>
            </a:r>
            <a:r>
              <a:rPr sz="2720" spc="102"/>
              <a:t>be</a:t>
            </a:r>
            <a:r>
              <a:rPr sz="2720" spc="317"/>
              <a:t> </a:t>
            </a:r>
            <a:r>
              <a:rPr sz="2720"/>
              <a:t>the</a:t>
            </a:r>
            <a:r>
              <a:rPr sz="2720" spc="170"/>
              <a:t> </a:t>
            </a:r>
            <a:r>
              <a:rPr sz="2720" spc="85"/>
              <a:t>sole</a:t>
            </a:r>
            <a:r>
              <a:rPr sz="2720" spc="227"/>
              <a:t> </a:t>
            </a:r>
            <a:r>
              <a:rPr sz="2720" spc="85"/>
              <a:t>support</a:t>
            </a:r>
            <a:r>
              <a:rPr sz="2720"/>
              <a:t>	of</a:t>
            </a:r>
            <a:r>
              <a:rPr sz="2720" spc="181"/>
              <a:t> </a:t>
            </a:r>
            <a:r>
              <a:rPr sz="2720" spc="57"/>
              <a:t>any</a:t>
            </a:r>
            <a:r>
              <a:rPr sz="2720" spc="238"/>
              <a:t> </a:t>
            </a:r>
            <a:r>
              <a:rPr sz="2720" spc="79"/>
              <a:t>project </a:t>
            </a:r>
            <a:r>
              <a:rPr sz="2720"/>
              <a:t>that</a:t>
            </a:r>
            <a:r>
              <a:rPr sz="2720" spc="91"/>
              <a:t> </a:t>
            </a:r>
            <a:r>
              <a:rPr sz="2720"/>
              <a:t>it</a:t>
            </a:r>
            <a:r>
              <a:rPr sz="2720" spc="17"/>
              <a:t> </a:t>
            </a:r>
            <a:r>
              <a:rPr sz="2720" spc="62"/>
              <a:t>funds.</a:t>
            </a:r>
            <a:r>
              <a:rPr sz="2720" spc="244"/>
              <a:t> </a:t>
            </a:r>
            <a:r>
              <a:rPr sz="2720" spc="68"/>
              <a:t>Therefore,</a:t>
            </a:r>
            <a:r>
              <a:rPr sz="2720" spc="181"/>
              <a:t> </a:t>
            </a:r>
            <a:r>
              <a:rPr sz="2720" spc="108"/>
              <a:t>HUD</a:t>
            </a:r>
            <a:r>
              <a:rPr sz="2720"/>
              <a:t>	</a:t>
            </a:r>
            <a:r>
              <a:rPr sz="2720" spc="85"/>
              <a:t>requires</a:t>
            </a:r>
            <a:r>
              <a:rPr sz="2720" spc="227"/>
              <a:t> </a:t>
            </a:r>
            <a:r>
              <a:rPr sz="2720" spc="57"/>
              <a:t>Project</a:t>
            </a:r>
            <a:r>
              <a:rPr sz="2720" spc="176"/>
              <a:t> </a:t>
            </a:r>
            <a:r>
              <a:rPr sz="2720" spc="108"/>
              <a:t>Applicants</a:t>
            </a:r>
            <a:r>
              <a:rPr sz="2720" spc="288"/>
              <a:t> </a:t>
            </a:r>
            <a:r>
              <a:rPr sz="2720"/>
              <a:t>to</a:t>
            </a:r>
            <a:r>
              <a:rPr sz="2720" spc="176"/>
              <a:t> </a:t>
            </a:r>
            <a:r>
              <a:rPr sz="2720" spc="62"/>
              <a:t>have</a:t>
            </a:r>
            <a:endParaRPr sz="2720"/>
          </a:p>
          <a:p>
            <a:pPr marL="14393">
              <a:lnSpc>
                <a:spcPts val="2896"/>
              </a:lnSpc>
              <a:tabLst>
                <a:tab pos="1080906" algn="l"/>
              </a:tabLst>
            </a:pPr>
            <a:r>
              <a:rPr sz="2720" spc="51"/>
              <a:t>other</a:t>
            </a:r>
            <a:r>
              <a:rPr sz="2720"/>
              <a:t>	</a:t>
            </a:r>
            <a:r>
              <a:rPr sz="2720" spc="96"/>
              <a:t>sources</a:t>
            </a:r>
            <a:r>
              <a:rPr sz="2720" spc="255"/>
              <a:t> </a:t>
            </a:r>
            <a:r>
              <a:rPr sz="2720"/>
              <a:t>of</a:t>
            </a:r>
            <a:r>
              <a:rPr sz="2720" spc="125"/>
              <a:t> </a:t>
            </a:r>
            <a:r>
              <a:rPr sz="2720" spc="91"/>
              <a:t>funding.</a:t>
            </a:r>
            <a:endParaRPr sz="2720"/>
          </a:p>
          <a:p>
            <a:pPr>
              <a:spcBef>
                <a:spcPts val="2493"/>
              </a:spcBef>
            </a:pPr>
            <a:endParaRPr sz="2720"/>
          </a:p>
          <a:p>
            <a:pPr marL="14393" marR="5757">
              <a:lnSpc>
                <a:spcPts val="2935"/>
              </a:lnSpc>
              <a:tabLst>
                <a:tab pos="906753" algn="l"/>
                <a:tab pos="1774646" algn="l"/>
                <a:tab pos="2889377" algn="l"/>
                <a:tab pos="6702059" algn="l"/>
              </a:tabLst>
            </a:pPr>
            <a:r>
              <a:rPr sz="2720" spc="108"/>
              <a:t>HUD</a:t>
            </a:r>
            <a:r>
              <a:rPr sz="2720"/>
              <a:t>	</a:t>
            </a:r>
            <a:r>
              <a:rPr sz="2720" spc="147"/>
              <a:t>Co</a:t>
            </a:r>
            <a:r>
              <a:rPr sz="2720" spc="-487"/>
              <a:t> </a:t>
            </a:r>
            <a:r>
              <a:rPr sz="2720" spc="-57"/>
              <a:t>C</a:t>
            </a:r>
            <a:r>
              <a:rPr sz="2720"/>
              <a:t>	</a:t>
            </a:r>
            <a:r>
              <a:rPr sz="2720" spc="102"/>
              <a:t>Program</a:t>
            </a:r>
            <a:r>
              <a:rPr sz="2720" spc="374"/>
              <a:t> </a:t>
            </a:r>
            <a:r>
              <a:rPr sz="2720" spc="91"/>
              <a:t>grants</a:t>
            </a:r>
            <a:r>
              <a:rPr sz="2720" spc="329"/>
              <a:t> </a:t>
            </a:r>
            <a:r>
              <a:rPr sz="2720"/>
              <a:t>must</a:t>
            </a:r>
            <a:r>
              <a:rPr sz="2720" spc="300"/>
              <a:t> </a:t>
            </a:r>
            <a:r>
              <a:rPr sz="2720"/>
              <a:t>must</a:t>
            </a:r>
            <a:r>
              <a:rPr sz="2720" spc="306"/>
              <a:t> </a:t>
            </a:r>
            <a:r>
              <a:rPr sz="2720" spc="74"/>
              <a:t>be</a:t>
            </a:r>
            <a:r>
              <a:rPr sz="2720"/>
              <a:t>	</a:t>
            </a:r>
            <a:r>
              <a:rPr sz="2720" spc="102"/>
              <a:t>matched</a:t>
            </a:r>
            <a:r>
              <a:rPr sz="2720" spc="312"/>
              <a:t> </a:t>
            </a:r>
            <a:r>
              <a:rPr sz="2720"/>
              <a:t>in</a:t>
            </a:r>
            <a:r>
              <a:rPr sz="2720" spc="215"/>
              <a:t> </a:t>
            </a:r>
            <a:r>
              <a:rPr sz="2720"/>
              <a:t>an</a:t>
            </a:r>
            <a:r>
              <a:rPr sz="2720" spc="283"/>
              <a:t> </a:t>
            </a:r>
            <a:r>
              <a:rPr sz="2720" spc="85"/>
              <a:t>amount</a:t>
            </a:r>
            <a:r>
              <a:rPr sz="2720" spc="272"/>
              <a:t> </a:t>
            </a:r>
            <a:r>
              <a:rPr sz="2720" spc="113"/>
              <a:t>equal </a:t>
            </a:r>
            <a:r>
              <a:rPr sz="2720"/>
              <a:t>to</a:t>
            </a:r>
            <a:r>
              <a:rPr sz="2720" spc="181"/>
              <a:t> </a:t>
            </a:r>
            <a:r>
              <a:rPr sz="2720" spc="108"/>
              <a:t>25%</a:t>
            </a:r>
            <a:r>
              <a:rPr sz="2720" spc="453"/>
              <a:t> </a:t>
            </a:r>
            <a:r>
              <a:rPr sz="2720"/>
              <a:t>of</a:t>
            </a:r>
            <a:r>
              <a:rPr sz="2720" spc="198"/>
              <a:t> </a:t>
            </a:r>
            <a:r>
              <a:rPr sz="2720" spc="51"/>
              <a:t>grant</a:t>
            </a:r>
            <a:r>
              <a:rPr sz="2720"/>
              <a:t>	</a:t>
            </a:r>
            <a:r>
              <a:rPr sz="2720" spc="62"/>
              <a:t>funds.</a:t>
            </a:r>
            <a:r>
              <a:rPr sz="2720" spc="142"/>
              <a:t> </a:t>
            </a:r>
            <a:r>
              <a:rPr sz="2720" spc="62"/>
              <a:t>Match</a:t>
            </a:r>
            <a:r>
              <a:rPr sz="2720" spc="159"/>
              <a:t> </a:t>
            </a:r>
            <a:r>
              <a:rPr sz="2720" spc="91"/>
              <a:t>resources</a:t>
            </a:r>
            <a:r>
              <a:rPr sz="2720" spc="187"/>
              <a:t> </a:t>
            </a:r>
            <a:r>
              <a:rPr sz="2720" spc="74"/>
              <a:t>may</a:t>
            </a:r>
            <a:r>
              <a:rPr sz="2720" spc="227"/>
              <a:t> </a:t>
            </a:r>
            <a:r>
              <a:rPr sz="2720" spc="119"/>
              <a:t>come</a:t>
            </a:r>
            <a:r>
              <a:rPr sz="2720" spc="266"/>
              <a:t> </a:t>
            </a:r>
            <a:r>
              <a:rPr sz="2720"/>
              <a:t>from</a:t>
            </a:r>
            <a:r>
              <a:rPr sz="2720" spc="164"/>
              <a:t> </a:t>
            </a:r>
            <a:r>
              <a:rPr sz="2720" spc="119"/>
              <a:t>public</a:t>
            </a:r>
            <a:r>
              <a:rPr sz="2720" spc="227"/>
              <a:t> </a:t>
            </a:r>
            <a:r>
              <a:rPr sz="2720" spc="74"/>
              <a:t>or</a:t>
            </a:r>
            <a:endParaRPr sz="2720"/>
          </a:p>
          <a:p>
            <a:pPr marL="15832" marR="516705" indent="-720">
              <a:lnSpc>
                <a:spcPts val="2935"/>
              </a:lnSpc>
              <a:spcBef>
                <a:spcPts val="6"/>
              </a:spcBef>
              <a:tabLst>
                <a:tab pos="6334320" algn="l"/>
                <a:tab pos="6664637" algn="l"/>
                <a:tab pos="9496441" algn="l"/>
                <a:tab pos="10365774" algn="l"/>
              </a:tabLst>
            </a:pPr>
            <a:r>
              <a:rPr sz="2720" spc="68"/>
              <a:t>private</a:t>
            </a:r>
            <a:r>
              <a:rPr sz="2720" spc="159"/>
              <a:t> </a:t>
            </a:r>
            <a:r>
              <a:rPr sz="2720" spc="85"/>
              <a:t>sources.</a:t>
            </a:r>
            <a:r>
              <a:rPr sz="2720" spc="74"/>
              <a:t> </a:t>
            </a:r>
            <a:r>
              <a:rPr sz="2720" spc="79"/>
              <a:t>All</a:t>
            </a:r>
            <a:r>
              <a:rPr sz="2720" spc="176"/>
              <a:t> </a:t>
            </a:r>
            <a:r>
              <a:rPr sz="2720" spc="79"/>
              <a:t>costs</a:t>
            </a:r>
            <a:r>
              <a:rPr sz="2720" spc="187"/>
              <a:t> </a:t>
            </a:r>
            <a:r>
              <a:rPr sz="2720" spc="119"/>
              <a:t>paid</a:t>
            </a:r>
            <a:r>
              <a:rPr sz="2720" spc="255"/>
              <a:t> </a:t>
            </a:r>
            <a:r>
              <a:rPr sz="2720"/>
              <a:t>for</a:t>
            </a:r>
            <a:r>
              <a:rPr sz="2720" spc="147"/>
              <a:t> </a:t>
            </a:r>
            <a:r>
              <a:rPr sz="2720" spc="-23"/>
              <a:t>with</a:t>
            </a:r>
            <a:r>
              <a:rPr sz="2720"/>
              <a:t>	</a:t>
            </a:r>
            <a:r>
              <a:rPr sz="2720" spc="102"/>
              <a:t>matching</a:t>
            </a:r>
            <a:r>
              <a:rPr sz="2720" spc="351"/>
              <a:t> </a:t>
            </a:r>
            <a:r>
              <a:rPr sz="2720" spc="79"/>
              <a:t>funds</a:t>
            </a:r>
            <a:r>
              <a:rPr sz="2720" spc="323"/>
              <a:t> </a:t>
            </a:r>
            <a:r>
              <a:rPr sz="2720"/>
              <a:t>must</a:t>
            </a:r>
            <a:r>
              <a:rPr sz="2720" spc="283"/>
              <a:t> </a:t>
            </a:r>
            <a:r>
              <a:rPr sz="2720" spc="74"/>
              <a:t>be</a:t>
            </a:r>
            <a:r>
              <a:rPr sz="2720"/>
              <a:t>	</a:t>
            </a:r>
            <a:r>
              <a:rPr sz="2720" spc="-28"/>
              <a:t>for </a:t>
            </a:r>
            <a:r>
              <a:rPr sz="2720" spc="57"/>
              <a:t>activities</a:t>
            </a:r>
            <a:r>
              <a:rPr sz="2720" spc="159"/>
              <a:t> </a:t>
            </a:r>
            <a:r>
              <a:rPr sz="2720"/>
              <a:t>that</a:t>
            </a:r>
            <a:r>
              <a:rPr sz="2720" spc="96"/>
              <a:t> </a:t>
            </a:r>
            <a:r>
              <a:rPr sz="2720" spc="57"/>
              <a:t>are</a:t>
            </a:r>
            <a:r>
              <a:rPr sz="2720" spc="204"/>
              <a:t> </a:t>
            </a:r>
            <a:r>
              <a:rPr sz="2720" spc="113"/>
              <a:t>eligible</a:t>
            </a:r>
            <a:r>
              <a:rPr sz="2720" spc="306"/>
              <a:t> </a:t>
            </a:r>
            <a:r>
              <a:rPr sz="2720" spc="96"/>
              <a:t>under</a:t>
            </a:r>
            <a:r>
              <a:rPr sz="2720" spc="317"/>
              <a:t> </a:t>
            </a:r>
            <a:r>
              <a:rPr sz="2720"/>
              <a:t>the</a:t>
            </a:r>
            <a:r>
              <a:rPr sz="2720" spc="187"/>
              <a:t> </a:t>
            </a:r>
            <a:r>
              <a:rPr sz="2720" spc="147"/>
              <a:t>Co</a:t>
            </a:r>
            <a:r>
              <a:rPr sz="2720" spc="-476"/>
              <a:t> </a:t>
            </a:r>
            <a:r>
              <a:rPr sz="2720" spc="-57"/>
              <a:t>C</a:t>
            </a:r>
            <a:r>
              <a:rPr sz="2720"/>
              <a:t>	</a:t>
            </a:r>
            <a:r>
              <a:rPr sz="2720" spc="85"/>
              <a:t>Program,</a:t>
            </a:r>
            <a:r>
              <a:rPr sz="2720" spc="215"/>
              <a:t> </a:t>
            </a:r>
            <a:r>
              <a:rPr sz="2720" spc="79"/>
              <a:t>even</a:t>
            </a:r>
            <a:r>
              <a:rPr sz="2720" spc="278"/>
              <a:t> </a:t>
            </a:r>
            <a:r>
              <a:rPr sz="2720" spc="-28"/>
              <a:t>if</a:t>
            </a:r>
            <a:r>
              <a:rPr sz="2720"/>
              <a:t>	</a:t>
            </a:r>
            <a:r>
              <a:rPr sz="2720" spc="28"/>
              <a:t>the</a:t>
            </a:r>
            <a:endParaRPr sz="2720"/>
          </a:p>
          <a:p>
            <a:pPr marL="15832">
              <a:lnSpc>
                <a:spcPts val="2896"/>
              </a:lnSpc>
            </a:pPr>
            <a:r>
              <a:rPr sz="2720" spc="79"/>
              <a:t>recipient</a:t>
            </a:r>
            <a:r>
              <a:rPr sz="2720" spc="231"/>
              <a:t> </a:t>
            </a:r>
            <a:r>
              <a:rPr sz="2720"/>
              <a:t>is</a:t>
            </a:r>
            <a:r>
              <a:rPr sz="2720" spc="198"/>
              <a:t> </a:t>
            </a:r>
            <a:r>
              <a:rPr sz="2720"/>
              <a:t>not</a:t>
            </a:r>
            <a:r>
              <a:rPr sz="2720" spc="231"/>
              <a:t> </a:t>
            </a:r>
            <a:r>
              <a:rPr sz="2720" spc="102"/>
              <a:t>receiving</a:t>
            </a:r>
            <a:r>
              <a:rPr sz="2720" spc="300"/>
              <a:t> </a:t>
            </a:r>
            <a:r>
              <a:rPr sz="2720" spc="147"/>
              <a:t>Co</a:t>
            </a:r>
            <a:r>
              <a:rPr sz="2720" spc="-470"/>
              <a:t> </a:t>
            </a:r>
            <a:r>
              <a:rPr sz="2720"/>
              <a:t>C</a:t>
            </a:r>
            <a:r>
              <a:rPr sz="2720" spc="51"/>
              <a:t> </a:t>
            </a:r>
            <a:r>
              <a:rPr sz="2720" spc="102"/>
              <a:t>Program</a:t>
            </a:r>
            <a:r>
              <a:rPr sz="2720" spc="300"/>
              <a:t> </a:t>
            </a:r>
            <a:r>
              <a:rPr sz="2720" spc="74"/>
              <a:t>grant</a:t>
            </a:r>
            <a:r>
              <a:rPr sz="2720" spc="255"/>
              <a:t> </a:t>
            </a:r>
            <a:r>
              <a:rPr sz="2720" spc="79"/>
              <a:t>funds</a:t>
            </a:r>
            <a:r>
              <a:rPr sz="2720" spc="283"/>
              <a:t> </a:t>
            </a:r>
            <a:r>
              <a:rPr sz="2720"/>
              <a:t>for</a:t>
            </a:r>
            <a:r>
              <a:rPr sz="2720" spc="153"/>
              <a:t> </a:t>
            </a:r>
            <a:r>
              <a:rPr sz="2720"/>
              <a:t>that</a:t>
            </a:r>
            <a:r>
              <a:rPr sz="2720" spc="102"/>
              <a:t> </a:t>
            </a:r>
            <a:r>
              <a:rPr sz="2720" spc="-11"/>
              <a:t>activity.</a:t>
            </a:r>
            <a:endParaRPr sz="2720"/>
          </a:p>
        </p:txBody>
      </p:sp>
      <p:sp>
        <p:nvSpPr>
          <p:cNvPr id="4" name="object 4"/>
          <p:cNvSpPr txBox="1">
            <a:spLocks noGrp="1"/>
          </p:cNvSpPr>
          <p:nvPr>
            <p:ph type="title"/>
          </p:nvPr>
        </p:nvSpPr>
        <p:spPr>
          <a:xfrm>
            <a:off x="1333108" y="867054"/>
            <a:ext cx="9264989" cy="990357"/>
          </a:xfrm>
          <a:prstGeom prst="rect">
            <a:avLst/>
          </a:prstGeom>
        </p:spPr>
        <p:txBody>
          <a:bodyPr vert="horz" wrap="square" lIns="0" tIns="13674" rIns="0" bIns="0" rtlCol="0">
            <a:spAutoFit/>
          </a:bodyPr>
          <a:lstStyle/>
          <a:p>
            <a:pPr marL="14393">
              <a:spcBef>
                <a:spcPts val="108"/>
              </a:spcBef>
            </a:pPr>
            <a:r>
              <a:rPr sz="6346" b="0">
                <a:solidFill>
                  <a:srgbClr val="404040"/>
                </a:solidFill>
                <a:latin typeface="Z@RD28F.tmp"/>
                <a:cs typeface="Z@RD28F.tmp"/>
              </a:rPr>
              <a:t>HUD</a:t>
            </a:r>
            <a:r>
              <a:rPr sz="6346" b="0" spc="453">
                <a:solidFill>
                  <a:srgbClr val="404040"/>
                </a:solidFill>
                <a:latin typeface="Z@RD28F.tmp"/>
                <a:cs typeface="Z@RD28F.tmp"/>
              </a:rPr>
              <a:t> </a:t>
            </a:r>
            <a:r>
              <a:rPr sz="6346" b="0">
                <a:solidFill>
                  <a:srgbClr val="404040"/>
                </a:solidFill>
                <a:latin typeface="Z@RD28F.tmp"/>
                <a:cs typeface="Z@RD28F.tmp"/>
              </a:rPr>
              <a:t>Requirements:</a:t>
            </a:r>
            <a:r>
              <a:rPr sz="6346" b="0" spc="442">
                <a:solidFill>
                  <a:srgbClr val="404040"/>
                </a:solidFill>
                <a:latin typeface="Z@RD28F.tmp"/>
                <a:cs typeface="Z@RD28F.tmp"/>
              </a:rPr>
              <a:t> </a:t>
            </a:r>
            <a:r>
              <a:rPr sz="6346" b="0" spc="-11">
                <a:solidFill>
                  <a:srgbClr val="404040"/>
                </a:solidFill>
                <a:latin typeface="Z@RD28F.tmp"/>
                <a:cs typeface="Z@RD28F.tmp"/>
              </a:rPr>
              <a:t>Match</a:t>
            </a:r>
            <a:endParaRPr sz="6346">
              <a:latin typeface="Z@RD28F.tmp"/>
              <a:cs typeface="Z@RD28F.tm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2396" y="1969872"/>
            <a:ext cx="11295888"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pPr defTabSz="1036290"/>
            <a:endParaRPr sz="2040" kern="0">
              <a:solidFill>
                <a:sysClr val="windowText" lastClr="000000"/>
              </a:solidFill>
            </a:endParaRPr>
          </a:p>
        </p:txBody>
      </p:sp>
      <p:pic>
        <p:nvPicPr>
          <p:cNvPr id="3" name="object 3"/>
          <p:cNvPicPr/>
          <p:nvPr/>
        </p:nvPicPr>
        <p:blipFill>
          <a:blip r:embed="rId3" cstate="print"/>
          <a:stretch>
            <a:fillRect/>
          </a:stretch>
        </p:blipFill>
        <p:spPr>
          <a:xfrm>
            <a:off x="12464338" y="10364"/>
            <a:ext cx="1353259" cy="1136496"/>
          </a:xfrm>
          <a:prstGeom prst="rect">
            <a:avLst/>
          </a:prstGeom>
        </p:spPr>
      </p:pic>
      <p:sp>
        <p:nvSpPr>
          <p:cNvPr id="4" name="object 4"/>
          <p:cNvSpPr txBox="1">
            <a:spLocks noGrp="1"/>
          </p:cNvSpPr>
          <p:nvPr>
            <p:ph type="body" idx="1"/>
          </p:nvPr>
        </p:nvSpPr>
        <p:spPr>
          <a:xfrm>
            <a:off x="1392823" y="2332189"/>
            <a:ext cx="11932760" cy="4127809"/>
          </a:xfrm>
          <a:prstGeom prst="rect">
            <a:avLst/>
          </a:prstGeom>
        </p:spPr>
        <p:txBody>
          <a:bodyPr vert="horz" wrap="square" lIns="0" tIns="138188" rIns="0" bIns="0" rtlCol="0">
            <a:spAutoFit/>
          </a:bodyPr>
          <a:lstStyle/>
          <a:p>
            <a:pPr marL="221651" marR="442582">
              <a:lnSpc>
                <a:spcPts val="3253"/>
              </a:lnSpc>
              <a:spcBef>
                <a:spcPts val="453"/>
              </a:spcBef>
              <a:tabLst>
                <a:tab pos="1063636" algn="l"/>
                <a:tab pos="2562658" algn="l"/>
                <a:tab pos="4871280" algn="l"/>
              </a:tabLst>
            </a:pPr>
            <a:r>
              <a:rPr sz="2947" b="1" spc="-23">
                <a:latin typeface="Arial"/>
                <a:cs typeface="Arial"/>
              </a:rPr>
              <a:t>Site</a:t>
            </a:r>
            <a:r>
              <a:rPr sz="2947" b="1">
                <a:latin typeface="Arial"/>
                <a:cs typeface="Arial"/>
              </a:rPr>
              <a:t>	</a:t>
            </a:r>
            <a:r>
              <a:rPr sz="2947" b="1" spc="-11">
                <a:latin typeface="Arial"/>
                <a:cs typeface="Arial"/>
              </a:rPr>
              <a:t>Control</a:t>
            </a:r>
            <a:r>
              <a:rPr sz="2947" b="1">
                <a:latin typeface="Arial"/>
                <a:cs typeface="Arial"/>
              </a:rPr>
              <a:t>	</a:t>
            </a:r>
            <a:r>
              <a:rPr sz="2947" b="1" spc="-11">
                <a:latin typeface="Arial"/>
                <a:cs typeface="Arial"/>
              </a:rPr>
              <a:t>Verification:</a:t>
            </a:r>
            <a:r>
              <a:rPr sz="2947" b="1">
                <a:latin typeface="Arial"/>
                <a:cs typeface="Arial"/>
              </a:rPr>
              <a:t>	</a:t>
            </a:r>
            <a:r>
              <a:rPr sz="2947" spc="85"/>
              <a:t>For</a:t>
            </a:r>
            <a:r>
              <a:rPr sz="2947" spc="351"/>
              <a:t> </a:t>
            </a:r>
            <a:r>
              <a:rPr sz="2947" spc="113"/>
              <a:t>new</a:t>
            </a:r>
            <a:r>
              <a:rPr sz="2947" spc="363"/>
              <a:t> </a:t>
            </a:r>
            <a:r>
              <a:rPr sz="2947" spc="125"/>
              <a:t>projects</a:t>
            </a:r>
            <a:r>
              <a:rPr sz="2947" spc="351"/>
              <a:t> </a:t>
            </a:r>
            <a:r>
              <a:rPr sz="2947" spc="108"/>
              <a:t>where</a:t>
            </a:r>
            <a:r>
              <a:rPr sz="2947" spc="346"/>
              <a:t> </a:t>
            </a:r>
            <a:r>
              <a:rPr sz="2947" spc="136"/>
              <a:t>funds</a:t>
            </a:r>
            <a:r>
              <a:rPr sz="2947" spc="351"/>
              <a:t> </a:t>
            </a:r>
            <a:r>
              <a:rPr sz="2947" spc="40"/>
              <a:t>are </a:t>
            </a:r>
            <a:r>
              <a:rPr sz="2947" spc="159"/>
              <a:t>awarded</a:t>
            </a:r>
            <a:r>
              <a:rPr sz="2947" spc="464"/>
              <a:t> </a:t>
            </a:r>
            <a:r>
              <a:rPr sz="2947"/>
              <a:t>for</a:t>
            </a:r>
            <a:r>
              <a:rPr sz="2947" spc="238"/>
              <a:t> </a:t>
            </a:r>
            <a:r>
              <a:rPr sz="2947" spc="147"/>
              <a:t>leasing,</a:t>
            </a:r>
            <a:r>
              <a:rPr sz="2947" spc="402"/>
              <a:t> </a:t>
            </a:r>
            <a:r>
              <a:rPr sz="2947" spc="74"/>
              <a:t>rental</a:t>
            </a:r>
            <a:r>
              <a:rPr sz="2947" spc="249"/>
              <a:t> </a:t>
            </a:r>
            <a:r>
              <a:rPr sz="2947" spc="125"/>
              <a:t>assistance,</a:t>
            </a:r>
            <a:r>
              <a:rPr sz="2947" spc="334"/>
              <a:t> </a:t>
            </a:r>
            <a:r>
              <a:rPr sz="2947" spc="142"/>
              <a:t>operating,</a:t>
            </a:r>
            <a:r>
              <a:rPr sz="2947" spc="397"/>
              <a:t> </a:t>
            </a:r>
            <a:r>
              <a:rPr sz="2947" spc="142"/>
              <a:t>and/or</a:t>
            </a:r>
            <a:endParaRPr sz="2947">
              <a:latin typeface="Arial"/>
              <a:cs typeface="Arial"/>
            </a:endParaRPr>
          </a:p>
          <a:p>
            <a:pPr marL="221651">
              <a:lnSpc>
                <a:spcPts val="3049"/>
              </a:lnSpc>
            </a:pPr>
            <a:r>
              <a:rPr sz="2947" spc="136"/>
              <a:t>supportive</a:t>
            </a:r>
            <a:r>
              <a:rPr sz="2947" spc="380"/>
              <a:t> </a:t>
            </a:r>
            <a:r>
              <a:rPr sz="2947" spc="129"/>
              <a:t>services</a:t>
            </a:r>
            <a:r>
              <a:rPr sz="2947" spc="368"/>
              <a:t> </a:t>
            </a:r>
            <a:r>
              <a:rPr sz="2947" spc="147"/>
              <a:t>grantees</a:t>
            </a:r>
            <a:r>
              <a:rPr sz="2947" spc="431"/>
              <a:t> </a:t>
            </a:r>
            <a:r>
              <a:rPr sz="2947" spc="108"/>
              <a:t>must</a:t>
            </a:r>
            <a:r>
              <a:rPr sz="2947" spc="300"/>
              <a:t> </a:t>
            </a:r>
            <a:r>
              <a:rPr sz="2947" spc="129"/>
              <a:t>demonstrate</a:t>
            </a:r>
            <a:r>
              <a:rPr sz="2947" spc="363"/>
              <a:t> </a:t>
            </a:r>
            <a:r>
              <a:rPr sz="2947" spc="74"/>
              <a:t>site</a:t>
            </a:r>
            <a:r>
              <a:rPr sz="2947" spc="227"/>
              <a:t> </a:t>
            </a:r>
            <a:r>
              <a:rPr sz="2947" spc="96"/>
              <a:t>control</a:t>
            </a:r>
            <a:endParaRPr sz="2947"/>
          </a:p>
          <a:p>
            <a:pPr marL="221651">
              <a:lnSpc>
                <a:spcPts val="3394"/>
              </a:lnSpc>
              <a:tabLst>
                <a:tab pos="1502620" algn="l"/>
                <a:tab pos="2156058" algn="l"/>
              </a:tabLst>
            </a:pPr>
            <a:r>
              <a:rPr sz="2947" spc="62"/>
              <a:t>within</a:t>
            </a:r>
            <a:r>
              <a:rPr sz="2947"/>
              <a:t>	</a:t>
            </a:r>
            <a:r>
              <a:rPr sz="2947" spc="62"/>
              <a:t>12</a:t>
            </a:r>
            <a:r>
              <a:rPr sz="2947"/>
              <a:t>	</a:t>
            </a:r>
            <a:r>
              <a:rPr sz="2947" spc="142"/>
              <a:t>months</a:t>
            </a:r>
            <a:r>
              <a:rPr sz="2947" spc="391"/>
              <a:t> </a:t>
            </a:r>
            <a:r>
              <a:rPr sz="2947"/>
              <a:t>of</a:t>
            </a:r>
            <a:r>
              <a:rPr sz="2947" spc="288"/>
              <a:t> </a:t>
            </a:r>
            <a:r>
              <a:rPr sz="2947" spc="68"/>
              <a:t>the</a:t>
            </a:r>
            <a:r>
              <a:rPr sz="2947" spc="288"/>
              <a:t> </a:t>
            </a:r>
            <a:r>
              <a:rPr sz="2947" spc="170"/>
              <a:t>announcement</a:t>
            </a:r>
            <a:r>
              <a:rPr sz="2947" spc="436"/>
              <a:t> </a:t>
            </a:r>
            <a:r>
              <a:rPr sz="2947"/>
              <a:t>of</a:t>
            </a:r>
            <a:r>
              <a:rPr sz="2947" spc="288"/>
              <a:t> </a:t>
            </a:r>
            <a:r>
              <a:rPr sz="2947" spc="68"/>
              <a:t>the</a:t>
            </a:r>
            <a:r>
              <a:rPr sz="2947" spc="40"/>
              <a:t> </a:t>
            </a:r>
            <a:r>
              <a:rPr sz="2947" spc="91"/>
              <a:t>award.</a:t>
            </a:r>
            <a:endParaRPr sz="2947"/>
          </a:p>
          <a:p>
            <a:pPr marL="221651" marR="1197490">
              <a:lnSpc>
                <a:spcPts val="3287"/>
              </a:lnSpc>
              <a:spcBef>
                <a:spcPts val="1649"/>
              </a:spcBef>
              <a:tabLst>
                <a:tab pos="2126552" algn="l"/>
              </a:tabLst>
            </a:pPr>
            <a:r>
              <a:rPr sz="2947" spc="181"/>
              <a:t>Acceptable</a:t>
            </a:r>
            <a:r>
              <a:rPr sz="2947" spc="385"/>
              <a:t> </a:t>
            </a:r>
            <a:r>
              <a:rPr sz="2947" spc="170"/>
              <a:t>evidence</a:t>
            </a:r>
            <a:r>
              <a:rPr sz="2947" spc="334"/>
              <a:t> </a:t>
            </a:r>
            <a:r>
              <a:rPr sz="2947"/>
              <a:t>of</a:t>
            </a:r>
            <a:r>
              <a:rPr sz="2947" spc="323"/>
              <a:t> </a:t>
            </a:r>
            <a:r>
              <a:rPr sz="2947" spc="74"/>
              <a:t>site</a:t>
            </a:r>
            <a:r>
              <a:rPr sz="2947" spc="249"/>
              <a:t> </a:t>
            </a:r>
            <a:r>
              <a:rPr sz="2947" spc="108"/>
              <a:t>control</a:t>
            </a:r>
            <a:r>
              <a:rPr sz="2947" spc="260"/>
              <a:t> </a:t>
            </a:r>
            <a:r>
              <a:rPr sz="2947"/>
              <a:t>is</a:t>
            </a:r>
            <a:r>
              <a:rPr sz="2947" spc="244"/>
              <a:t> </a:t>
            </a:r>
            <a:r>
              <a:rPr sz="2947"/>
              <a:t>a</a:t>
            </a:r>
            <a:r>
              <a:rPr sz="2947" spc="312"/>
              <a:t> </a:t>
            </a:r>
            <a:r>
              <a:rPr sz="2947" spc="187"/>
              <a:t>deed,</a:t>
            </a:r>
            <a:r>
              <a:rPr sz="2947" spc="278"/>
              <a:t> </a:t>
            </a:r>
            <a:r>
              <a:rPr sz="2947" spc="108"/>
              <a:t>lease,</a:t>
            </a:r>
            <a:r>
              <a:rPr sz="2947" spc="210"/>
              <a:t> </a:t>
            </a:r>
            <a:r>
              <a:rPr sz="2947" spc="102"/>
              <a:t>or </a:t>
            </a:r>
            <a:r>
              <a:rPr sz="2947" spc="147"/>
              <a:t>purchase</a:t>
            </a:r>
            <a:r>
              <a:rPr sz="2947"/>
              <a:t>	</a:t>
            </a:r>
            <a:r>
              <a:rPr sz="2947" spc="142"/>
              <a:t>agreement.</a:t>
            </a:r>
            <a:endParaRPr sz="2947"/>
          </a:p>
          <a:p>
            <a:pPr marL="221651" marR="5757" indent="-720">
              <a:lnSpc>
                <a:spcPts val="3287"/>
              </a:lnSpc>
              <a:spcBef>
                <a:spcPts val="3287"/>
              </a:spcBef>
              <a:tabLst>
                <a:tab pos="1029093" algn="l"/>
                <a:tab pos="4617965" algn="l"/>
                <a:tab pos="7313757" algn="l"/>
              </a:tabLst>
            </a:pPr>
            <a:r>
              <a:rPr sz="2947"/>
              <a:t>If</a:t>
            </a:r>
            <a:r>
              <a:rPr sz="2947" spc="11"/>
              <a:t> </a:t>
            </a:r>
            <a:r>
              <a:rPr sz="2947"/>
              <a:t>a</a:t>
            </a:r>
            <a:r>
              <a:rPr sz="2947" spc="346"/>
              <a:t> </a:t>
            </a:r>
            <a:r>
              <a:rPr sz="2947" spc="142"/>
              <a:t>grantee</a:t>
            </a:r>
            <a:r>
              <a:rPr sz="2947" spc="408"/>
              <a:t> </a:t>
            </a:r>
            <a:r>
              <a:rPr sz="2947" spc="57"/>
              <a:t>fails</a:t>
            </a:r>
            <a:r>
              <a:rPr sz="2947" spc="210"/>
              <a:t> </a:t>
            </a:r>
            <a:r>
              <a:rPr sz="2947"/>
              <a:t>to</a:t>
            </a:r>
            <a:r>
              <a:rPr sz="2947" spc="221"/>
              <a:t> </a:t>
            </a:r>
            <a:r>
              <a:rPr sz="2947" spc="136"/>
              <a:t>gain</a:t>
            </a:r>
            <a:r>
              <a:rPr sz="2947"/>
              <a:t>	</a:t>
            </a:r>
            <a:r>
              <a:rPr sz="2947" spc="74"/>
              <a:t>site</a:t>
            </a:r>
            <a:r>
              <a:rPr sz="2947" spc="204"/>
              <a:t> </a:t>
            </a:r>
            <a:r>
              <a:rPr sz="2947" spc="108"/>
              <a:t>control</a:t>
            </a:r>
            <a:r>
              <a:rPr sz="2947" spc="288"/>
              <a:t> </a:t>
            </a:r>
            <a:r>
              <a:rPr sz="2947" spc="85"/>
              <a:t>by</a:t>
            </a:r>
            <a:r>
              <a:rPr sz="2947"/>
              <a:t>	</a:t>
            </a:r>
            <a:r>
              <a:rPr sz="2947" spc="68"/>
              <a:t>the</a:t>
            </a:r>
            <a:r>
              <a:rPr sz="2947" spc="244"/>
              <a:t> </a:t>
            </a:r>
            <a:r>
              <a:rPr sz="2947" spc="159"/>
              <a:t>deadline,</a:t>
            </a:r>
            <a:r>
              <a:rPr sz="2947" spc="425"/>
              <a:t> </a:t>
            </a:r>
            <a:r>
              <a:rPr sz="2947" spc="198"/>
              <a:t>HUD</a:t>
            </a:r>
            <a:r>
              <a:rPr sz="2947" spc="-91"/>
              <a:t> </a:t>
            </a:r>
            <a:r>
              <a:rPr sz="2947" spc="79"/>
              <a:t>has </a:t>
            </a:r>
            <a:r>
              <a:rPr sz="2947" spc="40"/>
              <a:t>the</a:t>
            </a:r>
            <a:r>
              <a:rPr lang="en-US" sz="2947" spc="40"/>
              <a:t> </a:t>
            </a:r>
            <a:r>
              <a:rPr sz="2947" spc="113"/>
              <a:t>right</a:t>
            </a:r>
            <a:r>
              <a:rPr sz="2947" spc="334"/>
              <a:t> </a:t>
            </a:r>
            <a:r>
              <a:rPr sz="2947"/>
              <a:t>to</a:t>
            </a:r>
            <a:r>
              <a:rPr sz="2947" spc="255"/>
              <a:t> </a:t>
            </a:r>
            <a:r>
              <a:rPr sz="2947" spc="102"/>
              <a:t>withdraw</a:t>
            </a:r>
            <a:r>
              <a:rPr sz="2947" spc="306"/>
              <a:t> </a:t>
            </a:r>
            <a:r>
              <a:rPr sz="2947" spc="170"/>
              <a:t>funding</a:t>
            </a:r>
            <a:r>
              <a:rPr sz="2947" spc="453"/>
              <a:t> </a:t>
            </a:r>
            <a:r>
              <a:rPr sz="2947"/>
              <a:t>for</a:t>
            </a:r>
            <a:r>
              <a:rPr sz="2947" spc="215"/>
              <a:t> </a:t>
            </a:r>
            <a:r>
              <a:rPr sz="2947" spc="74"/>
              <a:t>the</a:t>
            </a:r>
            <a:r>
              <a:rPr sz="2947" spc="129"/>
              <a:t> </a:t>
            </a:r>
            <a:r>
              <a:rPr sz="2947" spc="113"/>
              <a:t>project.</a:t>
            </a:r>
            <a:endParaRPr sz="2947"/>
          </a:p>
        </p:txBody>
      </p:sp>
      <p:sp>
        <p:nvSpPr>
          <p:cNvPr id="5" name="object 5"/>
          <p:cNvSpPr txBox="1">
            <a:spLocks noGrp="1"/>
          </p:cNvSpPr>
          <p:nvPr>
            <p:ph type="title"/>
          </p:nvPr>
        </p:nvSpPr>
        <p:spPr>
          <a:xfrm>
            <a:off x="1333109" y="897170"/>
            <a:ext cx="10907988" cy="956330"/>
          </a:xfrm>
          <a:prstGeom prst="rect">
            <a:avLst/>
          </a:prstGeom>
        </p:spPr>
        <p:txBody>
          <a:bodyPr vert="horz" wrap="square" lIns="0" tIns="14393" rIns="0" bIns="0" rtlCol="0">
            <a:spAutoFit/>
          </a:bodyPr>
          <a:lstStyle/>
          <a:p>
            <a:pPr marL="14393">
              <a:spcBef>
                <a:spcPts val="113"/>
              </a:spcBef>
            </a:pPr>
            <a:r>
              <a:rPr sz="6120" b="0" spc="51">
                <a:solidFill>
                  <a:srgbClr val="404040"/>
                </a:solidFill>
                <a:latin typeface="Z@RD28F.tmp"/>
                <a:cs typeface="Z@RD28F.tmp"/>
              </a:rPr>
              <a:t>HUD</a:t>
            </a:r>
            <a:r>
              <a:rPr sz="6120" b="0" spc="210">
                <a:solidFill>
                  <a:srgbClr val="404040"/>
                </a:solidFill>
                <a:latin typeface="Z@RD28F.tmp"/>
                <a:cs typeface="Z@RD28F.tmp"/>
              </a:rPr>
              <a:t> </a:t>
            </a:r>
            <a:r>
              <a:rPr sz="6120" b="0" spc="57">
                <a:solidFill>
                  <a:srgbClr val="404040"/>
                </a:solidFill>
                <a:latin typeface="Z@RD28F.tmp"/>
                <a:cs typeface="Z@RD28F.tmp"/>
              </a:rPr>
              <a:t>Requirements:</a:t>
            </a:r>
            <a:r>
              <a:rPr sz="6120" b="0" spc="204">
                <a:solidFill>
                  <a:srgbClr val="404040"/>
                </a:solidFill>
                <a:latin typeface="Z@RD28F.tmp"/>
                <a:cs typeface="Z@RD28F.tmp"/>
              </a:rPr>
              <a:t> </a:t>
            </a:r>
            <a:r>
              <a:rPr sz="6120" b="0">
                <a:solidFill>
                  <a:srgbClr val="404040"/>
                </a:solidFill>
                <a:latin typeface="Z@RD28F.tmp"/>
                <a:cs typeface="Z@RD28F.tmp"/>
              </a:rPr>
              <a:t>Site</a:t>
            </a:r>
            <a:r>
              <a:rPr sz="6120" b="0" spc="210">
                <a:solidFill>
                  <a:srgbClr val="404040"/>
                </a:solidFill>
                <a:latin typeface="Z@RD28F.tmp"/>
                <a:cs typeface="Z@RD28F.tmp"/>
              </a:rPr>
              <a:t> </a:t>
            </a:r>
            <a:r>
              <a:rPr sz="6120" b="0" spc="-11">
                <a:solidFill>
                  <a:srgbClr val="404040"/>
                </a:solidFill>
                <a:latin typeface="Z@RD28F.tmp"/>
                <a:cs typeface="Z@RD28F.tmp"/>
              </a:rPr>
              <a:t>Control</a:t>
            </a:r>
            <a:endParaRPr sz="6120">
              <a:latin typeface="Z@RD28F.tmp"/>
              <a:cs typeface="Z@RD28F.tm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2396" y="1969872"/>
            <a:ext cx="11295888"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pPr defTabSz="1036290"/>
            <a:endParaRPr sz="2040" kern="0">
              <a:solidFill>
                <a:sysClr val="windowText" lastClr="000000"/>
              </a:solidFill>
            </a:endParaRPr>
          </a:p>
        </p:txBody>
      </p:sp>
      <p:pic>
        <p:nvPicPr>
          <p:cNvPr id="3" name="object 3"/>
          <p:cNvPicPr/>
          <p:nvPr/>
        </p:nvPicPr>
        <p:blipFill>
          <a:blip r:embed="rId3" cstate="print"/>
          <a:stretch>
            <a:fillRect/>
          </a:stretch>
        </p:blipFill>
        <p:spPr>
          <a:xfrm>
            <a:off x="12464338" y="10364"/>
            <a:ext cx="1353259" cy="1136496"/>
          </a:xfrm>
          <a:prstGeom prst="rect">
            <a:avLst/>
          </a:prstGeom>
        </p:spPr>
      </p:pic>
      <p:sp>
        <p:nvSpPr>
          <p:cNvPr id="4" name="object 4"/>
          <p:cNvSpPr txBox="1"/>
          <p:nvPr/>
        </p:nvSpPr>
        <p:spPr>
          <a:xfrm>
            <a:off x="1224506" y="2067457"/>
            <a:ext cx="11243352" cy="4506341"/>
          </a:xfrm>
          <a:prstGeom prst="rect">
            <a:avLst/>
          </a:prstGeom>
        </p:spPr>
        <p:txBody>
          <a:bodyPr vert="horz" wrap="square" lIns="0" tIns="53255" rIns="0" bIns="0" rtlCol="0">
            <a:spAutoFit/>
          </a:bodyPr>
          <a:lstStyle/>
          <a:p>
            <a:pPr marL="18711" marR="5757" algn="just" defTabSz="1036290">
              <a:lnSpc>
                <a:spcPts val="2448"/>
              </a:lnSpc>
              <a:spcBef>
                <a:spcPts val="419"/>
              </a:spcBef>
            </a:pPr>
            <a:r>
              <a:rPr sz="2267" b="1" kern="0">
                <a:solidFill>
                  <a:srgbClr val="404040"/>
                </a:solidFill>
                <a:latin typeface="Arial"/>
                <a:cs typeface="Arial"/>
              </a:rPr>
              <a:t>Homeless</a:t>
            </a:r>
            <a:r>
              <a:rPr sz="2267" b="1" kern="0" spc="102">
                <a:solidFill>
                  <a:srgbClr val="404040"/>
                </a:solidFill>
                <a:latin typeface="Arial"/>
                <a:cs typeface="Arial"/>
              </a:rPr>
              <a:t>  </a:t>
            </a:r>
            <a:r>
              <a:rPr sz="2267" b="1" kern="0">
                <a:solidFill>
                  <a:srgbClr val="404040"/>
                </a:solidFill>
                <a:latin typeface="Arial"/>
                <a:cs typeface="Arial"/>
              </a:rPr>
              <a:t>Management</a:t>
            </a:r>
            <a:r>
              <a:rPr sz="2267" b="1" kern="0" spc="102">
                <a:solidFill>
                  <a:srgbClr val="404040"/>
                </a:solidFill>
                <a:latin typeface="Arial"/>
                <a:cs typeface="Arial"/>
              </a:rPr>
              <a:t>  </a:t>
            </a:r>
            <a:r>
              <a:rPr sz="2267" b="1" kern="0">
                <a:solidFill>
                  <a:srgbClr val="404040"/>
                </a:solidFill>
                <a:latin typeface="Arial"/>
                <a:cs typeface="Arial"/>
              </a:rPr>
              <a:t>Information</a:t>
            </a:r>
            <a:r>
              <a:rPr sz="2267" b="1" kern="0" spc="85">
                <a:solidFill>
                  <a:srgbClr val="404040"/>
                </a:solidFill>
                <a:latin typeface="Arial"/>
                <a:cs typeface="Arial"/>
              </a:rPr>
              <a:t>  </a:t>
            </a:r>
            <a:r>
              <a:rPr sz="2267" b="1" kern="0">
                <a:solidFill>
                  <a:srgbClr val="404040"/>
                </a:solidFill>
                <a:latin typeface="Arial"/>
                <a:cs typeface="Arial"/>
              </a:rPr>
              <a:t>System</a:t>
            </a:r>
            <a:r>
              <a:rPr sz="2267" b="1" kern="0" spc="96">
                <a:solidFill>
                  <a:srgbClr val="404040"/>
                </a:solidFill>
                <a:latin typeface="Arial"/>
                <a:cs typeface="Arial"/>
              </a:rPr>
              <a:t>  </a:t>
            </a:r>
            <a:r>
              <a:rPr sz="2267" b="1" kern="0">
                <a:solidFill>
                  <a:srgbClr val="404040"/>
                </a:solidFill>
                <a:latin typeface="Arial"/>
                <a:cs typeface="Arial"/>
              </a:rPr>
              <a:t>(HMIS):</a:t>
            </a:r>
            <a:r>
              <a:rPr sz="2267" b="1" kern="0" spc="91">
                <a:solidFill>
                  <a:srgbClr val="404040"/>
                </a:solidFill>
                <a:latin typeface="Arial"/>
                <a:cs typeface="Arial"/>
              </a:rPr>
              <a:t>  </a:t>
            </a:r>
            <a:r>
              <a:rPr sz="2267" kern="0" spc="91">
                <a:solidFill>
                  <a:srgbClr val="404040"/>
                </a:solidFill>
                <a:latin typeface="Z@RD28F.tmp"/>
                <a:cs typeface="Z@RD28F.tmp"/>
              </a:rPr>
              <a:t>Programs</a:t>
            </a:r>
            <a:r>
              <a:rPr sz="2267" kern="0" spc="23">
                <a:solidFill>
                  <a:srgbClr val="404040"/>
                </a:solidFill>
                <a:latin typeface="Z@RD28F.tmp"/>
                <a:cs typeface="Z@RD28F.tmp"/>
              </a:rPr>
              <a:t>  </a:t>
            </a:r>
            <a:r>
              <a:rPr sz="2267" kern="0" spc="108">
                <a:solidFill>
                  <a:srgbClr val="404040"/>
                </a:solidFill>
                <a:latin typeface="Z@RD28F.tmp"/>
                <a:cs typeface="Z@RD28F.tmp"/>
              </a:rPr>
              <a:t>funded</a:t>
            </a:r>
            <a:r>
              <a:rPr sz="2267" kern="0" spc="34">
                <a:solidFill>
                  <a:srgbClr val="404040"/>
                </a:solidFill>
                <a:latin typeface="Z@RD28F.tmp"/>
                <a:cs typeface="Z@RD28F.tmp"/>
              </a:rPr>
              <a:t>  </a:t>
            </a:r>
            <a:r>
              <a:rPr sz="2267" kern="0" spc="79">
                <a:solidFill>
                  <a:srgbClr val="404040"/>
                </a:solidFill>
                <a:latin typeface="Z@RD28F.tmp"/>
                <a:cs typeface="Z@RD28F.tmp"/>
              </a:rPr>
              <a:t>by</a:t>
            </a:r>
            <a:r>
              <a:rPr sz="2267" kern="0" spc="45">
                <a:solidFill>
                  <a:srgbClr val="404040"/>
                </a:solidFill>
                <a:latin typeface="Z@RD28F.tmp"/>
                <a:cs typeface="Z@RD28F.tmp"/>
              </a:rPr>
              <a:t>  </a:t>
            </a:r>
            <a:r>
              <a:rPr sz="2267" kern="0" spc="-28">
                <a:solidFill>
                  <a:srgbClr val="404040"/>
                </a:solidFill>
                <a:latin typeface="Z@RD28F.tmp"/>
                <a:cs typeface="Z@RD28F.tmp"/>
              </a:rPr>
              <a:t>the </a:t>
            </a:r>
            <a:r>
              <a:rPr sz="2267" kern="0" spc="136">
                <a:solidFill>
                  <a:srgbClr val="404040"/>
                </a:solidFill>
                <a:latin typeface="Z@RD28F.tmp"/>
                <a:cs typeface="Z@RD28F.tmp"/>
              </a:rPr>
              <a:t>HUD</a:t>
            </a:r>
            <a:r>
              <a:rPr sz="2267" kern="0" spc="357">
                <a:solidFill>
                  <a:srgbClr val="404040"/>
                </a:solidFill>
                <a:latin typeface="Z@RD28F.tmp"/>
                <a:cs typeface="Z@RD28F.tmp"/>
              </a:rPr>
              <a:t>  </a:t>
            </a:r>
            <a:r>
              <a:rPr sz="2267" kern="0" spc="74">
                <a:solidFill>
                  <a:srgbClr val="404040"/>
                </a:solidFill>
                <a:latin typeface="Z@RD28F.tmp"/>
                <a:cs typeface="Z@RD28F.tmp"/>
              </a:rPr>
              <a:t>Co</a:t>
            </a:r>
            <a:r>
              <a:rPr sz="2267" kern="0" spc="-164">
                <a:solidFill>
                  <a:srgbClr val="404040"/>
                </a:solidFill>
                <a:latin typeface="Z@RD28F.tmp"/>
                <a:cs typeface="Z@RD28F.tmp"/>
              </a:rPr>
              <a:t> </a:t>
            </a:r>
            <a:r>
              <a:rPr sz="2267" kern="0">
                <a:solidFill>
                  <a:srgbClr val="404040"/>
                </a:solidFill>
                <a:latin typeface="Z@RD28F.tmp"/>
                <a:cs typeface="Z@RD28F.tmp"/>
              </a:rPr>
              <a:t>C</a:t>
            </a:r>
            <a:r>
              <a:rPr sz="2267" kern="0" spc="-6">
                <a:solidFill>
                  <a:srgbClr val="404040"/>
                </a:solidFill>
                <a:latin typeface="Z@RD28F.tmp"/>
                <a:cs typeface="Z@RD28F.tmp"/>
              </a:rPr>
              <a:t>  </a:t>
            </a:r>
            <a:r>
              <a:rPr sz="2267" kern="0" spc="102">
                <a:solidFill>
                  <a:srgbClr val="404040"/>
                </a:solidFill>
                <a:latin typeface="Z@RD28F.tmp"/>
                <a:cs typeface="Z@RD28F.tmp"/>
              </a:rPr>
              <a:t>Program</a:t>
            </a:r>
            <a:r>
              <a:rPr sz="2267" kern="0" spc="453">
                <a:solidFill>
                  <a:srgbClr val="404040"/>
                </a:solidFill>
                <a:latin typeface="Z@RD28F.tmp"/>
                <a:cs typeface="Z@RD28F.tmp"/>
              </a:rPr>
              <a:t> </a:t>
            </a:r>
            <a:r>
              <a:rPr sz="2267" kern="0">
                <a:solidFill>
                  <a:srgbClr val="404040"/>
                </a:solidFill>
                <a:latin typeface="Z@RD28F.tmp"/>
                <a:cs typeface="Z@RD28F.tmp"/>
              </a:rPr>
              <a:t>are</a:t>
            </a:r>
            <a:r>
              <a:rPr sz="2267" kern="0" spc="419">
                <a:solidFill>
                  <a:srgbClr val="404040"/>
                </a:solidFill>
                <a:latin typeface="Z@RD28F.tmp"/>
                <a:cs typeface="Z@RD28F.tmp"/>
              </a:rPr>
              <a:t> </a:t>
            </a:r>
            <a:r>
              <a:rPr sz="2267" kern="0" spc="91">
                <a:solidFill>
                  <a:srgbClr val="404040"/>
                </a:solidFill>
                <a:latin typeface="Z@RD28F.tmp"/>
                <a:cs typeface="Z@RD28F.tmp"/>
              </a:rPr>
              <a:t>required</a:t>
            </a:r>
            <a:r>
              <a:rPr sz="2267" kern="0" spc="448">
                <a:solidFill>
                  <a:srgbClr val="404040"/>
                </a:solidFill>
                <a:latin typeface="Z@RD28F.tmp"/>
                <a:cs typeface="Z@RD28F.tmp"/>
              </a:rPr>
              <a:t> </a:t>
            </a:r>
            <a:r>
              <a:rPr sz="2267" kern="0">
                <a:solidFill>
                  <a:srgbClr val="404040"/>
                </a:solidFill>
                <a:latin typeface="Z@RD28F.tmp"/>
                <a:cs typeface="Z@RD28F.tmp"/>
              </a:rPr>
              <a:t>to</a:t>
            </a:r>
            <a:r>
              <a:rPr sz="2267" kern="0" spc="402">
                <a:solidFill>
                  <a:srgbClr val="404040"/>
                </a:solidFill>
                <a:latin typeface="Z@RD28F.tmp"/>
                <a:cs typeface="Z@RD28F.tmp"/>
              </a:rPr>
              <a:t> </a:t>
            </a:r>
            <a:r>
              <a:rPr sz="2267" kern="0" spc="79">
                <a:solidFill>
                  <a:srgbClr val="404040"/>
                </a:solidFill>
                <a:latin typeface="Z@RD28F.tmp"/>
                <a:cs typeface="Z@RD28F.tmp"/>
              </a:rPr>
              <a:t>use</a:t>
            </a:r>
            <a:r>
              <a:rPr sz="2267" kern="0" spc="464">
                <a:solidFill>
                  <a:srgbClr val="404040"/>
                </a:solidFill>
                <a:latin typeface="Z@RD28F.tmp"/>
                <a:cs typeface="Z@RD28F.tmp"/>
              </a:rPr>
              <a:t> </a:t>
            </a:r>
            <a:r>
              <a:rPr sz="2267" kern="0">
                <a:solidFill>
                  <a:srgbClr val="404040"/>
                </a:solidFill>
                <a:latin typeface="Z@RD28F.tmp"/>
                <a:cs typeface="Z@RD28F.tmp"/>
              </a:rPr>
              <a:t>the</a:t>
            </a:r>
            <a:r>
              <a:rPr sz="2267" kern="0" spc="414">
                <a:solidFill>
                  <a:srgbClr val="404040"/>
                </a:solidFill>
                <a:latin typeface="Z@RD28F.tmp"/>
                <a:cs typeface="Z@RD28F.tmp"/>
              </a:rPr>
              <a:t> </a:t>
            </a:r>
            <a:r>
              <a:rPr sz="2267" kern="0" spc="108">
                <a:solidFill>
                  <a:srgbClr val="404040"/>
                </a:solidFill>
                <a:latin typeface="Z@RD28F.tmp"/>
                <a:cs typeface="Z@RD28F.tmp"/>
              </a:rPr>
              <a:t>homeless</a:t>
            </a:r>
            <a:r>
              <a:rPr sz="2267" kern="0" spc="470">
                <a:solidFill>
                  <a:srgbClr val="404040"/>
                </a:solidFill>
                <a:latin typeface="Z@RD28F.tmp"/>
                <a:cs typeface="Z@RD28F.tmp"/>
              </a:rPr>
              <a:t> </a:t>
            </a:r>
            <a:r>
              <a:rPr sz="2267" kern="0" spc="85">
                <a:solidFill>
                  <a:srgbClr val="404040"/>
                </a:solidFill>
                <a:latin typeface="Z@RD28F.tmp"/>
                <a:cs typeface="Z@RD28F.tmp"/>
              </a:rPr>
              <a:t>services</a:t>
            </a:r>
            <a:r>
              <a:rPr sz="2267" kern="0" spc="431">
                <a:solidFill>
                  <a:srgbClr val="404040"/>
                </a:solidFill>
                <a:latin typeface="Z@RD28F.tmp"/>
                <a:cs typeface="Z@RD28F.tmp"/>
              </a:rPr>
              <a:t> </a:t>
            </a:r>
            <a:r>
              <a:rPr sz="2267" kern="0" spc="51">
                <a:solidFill>
                  <a:srgbClr val="404040"/>
                </a:solidFill>
                <a:latin typeface="Z@RD28F.tmp"/>
                <a:cs typeface="Z@RD28F.tmp"/>
              </a:rPr>
              <a:t>system’s</a:t>
            </a:r>
            <a:r>
              <a:rPr sz="2267" kern="0" spc="402">
                <a:solidFill>
                  <a:srgbClr val="404040"/>
                </a:solidFill>
                <a:latin typeface="Z@RD28F.tmp"/>
                <a:cs typeface="Z@RD28F.tmp"/>
              </a:rPr>
              <a:t> </a:t>
            </a:r>
            <a:r>
              <a:rPr sz="2267" kern="0" spc="85">
                <a:solidFill>
                  <a:srgbClr val="404040"/>
                </a:solidFill>
                <a:latin typeface="Z@RD28F.tmp"/>
                <a:cs typeface="Z@RD28F.tmp"/>
              </a:rPr>
              <a:t>HMIS</a:t>
            </a:r>
            <a:r>
              <a:rPr sz="2267" kern="0" spc="470">
                <a:solidFill>
                  <a:srgbClr val="404040"/>
                </a:solidFill>
                <a:latin typeface="Z@RD28F.tmp"/>
                <a:cs typeface="Z@RD28F.tmp"/>
              </a:rPr>
              <a:t> </a:t>
            </a:r>
            <a:r>
              <a:rPr sz="2267" kern="0" spc="34">
                <a:solidFill>
                  <a:srgbClr val="404040"/>
                </a:solidFill>
                <a:latin typeface="Z@RD28F.tmp"/>
                <a:cs typeface="Z@RD28F.tmp"/>
              </a:rPr>
              <a:t>to </a:t>
            </a:r>
            <a:r>
              <a:rPr sz="2267" kern="0" spc="113">
                <a:solidFill>
                  <a:srgbClr val="404040"/>
                </a:solidFill>
                <a:latin typeface="Z@RD28F.tmp"/>
                <a:cs typeface="Z@RD28F.tmp"/>
              </a:rPr>
              <a:t>comply</a:t>
            </a:r>
            <a:r>
              <a:rPr sz="2267" kern="0" spc="448">
                <a:solidFill>
                  <a:srgbClr val="404040"/>
                </a:solidFill>
                <a:latin typeface="Z@RD28F.tmp"/>
                <a:cs typeface="Z@RD28F.tmp"/>
              </a:rPr>
              <a:t> </a:t>
            </a:r>
            <a:r>
              <a:rPr sz="2267" kern="0">
                <a:solidFill>
                  <a:srgbClr val="404040"/>
                </a:solidFill>
                <a:latin typeface="Z@RD28F.tmp"/>
                <a:cs typeface="Z@RD28F.tmp"/>
              </a:rPr>
              <a:t>with</a:t>
            </a:r>
            <a:r>
              <a:rPr sz="2267" kern="0" spc="159">
                <a:solidFill>
                  <a:srgbClr val="404040"/>
                </a:solidFill>
                <a:latin typeface="Z@RD28F.tmp"/>
                <a:cs typeface="Z@RD28F.tmp"/>
              </a:rPr>
              <a:t>   </a:t>
            </a:r>
            <a:r>
              <a:rPr sz="2267" kern="0">
                <a:solidFill>
                  <a:srgbClr val="404040"/>
                </a:solidFill>
                <a:latin typeface="Z@RD28F.tmp"/>
                <a:cs typeface="Z@RD28F.tmp"/>
              </a:rPr>
              <a:t>all</a:t>
            </a:r>
            <a:r>
              <a:rPr sz="2267" kern="0" spc="-23">
                <a:solidFill>
                  <a:srgbClr val="404040"/>
                </a:solidFill>
                <a:latin typeface="Z@RD28F.tmp"/>
                <a:cs typeface="Z@RD28F.tmp"/>
              </a:rPr>
              <a:t>  </a:t>
            </a:r>
            <a:r>
              <a:rPr sz="2267" kern="0" spc="136">
                <a:solidFill>
                  <a:srgbClr val="404040"/>
                </a:solidFill>
                <a:latin typeface="Z@RD28F.tmp"/>
                <a:cs typeface="Z@RD28F.tmp"/>
              </a:rPr>
              <a:t>HUD</a:t>
            </a:r>
            <a:r>
              <a:rPr sz="2267" kern="0" spc="57">
                <a:solidFill>
                  <a:srgbClr val="404040"/>
                </a:solidFill>
                <a:latin typeface="Z@RD28F.tmp"/>
                <a:cs typeface="Z@RD28F.tmp"/>
              </a:rPr>
              <a:t>  </a:t>
            </a:r>
            <a:r>
              <a:rPr sz="2267" kern="0" spc="91">
                <a:solidFill>
                  <a:srgbClr val="404040"/>
                </a:solidFill>
                <a:latin typeface="Z@RD28F.tmp"/>
                <a:cs typeface="Z@RD28F.tmp"/>
              </a:rPr>
              <a:t>reporting</a:t>
            </a:r>
            <a:r>
              <a:rPr sz="2267" kern="0">
                <a:solidFill>
                  <a:srgbClr val="404040"/>
                </a:solidFill>
                <a:latin typeface="Z@RD28F.tmp"/>
                <a:cs typeface="Z@RD28F.tmp"/>
              </a:rPr>
              <a:t>  </a:t>
            </a:r>
            <a:r>
              <a:rPr sz="2267" kern="0" spc="74">
                <a:solidFill>
                  <a:srgbClr val="404040"/>
                </a:solidFill>
                <a:latin typeface="Z@RD28F.tmp"/>
                <a:cs typeface="Z@RD28F.tmp"/>
              </a:rPr>
              <a:t>requirements.</a:t>
            </a:r>
            <a:r>
              <a:rPr sz="2267" kern="0" spc="-6">
                <a:solidFill>
                  <a:srgbClr val="404040"/>
                </a:solidFill>
                <a:latin typeface="Z@RD28F.tmp"/>
                <a:cs typeface="Z@RD28F.tmp"/>
              </a:rPr>
              <a:t>  </a:t>
            </a:r>
            <a:r>
              <a:rPr sz="2267" kern="0" spc="79">
                <a:solidFill>
                  <a:srgbClr val="404040"/>
                </a:solidFill>
                <a:latin typeface="Z@RD28F.tmp"/>
                <a:cs typeface="Z@RD28F.tmp"/>
              </a:rPr>
              <a:t>As</a:t>
            </a:r>
            <a:r>
              <a:rPr sz="2267" kern="0" spc="40">
                <a:solidFill>
                  <a:srgbClr val="404040"/>
                </a:solidFill>
                <a:latin typeface="Z@RD28F.tmp"/>
                <a:cs typeface="Z@RD28F.tmp"/>
              </a:rPr>
              <a:t>  </a:t>
            </a:r>
            <a:r>
              <a:rPr sz="2267" kern="0" spc="85">
                <a:solidFill>
                  <a:srgbClr val="404040"/>
                </a:solidFill>
                <a:latin typeface="Z@RD28F.tmp"/>
                <a:cs typeface="Z@RD28F.tmp"/>
              </a:rPr>
              <a:t>HMIS</a:t>
            </a:r>
            <a:r>
              <a:rPr sz="2267" kern="0" spc="11">
                <a:solidFill>
                  <a:srgbClr val="404040"/>
                </a:solidFill>
                <a:latin typeface="Z@RD28F.tmp"/>
                <a:cs typeface="Z@RD28F.tmp"/>
              </a:rPr>
              <a:t>  </a:t>
            </a:r>
            <a:r>
              <a:rPr sz="2267" kern="0" spc="91">
                <a:solidFill>
                  <a:srgbClr val="404040"/>
                </a:solidFill>
                <a:latin typeface="Z@RD28F.tmp"/>
                <a:cs typeface="Z@RD28F.tmp"/>
              </a:rPr>
              <a:t>lead</a:t>
            </a:r>
            <a:r>
              <a:rPr sz="2267" kern="0" spc="11">
                <a:solidFill>
                  <a:srgbClr val="404040"/>
                </a:solidFill>
                <a:latin typeface="Z@RD28F.tmp"/>
                <a:cs typeface="Z@RD28F.tmp"/>
              </a:rPr>
              <a:t>  </a:t>
            </a:r>
            <a:r>
              <a:rPr sz="2267" kern="0">
                <a:solidFill>
                  <a:srgbClr val="404040"/>
                </a:solidFill>
                <a:latin typeface="Z@RD28F.tmp"/>
                <a:cs typeface="Z@RD28F.tmp"/>
              </a:rPr>
              <a:t>for</a:t>
            </a:r>
            <a:r>
              <a:rPr sz="2267" kern="0" spc="-28">
                <a:solidFill>
                  <a:srgbClr val="404040"/>
                </a:solidFill>
                <a:latin typeface="Z@RD28F.tmp"/>
                <a:cs typeface="Z@RD28F.tmp"/>
              </a:rPr>
              <a:t>  </a:t>
            </a:r>
            <a:r>
              <a:rPr sz="2267" kern="0">
                <a:solidFill>
                  <a:srgbClr val="404040"/>
                </a:solidFill>
                <a:latin typeface="Z@RD28F.tmp"/>
                <a:cs typeface="Z@RD28F.tmp"/>
              </a:rPr>
              <a:t>the</a:t>
            </a:r>
            <a:r>
              <a:rPr sz="2267" kern="0" spc="-23">
                <a:solidFill>
                  <a:srgbClr val="404040"/>
                </a:solidFill>
                <a:latin typeface="Z@RD28F.tmp"/>
                <a:cs typeface="Z@RD28F.tmp"/>
              </a:rPr>
              <a:t>  </a:t>
            </a:r>
            <a:r>
              <a:rPr sz="2267" kern="0" spc="-17">
                <a:solidFill>
                  <a:srgbClr val="404040"/>
                </a:solidFill>
                <a:latin typeface="Z@RD28F.tmp"/>
                <a:cs typeface="Z@RD28F.tmp"/>
              </a:rPr>
              <a:t>Co</a:t>
            </a:r>
            <a:r>
              <a:rPr sz="2267" kern="0" spc="-147">
                <a:solidFill>
                  <a:srgbClr val="404040"/>
                </a:solidFill>
                <a:latin typeface="Z@RD28F.tmp"/>
                <a:cs typeface="Z@RD28F.tmp"/>
              </a:rPr>
              <a:t> </a:t>
            </a:r>
            <a:r>
              <a:rPr sz="2267" kern="0" spc="119">
                <a:solidFill>
                  <a:srgbClr val="404040"/>
                </a:solidFill>
                <a:latin typeface="Z@RD28F.tmp"/>
                <a:cs typeface="Z@RD28F.tmp"/>
              </a:rPr>
              <a:t>C,</a:t>
            </a:r>
            <a:r>
              <a:rPr sz="2267" kern="0" spc="74">
                <a:solidFill>
                  <a:srgbClr val="404040"/>
                </a:solidFill>
                <a:latin typeface="Z@RD28F.tmp"/>
                <a:cs typeface="Z@RD28F.tmp"/>
              </a:rPr>
              <a:t>  </a:t>
            </a:r>
            <a:r>
              <a:rPr sz="2267" kern="0" spc="113">
                <a:solidFill>
                  <a:srgbClr val="404040"/>
                </a:solidFill>
                <a:latin typeface="Z@RD28F.tmp"/>
                <a:cs typeface="Z@RD28F.tmp"/>
              </a:rPr>
              <a:t>TCP </a:t>
            </a:r>
            <a:r>
              <a:rPr sz="2267" kern="0" spc="108">
                <a:solidFill>
                  <a:srgbClr val="404040"/>
                </a:solidFill>
                <a:latin typeface="Z@RD28F.tmp"/>
                <a:cs typeface="Z@RD28F.tmp"/>
              </a:rPr>
              <a:t>provides</a:t>
            </a:r>
            <a:r>
              <a:rPr sz="2267" kern="0" spc="464">
                <a:solidFill>
                  <a:srgbClr val="404040"/>
                </a:solidFill>
                <a:latin typeface="Z@RD28F.tmp"/>
                <a:cs typeface="Z@RD28F.tmp"/>
              </a:rPr>
              <a:t> </a:t>
            </a:r>
            <a:r>
              <a:rPr sz="2267" kern="0" spc="108">
                <a:solidFill>
                  <a:srgbClr val="404040"/>
                </a:solidFill>
                <a:latin typeface="Z@RD28F.tmp"/>
                <a:cs typeface="Z@RD28F.tmp"/>
              </a:rPr>
              <a:t>access</a:t>
            </a:r>
            <a:r>
              <a:rPr sz="2267" kern="0" spc="482">
                <a:solidFill>
                  <a:srgbClr val="404040"/>
                </a:solidFill>
                <a:latin typeface="Z@RD28F.tmp"/>
                <a:cs typeface="Z@RD28F.tmp"/>
              </a:rPr>
              <a:t> </a:t>
            </a:r>
            <a:r>
              <a:rPr sz="2267" kern="0">
                <a:solidFill>
                  <a:srgbClr val="404040"/>
                </a:solidFill>
                <a:latin typeface="Z@RD28F.tmp"/>
                <a:cs typeface="Z@RD28F.tmp"/>
              </a:rPr>
              <a:t>to</a:t>
            </a:r>
            <a:r>
              <a:rPr sz="2267" kern="0" spc="408">
                <a:solidFill>
                  <a:srgbClr val="404040"/>
                </a:solidFill>
                <a:latin typeface="Z@RD28F.tmp"/>
                <a:cs typeface="Z@RD28F.tmp"/>
              </a:rPr>
              <a:t> </a:t>
            </a:r>
            <a:r>
              <a:rPr sz="2267" kern="0">
                <a:solidFill>
                  <a:srgbClr val="404040"/>
                </a:solidFill>
                <a:latin typeface="Z@RD28F.tmp"/>
                <a:cs typeface="Z@RD28F.tmp"/>
              </a:rPr>
              <a:t>the</a:t>
            </a:r>
            <a:r>
              <a:rPr sz="2267" kern="0" spc="425">
                <a:solidFill>
                  <a:srgbClr val="404040"/>
                </a:solidFill>
                <a:latin typeface="Z@RD28F.tmp"/>
                <a:cs typeface="Z@RD28F.tmp"/>
              </a:rPr>
              <a:t> </a:t>
            </a:r>
            <a:r>
              <a:rPr sz="2267" kern="0" spc="85">
                <a:solidFill>
                  <a:srgbClr val="404040"/>
                </a:solidFill>
                <a:latin typeface="Z@RD28F.tmp"/>
                <a:cs typeface="Z@RD28F.tmp"/>
              </a:rPr>
              <a:t>HMIS</a:t>
            </a:r>
            <a:r>
              <a:rPr sz="2267" kern="0" spc="476">
                <a:solidFill>
                  <a:srgbClr val="404040"/>
                </a:solidFill>
                <a:latin typeface="Z@RD28F.tmp"/>
                <a:cs typeface="Z@RD28F.tmp"/>
              </a:rPr>
              <a:t> </a:t>
            </a:r>
            <a:r>
              <a:rPr sz="2267" kern="0" spc="96">
                <a:solidFill>
                  <a:srgbClr val="404040"/>
                </a:solidFill>
                <a:latin typeface="Z@RD28F.tmp"/>
                <a:cs typeface="Z@RD28F.tmp"/>
              </a:rPr>
              <a:t>and</a:t>
            </a:r>
            <a:r>
              <a:rPr sz="2267" kern="0" spc="504">
                <a:solidFill>
                  <a:srgbClr val="404040"/>
                </a:solidFill>
                <a:latin typeface="Z@RD28F.tmp"/>
                <a:cs typeface="Z@RD28F.tmp"/>
              </a:rPr>
              <a:t> </a:t>
            </a:r>
            <a:r>
              <a:rPr sz="2267" kern="0" spc="79">
                <a:solidFill>
                  <a:srgbClr val="404040"/>
                </a:solidFill>
                <a:latin typeface="Z@RD28F.tmp"/>
                <a:cs typeface="Z@RD28F.tmp"/>
              </a:rPr>
              <a:t>training</a:t>
            </a:r>
            <a:r>
              <a:rPr sz="2267" kern="0" spc="436">
                <a:solidFill>
                  <a:srgbClr val="404040"/>
                </a:solidFill>
                <a:latin typeface="Z@RD28F.tmp"/>
                <a:cs typeface="Z@RD28F.tmp"/>
              </a:rPr>
              <a:t> </a:t>
            </a:r>
            <a:r>
              <a:rPr sz="2267" kern="0" spc="74">
                <a:solidFill>
                  <a:srgbClr val="404040"/>
                </a:solidFill>
                <a:latin typeface="Z@RD28F.tmp"/>
                <a:cs typeface="Z@RD28F.tmp"/>
              </a:rPr>
              <a:t>on</a:t>
            </a:r>
            <a:r>
              <a:rPr sz="2267" kern="0" spc="482">
                <a:solidFill>
                  <a:srgbClr val="404040"/>
                </a:solidFill>
                <a:latin typeface="Z@RD28F.tmp"/>
                <a:cs typeface="Z@RD28F.tmp"/>
              </a:rPr>
              <a:t> </a:t>
            </a:r>
            <a:r>
              <a:rPr sz="2267" kern="0">
                <a:solidFill>
                  <a:srgbClr val="404040"/>
                </a:solidFill>
                <a:latin typeface="Z@RD28F.tmp"/>
                <a:cs typeface="Z@RD28F.tmp"/>
              </a:rPr>
              <a:t>a</a:t>
            </a:r>
            <a:r>
              <a:rPr sz="2267" kern="0" spc="470">
                <a:solidFill>
                  <a:srgbClr val="404040"/>
                </a:solidFill>
                <a:latin typeface="Z@RD28F.tmp"/>
                <a:cs typeface="Z@RD28F.tmp"/>
              </a:rPr>
              <a:t> </a:t>
            </a:r>
            <a:r>
              <a:rPr sz="2267" kern="0" spc="74">
                <a:solidFill>
                  <a:srgbClr val="404040"/>
                </a:solidFill>
                <a:latin typeface="Z@RD28F.tmp"/>
                <a:cs typeface="Z@RD28F.tmp"/>
              </a:rPr>
              <a:t>monthly</a:t>
            </a:r>
            <a:r>
              <a:rPr sz="2267" kern="0" spc="391">
                <a:solidFill>
                  <a:srgbClr val="404040"/>
                </a:solidFill>
                <a:latin typeface="Z@RD28F.tmp"/>
                <a:cs typeface="Z@RD28F.tmp"/>
              </a:rPr>
              <a:t>  </a:t>
            </a:r>
            <a:r>
              <a:rPr sz="2267" kern="0" spc="96">
                <a:solidFill>
                  <a:srgbClr val="404040"/>
                </a:solidFill>
                <a:latin typeface="Z@RD28F.tmp"/>
                <a:cs typeface="Z@RD28F.tmp"/>
              </a:rPr>
              <a:t>basis</a:t>
            </a:r>
            <a:r>
              <a:rPr sz="2267" kern="0" spc="453">
                <a:solidFill>
                  <a:srgbClr val="404040"/>
                </a:solidFill>
                <a:latin typeface="Z@RD28F.tmp"/>
                <a:cs typeface="Z@RD28F.tmp"/>
              </a:rPr>
              <a:t> </a:t>
            </a:r>
            <a:r>
              <a:rPr sz="2267" kern="0" spc="74">
                <a:solidFill>
                  <a:srgbClr val="404040"/>
                </a:solidFill>
                <a:latin typeface="Z@RD28F.tmp"/>
                <a:cs typeface="Z@RD28F.tmp"/>
              </a:rPr>
              <a:t>so</a:t>
            </a:r>
            <a:r>
              <a:rPr sz="2267" kern="0" spc="492">
                <a:solidFill>
                  <a:srgbClr val="404040"/>
                </a:solidFill>
                <a:latin typeface="Z@RD28F.tmp"/>
                <a:cs typeface="Z@RD28F.tmp"/>
              </a:rPr>
              <a:t> </a:t>
            </a:r>
            <a:r>
              <a:rPr sz="2267" kern="0">
                <a:solidFill>
                  <a:srgbClr val="404040"/>
                </a:solidFill>
                <a:latin typeface="Z@RD28F.tmp"/>
                <a:cs typeface="Z@RD28F.tmp"/>
              </a:rPr>
              <a:t>that</a:t>
            </a:r>
            <a:r>
              <a:rPr sz="2267" kern="0" spc="374">
                <a:solidFill>
                  <a:srgbClr val="404040"/>
                </a:solidFill>
                <a:latin typeface="Z@RD28F.tmp"/>
                <a:cs typeface="Z@RD28F.tmp"/>
              </a:rPr>
              <a:t> </a:t>
            </a:r>
            <a:r>
              <a:rPr sz="2267" kern="0" spc="85">
                <a:solidFill>
                  <a:srgbClr val="404040"/>
                </a:solidFill>
                <a:latin typeface="Z@RD28F.tmp"/>
                <a:cs typeface="Z@RD28F.tmp"/>
              </a:rPr>
              <a:t>providers </a:t>
            </a:r>
            <a:r>
              <a:rPr sz="2267" kern="0" spc="96">
                <a:solidFill>
                  <a:srgbClr val="404040"/>
                </a:solidFill>
                <a:latin typeface="Z@RD28F.tmp"/>
                <a:cs typeface="Z@RD28F.tmp"/>
              </a:rPr>
              <a:t>understand</a:t>
            </a:r>
            <a:r>
              <a:rPr sz="2267" kern="0" spc="266">
                <a:solidFill>
                  <a:srgbClr val="404040"/>
                </a:solidFill>
                <a:latin typeface="Z@RD28F.tmp"/>
                <a:cs typeface="Z@RD28F.tmp"/>
              </a:rPr>
              <a:t> </a:t>
            </a:r>
            <a:r>
              <a:rPr sz="2267" kern="0">
                <a:solidFill>
                  <a:srgbClr val="404040"/>
                </a:solidFill>
                <a:latin typeface="Z@RD28F.tmp"/>
                <a:cs typeface="Z@RD28F.tmp"/>
              </a:rPr>
              <a:t>the</a:t>
            </a:r>
            <a:r>
              <a:rPr sz="2267" kern="0" spc="193">
                <a:solidFill>
                  <a:srgbClr val="404040"/>
                </a:solidFill>
                <a:latin typeface="Z@RD28F.tmp"/>
                <a:cs typeface="Z@RD28F.tmp"/>
              </a:rPr>
              <a:t> </a:t>
            </a:r>
            <a:r>
              <a:rPr sz="2267" kern="0" spc="79">
                <a:solidFill>
                  <a:srgbClr val="404040"/>
                </a:solidFill>
                <a:latin typeface="Z@RD28F.tmp"/>
                <a:cs typeface="Z@RD28F.tmp"/>
              </a:rPr>
              <a:t>requirement</a:t>
            </a:r>
            <a:r>
              <a:rPr sz="2267" kern="0" spc="227">
                <a:solidFill>
                  <a:srgbClr val="404040"/>
                </a:solidFill>
                <a:latin typeface="Z@RD28F.tmp"/>
                <a:cs typeface="Z@RD28F.tmp"/>
              </a:rPr>
              <a:t> </a:t>
            </a:r>
            <a:r>
              <a:rPr sz="2267" kern="0" spc="96">
                <a:solidFill>
                  <a:srgbClr val="404040"/>
                </a:solidFill>
                <a:latin typeface="Z@RD28F.tmp"/>
                <a:cs typeface="Z@RD28F.tmp"/>
              </a:rPr>
              <a:t>and</a:t>
            </a:r>
            <a:r>
              <a:rPr sz="2267" kern="0" spc="283">
                <a:solidFill>
                  <a:srgbClr val="404040"/>
                </a:solidFill>
                <a:latin typeface="Z@RD28F.tmp"/>
                <a:cs typeface="Z@RD28F.tmp"/>
              </a:rPr>
              <a:t> </a:t>
            </a:r>
            <a:r>
              <a:rPr sz="2267" kern="0" spc="74">
                <a:solidFill>
                  <a:srgbClr val="404040"/>
                </a:solidFill>
                <a:latin typeface="Z@RD28F.tmp"/>
                <a:cs typeface="Z@RD28F.tmp"/>
              </a:rPr>
              <a:t>data</a:t>
            </a:r>
            <a:r>
              <a:rPr sz="2267" kern="0" spc="215">
                <a:solidFill>
                  <a:srgbClr val="404040"/>
                </a:solidFill>
                <a:latin typeface="Z@RD28F.tmp"/>
                <a:cs typeface="Z@RD28F.tmp"/>
              </a:rPr>
              <a:t> </a:t>
            </a:r>
            <a:r>
              <a:rPr sz="2267" kern="0">
                <a:solidFill>
                  <a:srgbClr val="404040"/>
                </a:solidFill>
                <a:latin typeface="Z@RD28F.tmp"/>
                <a:cs typeface="Z@RD28F.tmp"/>
              </a:rPr>
              <a:t>entry</a:t>
            </a:r>
            <a:r>
              <a:rPr sz="2267" kern="0" spc="187">
                <a:solidFill>
                  <a:srgbClr val="404040"/>
                </a:solidFill>
                <a:latin typeface="Z@RD28F.tmp"/>
                <a:cs typeface="Z@RD28F.tmp"/>
              </a:rPr>
              <a:t> </a:t>
            </a:r>
            <a:r>
              <a:rPr sz="2267" kern="0" spc="68">
                <a:solidFill>
                  <a:srgbClr val="404040"/>
                </a:solidFill>
                <a:latin typeface="Z@RD28F.tmp"/>
                <a:cs typeface="Z@RD28F.tmp"/>
              </a:rPr>
              <a:t>standards.</a:t>
            </a:r>
            <a:endParaRPr sz="2267" kern="0">
              <a:solidFill>
                <a:sysClr val="windowText" lastClr="000000"/>
              </a:solidFill>
              <a:latin typeface="Z@RD28F.tmp"/>
              <a:cs typeface="Z@RD28F.tmp"/>
            </a:endParaRPr>
          </a:p>
          <a:p>
            <a:pPr defTabSz="1036290">
              <a:spcBef>
                <a:spcPts val="816"/>
              </a:spcBef>
            </a:pPr>
            <a:endParaRPr sz="2267" kern="0">
              <a:solidFill>
                <a:sysClr val="windowText" lastClr="000000"/>
              </a:solidFill>
              <a:latin typeface="Z@RD28F.tmp"/>
              <a:cs typeface="Z@RD28F.tmp"/>
            </a:endParaRPr>
          </a:p>
          <a:p>
            <a:pPr marL="14393" marR="233165" defTabSz="1036290">
              <a:lnSpc>
                <a:spcPts val="2448"/>
              </a:lnSpc>
            </a:pPr>
            <a:r>
              <a:rPr sz="2267" b="1" kern="0">
                <a:solidFill>
                  <a:srgbClr val="404040"/>
                </a:solidFill>
                <a:latin typeface="Arial"/>
                <a:cs typeface="Arial"/>
              </a:rPr>
              <a:t>HMIS</a:t>
            </a:r>
            <a:r>
              <a:rPr sz="2267" b="1" kern="0" spc="442">
                <a:solidFill>
                  <a:srgbClr val="404040"/>
                </a:solidFill>
                <a:latin typeface="Arial"/>
                <a:cs typeface="Arial"/>
              </a:rPr>
              <a:t> </a:t>
            </a:r>
            <a:r>
              <a:rPr sz="2267" b="1" kern="0">
                <a:solidFill>
                  <a:srgbClr val="404040"/>
                </a:solidFill>
                <a:latin typeface="Arial"/>
                <a:cs typeface="Arial"/>
              </a:rPr>
              <a:t>Comparable</a:t>
            </a:r>
            <a:r>
              <a:rPr sz="2267" b="1" kern="0" spc="419">
                <a:solidFill>
                  <a:srgbClr val="404040"/>
                </a:solidFill>
                <a:latin typeface="Arial"/>
                <a:cs typeface="Arial"/>
              </a:rPr>
              <a:t> </a:t>
            </a:r>
            <a:r>
              <a:rPr sz="2267" b="1" kern="0">
                <a:solidFill>
                  <a:srgbClr val="404040"/>
                </a:solidFill>
                <a:latin typeface="Arial"/>
                <a:cs typeface="Arial"/>
              </a:rPr>
              <a:t>Database</a:t>
            </a:r>
            <a:r>
              <a:rPr sz="2267" kern="0">
                <a:solidFill>
                  <a:srgbClr val="404040"/>
                </a:solidFill>
                <a:latin typeface="Z@RD28F.tmp"/>
                <a:cs typeface="Z@RD28F.tmp"/>
              </a:rPr>
              <a:t>:</a:t>
            </a:r>
            <a:r>
              <a:rPr sz="2267" kern="0" spc="340">
                <a:solidFill>
                  <a:srgbClr val="404040"/>
                </a:solidFill>
                <a:latin typeface="Z@RD28F.tmp"/>
                <a:cs typeface="Z@RD28F.tmp"/>
              </a:rPr>
              <a:t> </a:t>
            </a:r>
            <a:r>
              <a:rPr sz="2267" kern="0" spc="79">
                <a:solidFill>
                  <a:srgbClr val="404040"/>
                </a:solidFill>
                <a:latin typeface="Z@RD28F.tmp"/>
                <a:cs typeface="Z@RD28F.tmp"/>
              </a:rPr>
              <a:t>The</a:t>
            </a:r>
            <a:r>
              <a:rPr sz="2267" kern="0" spc="288">
                <a:solidFill>
                  <a:srgbClr val="404040"/>
                </a:solidFill>
                <a:latin typeface="Z@RD28F.tmp"/>
                <a:cs typeface="Z@RD28F.tmp"/>
              </a:rPr>
              <a:t> </a:t>
            </a:r>
            <a:r>
              <a:rPr sz="2267" kern="0" spc="91">
                <a:solidFill>
                  <a:srgbClr val="404040"/>
                </a:solidFill>
                <a:latin typeface="Z@RD28F.tmp"/>
                <a:cs typeface="Z@RD28F.tmp"/>
              </a:rPr>
              <a:t>Violence</a:t>
            </a:r>
            <a:r>
              <a:rPr sz="2267" kern="0" spc="249">
                <a:solidFill>
                  <a:srgbClr val="404040"/>
                </a:solidFill>
                <a:latin typeface="Z@RD28F.tmp"/>
                <a:cs typeface="Z@RD28F.tmp"/>
              </a:rPr>
              <a:t> </a:t>
            </a:r>
            <a:r>
              <a:rPr sz="2267" kern="0" spc="102">
                <a:solidFill>
                  <a:srgbClr val="404040"/>
                </a:solidFill>
                <a:latin typeface="Z@RD28F.tmp"/>
                <a:cs typeface="Z@RD28F.tmp"/>
              </a:rPr>
              <a:t>Against</a:t>
            </a:r>
            <a:r>
              <a:rPr sz="2267" kern="0" spc="283">
                <a:solidFill>
                  <a:srgbClr val="404040"/>
                </a:solidFill>
                <a:latin typeface="Z@RD28F.tmp"/>
                <a:cs typeface="Z@RD28F.tmp"/>
              </a:rPr>
              <a:t> </a:t>
            </a:r>
            <a:r>
              <a:rPr sz="2267" kern="0" spc="102">
                <a:solidFill>
                  <a:srgbClr val="404040"/>
                </a:solidFill>
                <a:latin typeface="Z@RD28F.tmp"/>
                <a:cs typeface="Z@RD28F.tmp"/>
              </a:rPr>
              <a:t>Women</a:t>
            </a:r>
            <a:r>
              <a:rPr sz="2267" kern="0" spc="329">
                <a:solidFill>
                  <a:srgbClr val="404040"/>
                </a:solidFill>
                <a:latin typeface="Z@RD28F.tmp"/>
                <a:cs typeface="Z@RD28F.tmp"/>
              </a:rPr>
              <a:t> </a:t>
            </a:r>
            <a:r>
              <a:rPr sz="2267" kern="0" spc="74">
                <a:solidFill>
                  <a:srgbClr val="404040"/>
                </a:solidFill>
                <a:latin typeface="Z@RD28F.tmp"/>
                <a:cs typeface="Z@RD28F.tmp"/>
              </a:rPr>
              <a:t>Act</a:t>
            </a:r>
            <a:r>
              <a:rPr sz="2267" kern="0" spc="272">
                <a:solidFill>
                  <a:srgbClr val="404040"/>
                </a:solidFill>
                <a:latin typeface="Z@RD28F.tmp"/>
                <a:cs typeface="Z@RD28F.tmp"/>
              </a:rPr>
              <a:t> </a:t>
            </a:r>
            <a:r>
              <a:rPr sz="2267" kern="0" spc="85">
                <a:solidFill>
                  <a:srgbClr val="404040"/>
                </a:solidFill>
                <a:latin typeface="Z@RD28F.tmp"/>
                <a:cs typeface="Z@RD28F.tmp"/>
              </a:rPr>
              <a:t>(VAWA)</a:t>
            </a:r>
            <a:r>
              <a:rPr sz="2267" kern="0" spc="260">
                <a:solidFill>
                  <a:srgbClr val="404040"/>
                </a:solidFill>
                <a:latin typeface="Z@RD28F.tmp"/>
                <a:cs typeface="Z@RD28F.tmp"/>
              </a:rPr>
              <a:t> </a:t>
            </a:r>
            <a:r>
              <a:rPr sz="2267" kern="0" spc="96">
                <a:solidFill>
                  <a:srgbClr val="404040"/>
                </a:solidFill>
                <a:latin typeface="Z@RD28F.tmp"/>
                <a:cs typeface="Z@RD28F.tmp"/>
              </a:rPr>
              <a:t>and</a:t>
            </a:r>
            <a:r>
              <a:rPr sz="2267" kern="0" spc="334">
                <a:solidFill>
                  <a:srgbClr val="404040"/>
                </a:solidFill>
                <a:latin typeface="Z@RD28F.tmp"/>
                <a:cs typeface="Z@RD28F.tmp"/>
              </a:rPr>
              <a:t> </a:t>
            </a:r>
            <a:r>
              <a:rPr sz="2267" kern="0" spc="-28">
                <a:solidFill>
                  <a:srgbClr val="404040"/>
                </a:solidFill>
                <a:latin typeface="Z@RD28F.tmp"/>
                <a:cs typeface="Z@RD28F.tmp"/>
              </a:rPr>
              <a:t>the </a:t>
            </a:r>
            <a:r>
              <a:rPr sz="2267" kern="0" spc="74">
                <a:solidFill>
                  <a:srgbClr val="404040"/>
                </a:solidFill>
                <a:latin typeface="Z@RD28F.tmp"/>
                <a:cs typeface="Z@RD28F.tmp"/>
              </a:rPr>
              <a:t>Family</a:t>
            </a:r>
            <a:r>
              <a:rPr sz="2267" kern="0" spc="193">
                <a:solidFill>
                  <a:srgbClr val="404040"/>
                </a:solidFill>
                <a:latin typeface="Z@RD28F.tmp"/>
                <a:cs typeface="Z@RD28F.tmp"/>
              </a:rPr>
              <a:t> </a:t>
            </a:r>
            <a:r>
              <a:rPr sz="2267" kern="0" spc="91">
                <a:solidFill>
                  <a:srgbClr val="404040"/>
                </a:solidFill>
                <a:latin typeface="Z@RD28F.tmp"/>
                <a:cs typeface="Z@RD28F.tmp"/>
              </a:rPr>
              <a:t>Violence</a:t>
            </a:r>
            <a:r>
              <a:rPr sz="2267" kern="0" spc="244">
                <a:solidFill>
                  <a:srgbClr val="404040"/>
                </a:solidFill>
                <a:latin typeface="Z@RD28F.tmp"/>
                <a:cs typeface="Z@RD28F.tmp"/>
              </a:rPr>
              <a:t> </a:t>
            </a:r>
            <a:r>
              <a:rPr sz="2267" kern="0" spc="62">
                <a:solidFill>
                  <a:srgbClr val="404040"/>
                </a:solidFill>
                <a:latin typeface="Z@RD28F.tmp"/>
                <a:cs typeface="Z@RD28F.tmp"/>
              </a:rPr>
              <a:t>Prevention</a:t>
            </a:r>
            <a:r>
              <a:rPr sz="2267" kern="0" spc="198">
                <a:solidFill>
                  <a:srgbClr val="404040"/>
                </a:solidFill>
                <a:latin typeface="Z@RD28F.tmp"/>
                <a:cs typeface="Z@RD28F.tmp"/>
              </a:rPr>
              <a:t> </a:t>
            </a:r>
            <a:r>
              <a:rPr sz="2267" kern="0" spc="96">
                <a:solidFill>
                  <a:srgbClr val="404040"/>
                </a:solidFill>
                <a:latin typeface="Z@RD28F.tmp"/>
                <a:cs typeface="Z@RD28F.tmp"/>
              </a:rPr>
              <a:t>and</a:t>
            </a:r>
            <a:r>
              <a:rPr sz="2267" kern="0" spc="340">
                <a:solidFill>
                  <a:srgbClr val="404040"/>
                </a:solidFill>
                <a:latin typeface="Z@RD28F.tmp"/>
                <a:cs typeface="Z@RD28F.tmp"/>
              </a:rPr>
              <a:t> </a:t>
            </a:r>
            <a:r>
              <a:rPr sz="2267" kern="0" spc="91">
                <a:solidFill>
                  <a:srgbClr val="404040"/>
                </a:solidFill>
                <a:latin typeface="Z@RD28F.tmp"/>
                <a:cs typeface="Z@RD28F.tmp"/>
              </a:rPr>
              <a:t>Services</a:t>
            </a:r>
            <a:r>
              <a:rPr sz="2267" kern="0" spc="266">
                <a:solidFill>
                  <a:srgbClr val="404040"/>
                </a:solidFill>
                <a:latin typeface="Z@RD28F.tmp"/>
                <a:cs typeface="Z@RD28F.tmp"/>
              </a:rPr>
              <a:t> </a:t>
            </a:r>
            <a:r>
              <a:rPr sz="2267" kern="0" spc="74">
                <a:solidFill>
                  <a:srgbClr val="404040"/>
                </a:solidFill>
                <a:latin typeface="Z@RD28F.tmp"/>
                <a:cs typeface="Z@RD28F.tmp"/>
              </a:rPr>
              <a:t>Act</a:t>
            </a:r>
            <a:r>
              <a:rPr sz="2267" kern="0" spc="272">
                <a:solidFill>
                  <a:srgbClr val="404040"/>
                </a:solidFill>
                <a:latin typeface="Z@RD28F.tmp"/>
                <a:cs typeface="Z@RD28F.tmp"/>
              </a:rPr>
              <a:t> </a:t>
            </a:r>
            <a:r>
              <a:rPr sz="2267" kern="0" spc="108">
                <a:solidFill>
                  <a:srgbClr val="404040"/>
                </a:solidFill>
                <a:latin typeface="Z@RD28F.tmp"/>
                <a:cs typeface="Z@RD28F.tmp"/>
              </a:rPr>
              <a:t>(FVPSA)</a:t>
            </a:r>
            <a:r>
              <a:rPr sz="2267" kern="0" spc="278">
                <a:solidFill>
                  <a:srgbClr val="404040"/>
                </a:solidFill>
                <a:latin typeface="Z@RD28F.tmp"/>
                <a:cs typeface="Z@RD28F.tmp"/>
              </a:rPr>
              <a:t> </a:t>
            </a:r>
            <a:r>
              <a:rPr sz="2267" kern="0" spc="85">
                <a:solidFill>
                  <a:srgbClr val="404040"/>
                </a:solidFill>
                <a:latin typeface="Z@RD28F.tmp"/>
                <a:cs typeface="Z@RD28F.tmp"/>
              </a:rPr>
              <a:t>contain</a:t>
            </a:r>
            <a:r>
              <a:rPr sz="2267" kern="0" spc="198">
                <a:solidFill>
                  <a:srgbClr val="404040"/>
                </a:solidFill>
                <a:latin typeface="Z@RD28F.tmp"/>
                <a:cs typeface="Z@RD28F.tmp"/>
              </a:rPr>
              <a:t> </a:t>
            </a:r>
            <a:r>
              <a:rPr sz="2267" kern="0" spc="79">
                <a:solidFill>
                  <a:srgbClr val="404040"/>
                </a:solidFill>
                <a:latin typeface="Z@RD28F.tmp"/>
                <a:cs typeface="Z@RD28F.tmp"/>
              </a:rPr>
              <a:t>strong,</a:t>
            </a:r>
            <a:r>
              <a:rPr sz="2267" kern="0" spc="221">
                <a:solidFill>
                  <a:srgbClr val="404040"/>
                </a:solidFill>
                <a:latin typeface="Z@RD28F.tmp"/>
                <a:cs typeface="Z@RD28F.tmp"/>
              </a:rPr>
              <a:t> </a:t>
            </a:r>
            <a:r>
              <a:rPr sz="2267" kern="0" spc="96">
                <a:solidFill>
                  <a:srgbClr val="404040"/>
                </a:solidFill>
                <a:latin typeface="Z@RD28F.tmp"/>
                <a:cs typeface="Z@RD28F.tmp"/>
              </a:rPr>
              <a:t>legally</a:t>
            </a:r>
            <a:endParaRPr sz="2267" kern="0">
              <a:solidFill>
                <a:sysClr val="windowText" lastClr="000000"/>
              </a:solidFill>
              <a:latin typeface="Z@RD28F.tmp"/>
              <a:cs typeface="Z@RD28F.tmp"/>
            </a:endParaRPr>
          </a:p>
          <a:p>
            <a:pPr marL="14393" marR="118021" defTabSz="1036290">
              <a:lnSpc>
                <a:spcPts val="2448"/>
              </a:lnSpc>
              <a:tabLst>
                <a:tab pos="1329185" algn="l"/>
                <a:tab pos="1957436" algn="l"/>
              </a:tabLst>
            </a:pPr>
            <a:r>
              <a:rPr sz="2267" kern="0" spc="102">
                <a:solidFill>
                  <a:srgbClr val="404040"/>
                </a:solidFill>
                <a:latin typeface="Z@RD28F.tmp"/>
                <a:cs typeface="Z@RD28F.tmp"/>
              </a:rPr>
              <a:t>codified</a:t>
            </a:r>
            <a:r>
              <a:rPr sz="2267" kern="0">
                <a:solidFill>
                  <a:srgbClr val="404040"/>
                </a:solidFill>
                <a:latin typeface="Z@RD28F.tmp"/>
                <a:cs typeface="Z@RD28F.tmp"/>
              </a:rPr>
              <a:t>	</a:t>
            </a:r>
            <a:r>
              <a:rPr sz="2267" kern="0" spc="68">
                <a:solidFill>
                  <a:srgbClr val="404040"/>
                </a:solidFill>
                <a:latin typeface="Z@RD28F.tmp"/>
                <a:cs typeface="Z@RD28F.tmp"/>
              </a:rPr>
              <a:t>confidentiality</a:t>
            </a:r>
            <a:r>
              <a:rPr sz="2267" kern="0" spc="249">
                <a:solidFill>
                  <a:srgbClr val="404040"/>
                </a:solidFill>
                <a:latin typeface="Z@RD28F.tmp"/>
                <a:cs typeface="Z@RD28F.tmp"/>
              </a:rPr>
              <a:t> </a:t>
            </a:r>
            <a:r>
              <a:rPr sz="2267" kern="0" spc="96">
                <a:solidFill>
                  <a:srgbClr val="404040"/>
                </a:solidFill>
                <a:latin typeface="Z@RD28F.tmp"/>
                <a:cs typeface="Z@RD28F.tmp"/>
              </a:rPr>
              <a:t>provisions</a:t>
            </a:r>
            <a:r>
              <a:rPr sz="2267" kern="0" spc="272">
                <a:solidFill>
                  <a:srgbClr val="404040"/>
                </a:solidFill>
                <a:latin typeface="Z@RD28F.tmp"/>
                <a:cs typeface="Z@RD28F.tmp"/>
              </a:rPr>
              <a:t> </a:t>
            </a:r>
            <a:r>
              <a:rPr sz="2267" kern="0">
                <a:solidFill>
                  <a:srgbClr val="404040"/>
                </a:solidFill>
                <a:latin typeface="Z@RD28F.tmp"/>
                <a:cs typeface="Z@RD28F.tmp"/>
              </a:rPr>
              <a:t>that</a:t>
            </a:r>
            <a:r>
              <a:rPr sz="2267" kern="0" spc="113">
                <a:solidFill>
                  <a:srgbClr val="404040"/>
                </a:solidFill>
                <a:latin typeface="Z@RD28F.tmp"/>
                <a:cs typeface="Z@RD28F.tmp"/>
              </a:rPr>
              <a:t> </a:t>
            </a:r>
            <a:r>
              <a:rPr sz="2267" kern="0">
                <a:solidFill>
                  <a:srgbClr val="404040"/>
                </a:solidFill>
                <a:latin typeface="Z@RD28F.tmp"/>
                <a:cs typeface="Z@RD28F.tmp"/>
              </a:rPr>
              <a:t>limit</a:t>
            </a:r>
            <a:r>
              <a:rPr sz="2267" kern="0" spc="164">
                <a:solidFill>
                  <a:srgbClr val="404040"/>
                </a:solidFill>
                <a:latin typeface="Z@RD28F.tmp"/>
                <a:cs typeface="Z@RD28F.tmp"/>
              </a:rPr>
              <a:t> </a:t>
            </a:r>
            <a:r>
              <a:rPr sz="2267" kern="0" spc="62">
                <a:solidFill>
                  <a:srgbClr val="404040"/>
                </a:solidFill>
                <a:latin typeface="Z@RD28F.tmp"/>
                <a:cs typeface="Z@RD28F.tmp"/>
              </a:rPr>
              <a:t>victim</a:t>
            </a:r>
            <a:r>
              <a:rPr sz="2267" kern="0" spc="198">
                <a:solidFill>
                  <a:srgbClr val="404040"/>
                </a:solidFill>
                <a:latin typeface="Z@RD28F.tmp"/>
                <a:cs typeface="Z@RD28F.tmp"/>
              </a:rPr>
              <a:t> </a:t>
            </a:r>
            <a:r>
              <a:rPr sz="2267" kern="0" spc="85">
                <a:solidFill>
                  <a:srgbClr val="404040"/>
                </a:solidFill>
                <a:latin typeface="Z@RD28F.tmp"/>
                <a:cs typeface="Z@RD28F.tmp"/>
              </a:rPr>
              <a:t>service</a:t>
            </a:r>
            <a:r>
              <a:rPr sz="2267" kern="0" spc="255">
                <a:solidFill>
                  <a:srgbClr val="404040"/>
                </a:solidFill>
                <a:latin typeface="Z@RD28F.tmp"/>
                <a:cs typeface="Z@RD28F.tmp"/>
              </a:rPr>
              <a:t> </a:t>
            </a:r>
            <a:r>
              <a:rPr sz="2267" kern="0" spc="96">
                <a:solidFill>
                  <a:srgbClr val="404040"/>
                </a:solidFill>
                <a:latin typeface="Z@RD28F.tmp"/>
                <a:cs typeface="Z@RD28F.tmp"/>
              </a:rPr>
              <a:t>providers</a:t>
            </a:r>
            <a:r>
              <a:rPr sz="2267" kern="0" spc="329">
                <a:solidFill>
                  <a:srgbClr val="404040"/>
                </a:solidFill>
                <a:latin typeface="Z@RD28F.tmp"/>
                <a:cs typeface="Z@RD28F.tmp"/>
              </a:rPr>
              <a:t> </a:t>
            </a:r>
            <a:r>
              <a:rPr sz="2267" kern="0">
                <a:solidFill>
                  <a:srgbClr val="404040"/>
                </a:solidFill>
                <a:latin typeface="Z@RD28F.tmp"/>
                <a:cs typeface="Z@RD28F.tmp"/>
              </a:rPr>
              <a:t>from</a:t>
            </a:r>
            <a:r>
              <a:rPr sz="2267" kern="0" spc="198">
                <a:solidFill>
                  <a:srgbClr val="404040"/>
                </a:solidFill>
                <a:latin typeface="Z@RD28F.tmp"/>
                <a:cs typeface="Z@RD28F.tmp"/>
              </a:rPr>
              <a:t> </a:t>
            </a:r>
            <a:r>
              <a:rPr sz="2267" kern="0" spc="91">
                <a:solidFill>
                  <a:srgbClr val="404040"/>
                </a:solidFill>
                <a:latin typeface="Z@RD28F.tmp"/>
                <a:cs typeface="Z@RD28F.tmp"/>
              </a:rPr>
              <a:t>sharing, </a:t>
            </a:r>
            <a:r>
              <a:rPr sz="2267" kern="0" spc="125">
                <a:solidFill>
                  <a:srgbClr val="404040"/>
                </a:solidFill>
                <a:latin typeface="Z@RD28F.tmp"/>
                <a:cs typeface="Z@RD28F.tmp"/>
              </a:rPr>
              <a:t>disclosing</a:t>
            </a:r>
            <a:r>
              <a:rPr sz="2267" kern="0" spc="-85">
                <a:solidFill>
                  <a:srgbClr val="404040"/>
                </a:solidFill>
                <a:latin typeface="Z@RD28F.tmp"/>
                <a:cs typeface="Z@RD28F.tmp"/>
              </a:rPr>
              <a:t> </a:t>
            </a:r>
            <a:r>
              <a:rPr sz="2267" kern="0" spc="-28">
                <a:solidFill>
                  <a:srgbClr val="404040"/>
                </a:solidFill>
                <a:latin typeface="Z@RD28F.tmp"/>
                <a:cs typeface="Z@RD28F.tmp"/>
              </a:rPr>
              <a:t>or</a:t>
            </a:r>
            <a:r>
              <a:rPr sz="2267" kern="0">
                <a:solidFill>
                  <a:srgbClr val="404040"/>
                </a:solidFill>
                <a:latin typeface="Z@RD28F.tmp"/>
                <a:cs typeface="Z@RD28F.tmp"/>
              </a:rPr>
              <a:t>	</a:t>
            </a:r>
            <a:r>
              <a:rPr sz="2267" kern="0" spc="91">
                <a:solidFill>
                  <a:srgbClr val="404040"/>
                </a:solidFill>
                <a:latin typeface="Z@RD28F.tmp"/>
                <a:cs typeface="Z@RD28F.tmp"/>
              </a:rPr>
              <a:t>revealing</a:t>
            </a:r>
            <a:r>
              <a:rPr sz="2267" kern="0" spc="306">
                <a:solidFill>
                  <a:srgbClr val="404040"/>
                </a:solidFill>
                <a:latin typeface="Z@RD28F.tmp"/>
                <a:cs typeface="Z@RD28F.tmp"/>
              </a:rPr>
              <a:t> </a:t>
            </a:r>
            <a:r>
              <a:rPr sz="2267" kern="0">
                <a:solidFill>
                  <a:srgbClr val="404040"/>
                </a:solidFill>
                <a:latin typeface="Z@RD28F.tmp"/>
                <a:cs typeface="Z@RD28F.tmp"/>
              </a:rPr>
              <a:t>victims’</a:t>
            </a:r>
            <a:r>
              <a:rPr sz="2267" kern="0" spc="221">
                <a:solidFill>
                  <a:srgbClr val="404040"/>
                </a:solidFill>
                <a:latin typeface="Z@RD28F.tmp"/>
                <a:cs typeface="Z@RD28F.tmp"/>
              </a:rPr>
              <a:t> </a:t>
            </a:r>
            <a:r>
              <a:rPr sz="2267" kern="0" spc="96">
                <a:solidFill>
                  <a:srgbClr val="404040"/>
                </a:solidFill>
                <a:latin typeface="Z@RD28F.tmp"/>
                <a:cs typeface="Z@RD28F.tmp"/>
              </a:rPr>
              <a:t>personally</a:t>
            </a:r>
            <a:r>
              <a:rPr sz="2267" kern="0" spc="295">
                <a:solidFill>
                  <a:srgbClr val="404040"/>
                </a:solidFill>
                <a:latin typeface="Z@RD28F.tmp"/>
                <a:cs typeface="Z@RD28F.tmp"/>
              </a:rPr>
              <a:t> </a:t>
            </a:r>
            <a:r>
              <a:rPr sz="2267" kern="0" spc="85">
                <a:solidFill>
                  <a:srgbClr val="404040"/>
                </a:solidFill>
                <a:latin typeface="Z@RD28F.tmp"/>
                <a:cs typeface="Z@RD28F.tmp"/>
              </a:rPr>
              <a:t>identifying</a:t>
            </a:r>
            <a:r>
              <a:rPr sz="2267" kern="0" spc="278">
                <a:solidFill>
                  <a:srgbClr val="404040"/>
                </a:solidFill>
                <a:latin typeface="Z@RD28F.tmp"/>
                <a:cs typeface="Z@RD28F.tmp"/>
              </a:rPr>
              <a:t> </a:t>
            </a:r>
            <a:r>
              <a:rPr sz="2267" kern="0" spc="62">
                <a:solidFill>
                  <a:srgbClr val="404040"/>
                </a:solidFill>
                <a:latin typeface="Z@RD28F.tmp"/>
                <a:cs typeface="Z@RD28F.tmp"/>
              </a:rPr>
              <a:t>information,</a:t>
            </a:r>
            <a:r>
              <a:rPr sz="2267" kern="0" spc="231">
                <a:solidFill>
                  <a:srgbClr val="404040"/>
                </a:solidFill>
                <a:latin typeface="Z@RD28F.tmp"/>
                <a:cs typeface="Z@RD28F.tmp"/>
              </a:rPr>
              <a:t> </a:t>
            </a:r>
            <a:r>
              <a:rPr sz="2267" kern="0" spc="119">
                <a:solidFill>
                  <a:srgbClr val="404040"/>
                </a:solidFill>
                <a:latin typeface="Z@RD28F.tmp"/>
                <a:cs typeface="Z@RD28F.tmp"/>
              </a:rPr>
              <a:t>including</a:t>
            </a:r>
            <a:endParaRPr sz="2267" kern="0">
              <a:solidFill>
                <a:sysClr val="windowText" lastClr="000000"/>
              </a:solidFill>
              <a:latin typeface="Z@RD28F.tmp"/>
              <a:cs typeface="Z@RD28F.tmp"/>
            </a:endParaRPr>
          </a:p>
          <a:p>
            <a:pPr marL="14393" marR="671429" defTabSz="1036290">
              <a:lnSpc>
                <a:spcPts val="2448"/>
              </a:lnSpc>
              <a:tabLst>
                <a:tab pos="2964220" algn="l"/>
                <a:tab pos="3580956" algn="l"/>
                <a:tab pos="4410707" algn="l"/>
              </a:tabLst>
            </a:pPr>
            <a:r>
              <a:rPr sz="2267" kern="0" spc="91">
                <a:solidFill>
                  <a:srgbClr val="404040"/>
                </a:solidFill>
                <a:latin typeface="Z@RD28F.tmp"/>
                <a:cs typeface="Z@RD28F.tmp"/>
              </a:rPr>
              <a:t>entering</a:t>
            </a:r>
            <a:r>
              <a:rPr sz="2267" kern="0" spc="255">
                <a:solidFill>
                  <a:srgbClr val="404040"/>
                </a:solidFill>
                <a:latin typeface="Z@RD28F.tmp"/>
                <a:cs typeface="Z@RD28F.tmp"/>
              </a:rPr>
              <a:t> </a:t>
            </a:r>
            <a:r>
              <a:rPr sz="2267" kern="0" spc="57">
                <a:solidFill>
                  <a:srgbClr val="404040"/>
                </a:solidFill>
                <a:latin typeface="Z@RD28F.tmp"/>
                <a:cs typeface="Z@RD28F.tmp"/>
              </a:rPr>
              <a:t>information</a:t>
            </a:r>
            <a:r>
              <a:rPr sz="2267" kern="0">
                <a:solidFill>
                  <a:srgbClr val="404040"/>
                </a:solidFill>
                <a:latin typeface="Z@RD28F.tmp"/>
                <a:cs typeface="Z@RD28F.tmp"/>
              </a:rPr>
              <a:t>	into</a:t>
            </a:r>
            <a:r>
              <a:rPr sz="2267" kern="0" spc="198">
                <a:solidFill>
                  <a:srgbClr val="404040"/>
                </a:solidFill>
                <a:latin typeface="Z@RD28F.tmp"/>
                <a:cs typeface="Z@RD28F.tmp"/>
              </a:rPr>
              <a:t> </a:t>
            </a:r>
            <a:r>
              <a:rPr sz="2267" kern="0">
                <a:solidFill>
                  <a:srgbClr val="404040"/>
                </a:solidFill>
                <a:latin typeface="Z@RD28F.tmp"/>
                <a:cs typeface="Z@RD28F.tmp"/>
              </a:rPr>
              <a:t>the</a:t>
            </a:r>
            <a:r>
              <a:rPr sz="2267" kern="0" spc="215">
                <a:solidFill>
                  <a:srgbClr val="404040"/>
                </a:solidFill>
                <a:latin typeface="Z@RD28F.tmp"/>
                <a:cs typeface="Z@RD28F.tmp"/>
              </a:rPr>
              <a:t> </a:t>
            </a:r>
            <a:r>
              <a:rPr sz="2267" kern="0" spc="68">
                <a:solidFill>
                  <a:srgbClr val="404040"/>
                </a:solidFill>
                <a:latin typeface="Z@RD28F.tmp"/>
                <a:cs typeface="Z@RD28F.tmp"/>
              </a:rPr>
              <a:t>HMIS.</a:t>
            </a:r>
            <a:r>
              <a:rPr sz="2267" kern="0" spc="295">
                <a:solidFill>
                  <a:srgbClr val="404040"/>
                </a:solidFill>
                <a:latin typeface="Z@RD28F.tmp"/>
                <a:cs typeface="Z@RD28F.tmp"/>
              </a:rPr>
              <a:t> </a:t>
            </a:r>
            <a:r>
              <a:rPr sz="2267" kern="0" spc="96">
                <a:solidFill>
                  <a:srgbClr val="404040"/>
                </a:solidFill>
                <a:latin typeface="Z@RD28F.tmp"/>
                <a:cs typeface="Z@RD28F.tmp"/>
              </a:rPr>
              <a:t>These</a:t>
            </a:r>
            <a:r>
              <a:rPr sz="2267" kern="0" spc="334">
                <a:solidFill>
                  <a:srgbClr val="404040"/>
                </a:solidFill>
                <a:latin typeface="Z@RD28F.tmp"/>
                <a:cs typeface="Z@RD28F.tmp"/>
              </a:rPr>
              <a:t> </a:t>
            </a:r>
            <a:r>
              <a:rPr sz="2267" kern="0" spc="96">
                <a:solidFill>
                  <a:srgbClr val="404040"/>
                </a:solidFill>
                <a:latin typeface="Z@RD28F.tmp"/>
                <a:cs typeface="Z@RD28F.tmp"/>
              </a:rPr>
              <a:t>provisions</a:t>
            </a:r>
            <a:r>
              <a:rPr sz="2267" kern="0" spc="272">
                <a:solidFill>
                  <a:srgbClr val="404040"/>
                </a:solidFill>
                <a:latin typeface="Z@RD28F.tmp"/>
                <a:cs typeface="Z@RD28F.tmp"/>
              </a:rPr>
              <a:t> </a:t>
            </a:r>
            <a:r>
              <a:rPr sz="2267" kern="0" spc="108">
                <a:solidFill>
                  <a:srgbClr val="404040"/>
                </a:solidFill>
                <a:latin typeface="Z@RD28F.tmp"/>
                <a:cs typeface="Z@RD28F.tmp"/>
              </a:rPr>
              <a:t>underpin</a:t>
            </a:r>
            <a:r>
              <a:rPr sz="2267" kern="0" spc="334">
                <a:solidFill>
                  <a:srgbClr val="404040"/>
                </a:solidFill>
                <a:latin typeface="Z@RD28F.tmp"/>
                <a:cs typeface="Z@RD28F.tmp"/>
              </a:rPr>
              <a:t> </a:t>
            </a:r>
            <a:r>
              <a:rPr sz="2267" kern="0" spc="62">
                <a:solidFill>
                  <a:srgbClr val="404040"/>
                </a:solidFill>
                <a:latin typeface="Z@RD28F.tmp"/>
                <a:cs typeface="Z@RD28F.tmp"/>
              </a:rPr>
              <a:t>confidentiality </a:t>
            </a:r>
            <a:r>
              <a:rPr sz="2267" kern="0" spc="91">
                <a:solidFill>
                  <a:srgbClr val="404040"/>
                </a:solidFill>
                <a:latin typeface="Z@RD28F.tmp"/>
                <a:cs typeface="Z@RD28F.tmp"/>
              </a:rPr>
              <a:t>practices</a:t>
            </a:r>
            <a:r>
              <a:rPr sz="2267" kern="0" spc="215">
                <a:solidFill>
                  <a:srgbClr val="404040"/>
                </a:solidFill>
                <a:latin typeface="Z@RD28F.tmp"/>
                <a:cs typeface="Z@RD28F.tmp"/>
              </a:rPr>
              <a:t> </a:t>
            </a:r>
            <a:r>
              <a:rPr sz="2267" kern="0">
                <a:solidFill>
                  <a:srgbClr val="404040"/>
                </a:solidFill>
                <a:latin typeface="Z@RD28F.tmp"/>
                <a:cs typeface="Z@RD28F.tmp"/>
              </a:rPr>
              <a:t>that</a:t>
            </a:r>
            <a:r>
              <a:rPr sz="2267" kern="0" spc="79">
                <a:solidFill>
                  <a:srgbClr val="404040"/>
                </a:solidFill>
                <a:latin typeface="Z@RD28F.tmp"/>
                <a:cs typeface="Z@RD28F.tmp"/>
              </a:rPr>
              <a:t> </a:t>
            </a:r>
            <a:r>
              <a:rPr sz="2267" kern="0" spc="68">
                <a:solidFill>
                  <a:srgbClr val="404040"/>
                </a:solidFill>
                <a:latin typeface="Z@RD28F.tmp"/>
                <a:cs typeface="Z@RD28F.tmp"/>
              </a:rPr>
              <a:t>protect</a:t>
            </a:r>
            <a:r>
              <a:rPr sz="2267" kern="0" spc="215">
                <a:solidFill>
                  <a:srgbClr val="404040"/>
                </a:solidFill>
                <a:latin typeface="Z@RD28F.tmp"/>
                <a:cs typeface="Z@RD28F.tmp"/>
              </a:rPr>
              <a:t> </a:t>
            </a:r>
            <a:r>
              <a:rPr sz="2267" kern="0" spc="-28">
                <a:solidFill>
                  <a:srgbClr val="404040"/>
                </a:solidFill>
                <a:latin typeface="Z@RD28F.tmp"/>
                <a:cs typeface="Z@RD28F.tmp"/>
              </a:rPr>
              <a:t>the</a:t>
            </a:r>
            <a:r>
              <a:rPr sz="2267" kern="0">
                <a:solidFill>
                  <a:srgbClr val="404040"/>
                </a:solidFill>
                <a:latin typeface="Z@RD28F.tmp"/>
                <a:cs typeface="Z@RD28F.tmp"/>
              </a:rPr>
              <a:t>	safety</a:t>
            </a:r>
            <a:r>
              <a:rPr sz="2267" kern="0" spc="170">
                <a:solidFill>
                  <a:srgbClr val="404040"/>
                </a:solidFill>
                <a:latin typeface="Z@RD28F.tmp"/>
                <a:cs typeface="Z@RD28F.tmp"/>
              </a:rPr>
              <a:t> </a:t>
            </a:r>
            <a:r>
              <a:rPr sz="2267" kern="0" spc="96">
                <a:solidFill>
                  <a:srgbClr val="404040"/>
                </a:solidFill>
                <a:latin typeface="Z@RD28F.tmp"/>
                <a:cs typeface="Z@RD28F.tmp"/>
              </a:rPr>
              <a:t>and</a:t>
            </a:r>
            <a:r>
              <a:rPr sz="2267" kern="0" spc="397">
                <a:solidFill>
                  <a:srgbClr val="404040"/>
                </a:solidFill>
                <a:latin typeface="Z@RD28F.tmp"/>
                <a:cs typeface="Z@RD28F.tmp"/>
              </a:rPr>
              <a:t> </a:t>
            </a:r>
            <a:r>
              <a:rPr sz="2267" kern="0" spc="91">
                <a:solidFill>
                  <a:srgbClr val="404040"/>
                </a:solidFill>
                <a:latin typeface="Z@RD28F.tmp"/>
                <a:cs typeface="Z@RD28F.tmp"/>
              </a:rPr>
              <a:t>privacy</a:t>
            </a:r>
            <a:r>
              <a:rPr sz="2267" kern="0" spc="260">
                <a:solidFill>
                  <a:srgbClr val="404040"/>
                </a:solidFill>
                <a:latin typeface="Z@RD28F.tmp"/>
                <a:cs typeface="Z@RD28F.tmp"/>
              </a:rPr>
              <a:t> </a:t>
            </a:r>
            <a:r>
              <a:rPr sz="2267" kern="0">
                <a:solidFill>
                  <a:srgbClr val="404040"/>
                </a:solidFill>
                <a:latin typeface="Z@RD28F.tmp"/>
                <a:cs typeface="Z@RD28F.tmp"/>
              </a:rPr>
              <a:t>of</a:t>
            </a:r>
            <a:r>
              <a:rPr sz="2267" kern="0" spc="210">
                <a:solidFill>
                  <a:srgbClr val="404040"/>
                </a:solidFill>
                <a:latin typeface="Z@RD28F.tmp"/>
                <a:cs typeface="Z@RD28F.tmp"/>
              </a:rPr>
              <a:t> </a:t>
            </a:r>
            <a:r>
              <a:rPr sz="2267" kern="0" spc="68">
                <a:solidFill>
                  <a:srgbClr val="404040"/>
                </a:solidFill>
                <a:latin typeface="Z@RD28F.tmp"/>
                <a:cs typeface="Z@RD28F.tmp"/>
              </a:rPr>
              <a:t>victims</a:t>
            </a:r>
            <a:r>
              <a:rPr sz="2267" kern="0" spc="244">
                <a:solidFill>
                  <a:srgbClr val="404040"/>
                </a:solidFill>
                <a:latin typeface="Z@RD28F.tmp"/>
                <a:cs typeface="Z@RD28F.tmp"/>
              </a:rPr>
              <a:t> </a:t>
            </a:r>
            <a:r>
              <a:rPr sz="2267" kern="0">
                <a:solidFill>
                  <a:srgbClr val="404040"/>
                </a:solidFill>
                <a:latin typeface="Z@RD28F.tmp"/>
                <a:cs typeface="Z@RD28F.tmp"/>
              </a:rPr>
              <a:t>of</a:t>
            </a:r>
            <a:r>
              <a:rPr sz="2267" kern="0" spc="210">
                <a:solidFill>
                  <a:srgbClr val="404040"/>
                </a:solidFill>
                <a:latin typeface="Z@RD28F.tmp"/>
                <a:cs typeface="Z@RD28F.tmp"/>
              </a:rPr>
              <a:t> </a:t>
            </a:r>
            <a:r>
              <a:rPr sz="2267" kern="0" spc="102">
                <a:solidFill>
                  <a:srgbClr val="404040"/>
                </a:solidFill>
                <a:latin typeface="Z@RD28F.tmp"/>
                <a:cs typeface="Z@RD28F.tmp"/>
              </a:rPr>
              <a:t>domestic</a:t>
            </a:r>
            <a:r>
              <a:rPr sz="2267" kern="0" spc="317">
                <a:solidFill>
                  <a:srgbClr val="404040"/>
                </a:solidFill>
                <a:latin typeface="Z@RD28F.tmp"/>
                <a:cs typeface="Z@RD28F.tmp"/>
              </a:rPr>
              <a:t> </a:t>
            </a:r>
            <a:r>
              <a:rPr sz="2267" kern="0" spc="74">
                <a:solidFill>
                  <a:srgbClr val="404040"/>
                </a:solidFill>
                <a:latin typeface="Z@RD28F.tmp"/>
                <a:cs typeface="Z@RD28F.tmp"/>
              </a:rPr>
              <a:t>violence, </a:t>
            </a:r>
            <a:r>
              <a:rPr sz="2267" kern="0" spc="102">
                <a:solidFill>
                  <a:srgbClr val="404040"/>
                </a:solidFill>
                <a:latin typeface="Z@RD28F.tmp"/>
                <a:cs typeface="Z@RD28F.tmp"/>
              </a:rPr>
              <a:t>dating</a:t>
            </a:r>
            <a:r>
              <a:rPr sz="2267" kern="0" spc="295">
                <a:solidFill>
                  <a:srgbClr val="404040"/>
                </a:solidFill>
                <a:latin typeface="Z@RD28F.tmp"/>
                <a:cs typeface="Z@RD28F.tmp"/>
              </a:rPr>
              <a:t> </a:t>
            </a:r>
            <a:r>
              <a:rPr sz="2267" kern="0" spc="85">
                <a:solidFill>
                  <a:srgbClr val="404040"/>
                </a:solidFill>
                <a:latin typeface="Z@RD28F.tmp"/>
                <a:cs typeface="Z@RD28F.tmp"/>
              </a:rPr>
              <a:t>violence,</a:t>
            </a:r>
            <a:r>
              <a:rPr sz="2267" kern="0" spc="221">
                <a:solidFill>
                  <a:srgbClr val="404040"/>
                </a:solidFill>
                <a:latin typeface="Z@RD28F.tmp"/>
                <a:cs typeface="Z@RD28F.tmp"/>
              </a:rPr>
              <a:t> </a:t>
            </a:r>
            <a:r>
              <a:rPr sz="2267" kern="0" spc="79">
                <a:solidFill>
                  <a:srgbClr val="404040"/>
                </a:solidFill>
                <a:latin typeface="Z@RD28F.tmp"/>
                <a:cs typeface="Z@RD28F.tmp"/>
              </a:rPr>
              <a:t>sexual</a:t>
            </a:r>
            <a:r>
              <a:rPr sz="2267" kern="0" spc="231">
                <a:solidFill>
                  <a:srgbClr val="404040"/>
                </a:solidFill>
                <a:latin typeface="Z@RD28F.tmp"/>
                <a:cs typeface="Z@RD28F.tmp"/>
              </a:rPr>
              <a:t> </a:t>
            </a:r>
            <a:r>
              <a:rPr sz="2267" kern="0" spc="45">
                <a:solidFill>
                  <a:srgbClr val="404040"/>
                </a:solidFill>
                <a:latin typeface="Z@RD28F.tmp"/>
                <a:cs typeface="Z@RD28F.tmp"/>
              </a:rPr>
              <a:t>assault,</a:t>
            </a:r>
            <a:r>
              <a:rPr sz="2267" kern="0">
                <a:solidFill>
                  <a:srgbClr val="404040"/>
                </a:solidFill>
                <a:latin typeface="Z@RD28F.tmp"/>
                <a:cs typeface="Z@RD28F.tmp"/>
              </a:rPr>
              <a:t>	</a:t>
            </a:r>
            <a:r>
              <a:rPr sz="2267" kern="0" spc="85">
                <a:solidFill>
                  <a:srgbClr val="404040"/>
                </a:solidFill>
                <a:latin typeface="Z@RD28F.tmp"/>
                <a:cs typeface="Z@RD28F.tmp"/>
              </a:rPr>
              <a:t>stalking,</a:t>
            </a:r>
            <a:r>
              <a:rPr sz="2267" kern="0" spc="204">
                <a:solidFill>
                  <a:srgbClr val="404040"/>
                </a:solidFill>
                <a:latin typeface="Z@RD28F.tmp"/>
                <a:cs typeface="Z@RD28F.tmp"/>
              </a:rPr>
              <a:t> </a:t>
            </a:r>
            <a:r>
              <a:rPr sz="2267" kern="0" spc="79">
                <a:solidFill>
                  <a:srgbClr val="404040"/>
                </a:solidFill>
                <a:latin typeface="Z@RD28F.tmp"/>
                <a:cs typeface="Z@RD28F.tmp"/>
              </a:rPr>
              <a:t>and/or</a:t>
            </a:r>
            <a:r>
              <a:rPr sz="2267" kern="0" spc="204">
                <a:solidFill>
                  <a:srgbClr val="404040"/>
                </a:solidFill>
                <a:latin typeface="Z@RD28F.tmp"/>
                <a:cs typeface="Z@RD28F.tmp"/>
              </a:rPr>
              <a:t> </a:t>
            </a:r>
            <a:r>
              <a:rPr sz="2267" kern="0" spc="91">
                <a:solidFill>
                  <a:srgbClr val="404040"/>
                </a:solidFill>
                <a:latin typeface="Z@RD28F.tmp"/>
                <a:cs typeface="Z@RD28F.tmp"/>
              </a:rPr>
              <a:t>human</a:t>
            </a:r>
            <a:r>
              <a:rPr sz="2267" kern="0" spc="272">
                <a:solidFill>
                  <a:srgbClr val="404040"/>
                </a:solidFill>
                <a:latin typeface="Z@RD28F.tmp"/>
                <a:cs typeface="Z@RD28F.tmp"/>
              </a:rPr>
              <a:t> </a:t>
            </a:r>
            <a:r>
              <a:rPr sz="2267" kern="0" spc="57">
                <a:solidFill>
                  <a:srgbClr val="404040"/>
                </a:solidFill>
                <a:latin typeface="Z@RD28F.tmp"/>
                <a:cs typeface="Z@RD28F.tmp"/>
              </a:rPr>
              <a:t>trafficking</a:t>
            </a:r>
            <a:r>
              <a:rPr sz="2267" kern="0" spc="142">
                <a:solidFill>
                  <a:srgbClr val="404040"/>
                </a:solidFill>
                <a:latin typeface="Z@RD28F.tmp"/>
                <a:cs typeface="Z@RD28F.tmp"/>
              </a:rPr>
              <a:t> </a:t>
            </a:r>
            <a:r>
              <a:rPr sz="2267" kern="0" spc="68">
                <a:solidFill>
                  <a:srgbClr val="404040"/>
                </a:solidFill>
                <a:latin typeface="Z@RD28F.tmp"/>
                <a:cs typeface="Z@RD28F.tmp"/>
              </a:rPr>
              <a:t>who</a:t>
            </a:r>
            <a:r>
              <a:rPr sz="2267" kern="0" spc="260">
                <a:solidFill>
                  <a:srgbClr val="404040"/>
                </a:solidFill>
                <a:latin typeface="Z@RD28F.tmp"/>
                <a:cs typeface="Z@RD28F.tmp"/>
              </a:rPr>
              <a:t> </a:t>
            </a:r>
            <a:r>
              <a:rPr sz="2267" kern="0" spc="-28">
                <a:solidFill>
                  <a:srgbClr val="404040"/>
                </a:solidFill>
                <a:latin typeface="Z@RD28F.tmp"/>
                <a:cs typeface="Z@RD28F.tmp"/>
              </a:rPr>
              <a:t>are </a:t>
            </a:r>
            <a:r>
              <a:rPr sz="2267" kern="0" spc="119">
                <a:solidFill>
                  <a:srgbClr val="404040"/>
                </a:solidFill>
                <a:latin typeface="Z@RD28F.tmp"/>
                <a:cs typeface="Z@RD28F.tmp"/>
              </a:rPr>
              <a:t>seeking</a:t>
            </a:r>
            <a:r>
              <a:rPr sz="2267" kern="0" spc="-142">
                <a:solidFill>
                  <a:srgbClr val="404040"/>
                </a:solidFill>
                <a:latin typeface="Z@RD28F.tmp"/>
                <a:cs typeface="Z@RD28F.tmp"/>
              </a:rPr>
              <a:t> </a:t>
            </a:r>
            <a:r>
              <a:rPr sz="2267" kern="0" spc="62">
                <a:solidFill>
                  <a:srgbClr val="404040"/>
                </a:solidFill>
                <a:latin typeface="Z@RD28F.tmp"/>
                <a:cs typeface="Z@RD28F.tmp"/>
              </a:rPr>
              <a:t>services.</a:t>
            </a:r>
            <a:endParaRPr sz="2267" kern="0">
              <a:solidFill>
                <a:sysClr val="windowText" lastClr="000000"/>
              </a:solidFill>
              <a:latin typeface="Z@RD28F.tmp"/>
              <a:cs typeface="Z@RD28F.tmp"/>
            </a:endParaRPr>
          </a:p>
        </p:txBody>
      </p:sp>
      <p:sp>
        <p:nvSpPr>
          <p:cNvPr id="5" name="object 5"/>
          <p:cNvSpPr txBox="1">
            <a:spLocks noGrp="1"/>
          </p:cNvSpPr>
          <p:nvPr>
            <p:ph type="title"/>
          </p:nvPr>
        </p:nvSpPr>
        <p:spPr>
          <a:xfrm>
            <a:off x="1224855" y="313186"/>
            <a:ext cx="8541724" cy="1688838"/>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HUD</a:t>
            </a:r>
            <a:r>
              <a:rPr b="0" spc="187">
                <a:solidFill>
                  <a:srgbClr val="404040"/>
                </a:solidFill>
                <a:latin typeface="Z@RD28F.tmp"/>
                <a:cs typeface="Z@RD28F.tmp"/>
              </a:rPr>
              <a:t> </a:t>
            </a:r>
            <a:r>
              <a:rPr b="0" spc="51">
                <a:solidFill>
                  <a:srgbClr val="404040"/>
                </a:solidFill>
                <a:latin typeface="Z@RD28F.tmp"/>
                <a:cs typeface="Z@RD28F.tmp"/>
              </a:rPr>
              <a:t>Requirements:</a:t>
            </a:r>
          </a:p>
          <a:p>
            <a:pPr marL="14393"/>
            <a:r>
              <a:rPr b="0" spc="57">
                <a:solidFill>
                  <a:srgbClr val="404040"/>
                </a:solidFill>
                <a:latin typeface="Z@RD28F.tmp"/>
                <a:cs typeface="Z@RD28F.tmp"/>
              </a:rPr>
              <a:t>Data</a:t>
            </a:r>
            <a:r>
              <a:rPr b="0" spc="142">
                <a:solidFill>
                  <a:srgbClr val="404040"/>
                </a:solidFill>
                <a:latin typeface="Z@RD28F.tmp"/>
                <a:cs typeface="Z@RD28F.tmp"/>
              </a:rPr>
              <a:t> </a:t>
            </a:r>
            <a:r>
              <a:rPr b="0" spc="57">
                <a:solidFill>
                  <a:srgbClr val="404040"/>
                </a:solidFill>
                <a:latin typeface="Z@RD28F.tmp"/>
                <a:cs typeface="Z@RD28F.tmp"/>
              </a:rPr>
              <a:t>Collection</a:t>
            </a:r>
            <a:r>
              <a:rPr b="0" spc="136">
                <a:solidFill>
                  <a:srgbClr val="404040"/>
                </a:solidFill>
                <a:latin typeface="Z@RD28F.tmp"/>
                <a:cs typeface="Z@RD28F.tmp"/>
              </a:rPr>
              <a:t> </a:t>
            </a:r>
            <a:r>
              <a:rPr b="0">
                <a:solidFill>
                  <a:srgbClr val="404040"/>
                </a:solidFill>
                <a:latin typeface="Z@RD28F.tmp"/>
                <a:cs typeface="Z@RD28F.tmp"/>
              </a:rPr>
              <a:t>&amp;</a:t>
            </a:r>
            <a:r>
              <a:rPr b="0" spc="159">
                <a:solidFill>
                  <a:srgbClr val="404040"/>
                </a:solidFill>
                <a:latin typeface="Z@RD28F.tmp"/>
                <a:cs typeface="Z@RD28F.tmp"/>
              </a:rPr>
              <a:t> </a:t>
            </a:r>
            <a:r>
              <a:rPr b="0" spc="51">
                <a:solidFill>
                  <a:srgbClr val="404040"/>
                </a:solidFill>
                <a:latin typeface="Z@RD28F.tmp"/>
                <a:cs typeface="Z@RD28F.tmp"/>
              </a:rPr>
              <a:t>Reporting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2396" y="1969872"/>
            <a:ext cx="11295888"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pPr defTabSz="1036290"/>
            <a:endParaRPr sz="2040" kern="0">
              <a:solidFill>
                <a:sysClr val="windowText" lastClr="000000"/>
              </a:solidFill>
            </a:endParaRPr>
          </a:p>
        </p:txBody>
      </p:sp>
      <p:pic>
        <p:nvPicPr>
          <p:cNvPr id="3" name="object 3"/>
          <p:cNvPicPr/>
          <p:nvPr/>
        </p:nvPicPr>
        <p:blipFill>
          <a:blip r:embed="rId3" cstate="print"/>
          <a:stretch>
            <a:fillRect/>
          </a:stretch>
        </p:blipFill>
        <p:spPr>
          <a:xfrm>
            <a:off x="12464338" y="10364"/>
            <a:ext cx="1353259" cy="1136496"/>
          </a:xfrm>
          <a:prstGeom prst="rect">
            <a:avLst/>
          </a:prstGeom>
        </p:spPr>
      </p:pic>
      <p:sp>
        <p:nvSpPr>
          <p:cNvPr id="4" name="object 4"/>
          <p:cNvSpPr txBox="1"/>
          <p:nvPr/>
        </p:nvSpPr>
        <p:spPr>
          <a:xfrm>
            <a:off x="1062732" y="2071276"/>
            <a:ext cx="11266382" cy="3728051"/>
          </a:xfrm>
          <a:prstGeom prst="rect">
            <a:avLst/>
          </a:prstGeom>
        </p:spPr>
        <p:txBody>
          <a:bodyPr vert="horz" wrap="square" lIns="0" tIns="14393" rIns="0" bIns="0" rtlCol="0">
            <a:spAutoFit/>
          </a:bodyPr>
          <a:lstStyle/>
          <a:p>
            <a:pPr marL="15113" defTabSz="1036290">
              <a:lnSpc>
                <a:spcPts val="2856"/>
              </a:lnSpc>
              <a:spcBef>
                <a:spcPts val="113"/>
              </a:spcBef>
            </a:pPr>
            <a:r>
              <a:rPr sz="2493" b="1" kern="0">
                <a:solidFill>
                  <a:srgbClr val="404040"/>
                </a:solidFill>
                <a:latin typeface="Arial"/>
                <a:cs typeface="Arial"/>
              </a:rPr>
              <a:t>CAHP/Coordinated</a:t>
            </a:r>
            <a:r>
              <a:rPr sz="2493" b="1" kern="0" spc="272">
                <a:solidFill>
                  <a:srgbClr val="404040"/>
                </a:solidFill>
                <a:latin typeface="Arial"/>
                <a:cs typeface="Arial"/>
              </a:rPr>
              <a:t> </a:t>
            </a:r>
            <a:r>
              <a:rPr sz="2493" b="1" kern="0" spc="-11">
                <a:solidFill>
                  <a:srgbClr val="404040"/>
                </a:solidFill>
                <a:latin typeface="Arial"/>
                <a:cs typeface="Arial"/>
              </a:rPr>
              <a:t>Entry</a:t>
            </a:r>
            <a:r>
              <a:rPr sz="2493" b="1" kern="0" spc="255">
                <a:solidFill>
                  <a:srgbClr val="404040"/>
                </a:solidFill>
                <a:latin typeface="Arial"/>
                <a:cs typeface="Arial"/>
              </a:rPr>
              <a:t> </a:t>
            </a:r>
            <a:r>
              <a:rPr sz="2493" b="1" kern="0">
                <a:solidFill>
                  <a:srgbClr val="404040"/>
                </a:solidFill>
                <a:latin typeface="Arial"/>
                <a:cs typeface="Arial"/>
              </a:rPr>
              <a:t>Participation</a:t>
            </a:r>
            <a:r>
              <a:rPr sz="2493" kern="0">
                <a:solidFill>
                  <a:srgbClr val="404040"/>
                </a:solidFill>
                <a:latin typeface="Z@RD28F.tmp"/>
                <a:cs typeface="Z@RD28F.tmp"/>
              </a:rPr>
              <a:t>:</a:t>
            </a:r>
            <a:r>
              <a:rPr sz="2493" kern="0" spc="210">
                <a:solidFill>
                  <a:srgbClr val="404040"/>
                </a:solidFill>
                <a:latin typeface="Z@RD28F.tmp"/>
                <a:cs typeface="Z@RD28F.tmp"/>
              </a:rPr>
              <a:t> </a:t>
            </a:r>
            <a:r>
              <a:rPr sz="2493" kern="0">
                <a:solidFill>
                  <a:srgbClr val="404040"/>
                </a:solidFill>
                <a:latin typeface="Z@RD28F.tmp"/>
                <a:cs typeface="Z@RD28F.tmp"/>
              </a:rPr>
              <a:t>HUD</a:t>
            </a:r>
            <a:r>
              <a:rPr sz="2493" kern="0" spc="136">
                <a:solidFill>
                  <a:srgbClr val="404040"/>
                </a:solidFill>
                <a:latin typeface="Z@RD28F.tmp"/>
                <a:cs typeface="Z@RD28F.tmp"/>
              </a:rPr>
              <a:t> </a:t>
            </a:r>
            <a:r>
              <a:rPr sz="2493" kern="0" spc="57">
                <a:solidFill>
                  <a:srgbClr val="404040"/>
                </a:solidFill>
                <a:latin typeface="Z@RD28F.tmp"/>
                <a:cs typeface="Z@RD28F.tmp"/>
              </a:rPr>
              <a:t>requires</a:t>
            </a:r>
            <a:r>
              <a:rPr sz="2493" kern="0" spc="129">
                <a:solidFill>
                  <a:srgbClr val="404040"/>
                </a:solidFill>
                <a:latin typeface="Z@RD28F.tmp"/>
                <a:cs typeface="Z@RD28F.tmp"/>
              </a:rPr>
              <a:t> </a:t>
            </a:r>
            <a:r>
              <a:rPr sz="2493" kern="0">
                <a:solidFill>
                  <a:srgbClr val="404040"/>
                </a:solidFill>
                <a:latin typeface="Z@RD28F.tmp"/>
                <a:cs typeface="Z@RD28F.tmp"/>
              </a:rPr>
              <a:t>that</a:t>
            </a:r>
            <a:r>
              <a:rPr sz="2493" kern="0" spc="136">
                <a:solidFill>
                  <a:srgbClr val="404040"/>
                </a:solidFill>
                <a:latin typeface="Z@RD28F.tmp"/>
                <a:cs typeface="Z@RD28F.tmp"/>
              </a:rPr>
              <a:t> </a:t>
            </a:r>
            <a:r>
              <a:rPr sz="2493" kern="0" spc="57">
                <a:solidFill>
                  <a:srgbClr val="404040"/>
                </a:solidFill>
                <a:latin typeface="Z@RD28F.tmp"/>
                <a:cs typeface="Z@RD28F.tmp"/>
              </a:rPr>
              <a:t>referrals</a:t>
            </a:r>
            <a:r>
              <a:rPr sz="2493" kern="0" spc="147">
                <a:solidFill>
                  <a:srgbClr val="404040"/>
                </a:solidFill>
                <a:latin typeface="Z@RD28F.tmp"/>
                <a:cs typeface="Z@RD28F.tmp"/>
              </a:rPr>
              <a:t> </a:t>
            </a:r>
            <a:r>
              <a:rPr sz="2493" kern="0" spc="34">
                <a:solidFill>
                  <a:srgbClr val="404040"/>
                </a:solidFill>
                <a:latin typeface="Z@RD28F.tmp"/>
                <a:cs typeface="Z@RD28F.tmp"/>
              </a:rPr>
              <a:t>for</a:t>
            </a:r>
            <a:endParaRPr sz="2493" kern="0">
              <a:solidFill>
                <a:sysClr val="windowText" lastClr="000000"/>
              </a:solidFill>
              <a:latin typeface="Z@RD28F.tmp"/>
              <a:cs typeface="Z@RD28F.tmp"/>
            </a:endParaRPr>
          </a:p>
          <a:p>
            <a:pPr marL="15113" marR="119461" defTabSz="1036290">
              <a:lnSpc>
                <a:spcPts val="2720"/>
              </a:lnSpc>
              <a:spcBef>
                <a:spcPts val="181"/>
              </a:spcBef>
            </a:pPr>
            <a:r>
              <a:rPr sz="2493" kern="0" spc="57">
                <a:solidFill>
                  <a:srgbClr val="404040"/>
                </a:solidFill>
                <a:latin typeface="Z@RD28F.tmp"/>
                <a:cs typeface="Z@RD28F.tmp"/>
              </a:rPr>
              <a:t>programs</a:t>
            </a:r>
            <a:r>
              <a:rPr sz="2493" kern="0" spc="170">
                <a:solidFill>
                  <a:srgbClr val="404040"/>
                </a:solidFill>
                <a:latin typeface="Z@RD28F.tmp"/>
                <a:cs typeface="Z@RD28F.tmp"/>
              </a:rPr>
              <a:t> </a:t>
            </a:r>
            <a:r>
              <a:rPr sz="2493" kern="0" spc="57">
                <a:solidFill>
                  <a:srgbClr val="404040"/>
                </a:solidFill>
                <a:latin typeface="Z@RD28F.tmp"/>
                <a:cs typeface="Z@RD28F.tmp"/>
              </a:rPr>
              <a:t>receiving</a:t>
            </a:r>
            <a:r>
              <a:rPr sz="2493" kern="0" spc="176">
                <a:solidFill>
                  <a:srgbClr val="404040"/>
                </a:solidFill>
                <a:latin typeface="Z@RD28F.tmp"/>
                <a:cs typeface="Z@RD28F.tmp"/>
              </a:rPr>
              <a:t> </a:t>
            </a:r>
            <a:r>
              <a:rPr sz="2493" kern="0">
                <a:solidFill>
                  <a:srgbClr val="404040"/>
                </a:solidFill>
                <a:latin typeface="Z@RD28F.tmp"/>
                <a:cs typeface="Z@RD28F.tmp"/>
              </a:rPr>
              <a:t>CoC</a:t>
            </a:r>
            <a:r>
              <a:rPr sz="2493" kern="0" spc="193">
                <a:solidFill>
                  <a:srgbClr val="404040"/>
                </a:solidFill>
                <a:latin typeface="Z@RD28F.tmp"/>
                <a:cs typeface="Z@RD28F.tmp"/>
              </a:rPr>
              <a:t> </a:t>
            </a:r>
            <a:r>
              <a:rPr sz="2493" kern="0" spc="57">
                <a:solidFill>
                  <a:srgbClr val="404040"/>
                </a:solidFill>
                <a:latin typeface="Z@RD28F.tmp"/>
                <a:cs typeface="Z@RD28F.tmp"/>
              </a:rPr>
              <a:t>funding</a:t>
            </a:r>
            <a:r>
              <a:rPr sz="2493" kern="0" spc="170">
                <a:solidFill>
                  <a:srgbClr val="404040"/>
                </a:solidFill>
                <a:latin typeface="Z@RD28F.tmp"/>
                <a:cs typeface="Z@RD28F.tmp"/>
              </a:rPr>
              <a:t> </a:t>
            </a:r>
            <a:r>
              <a:rPr sz="2493" kern="0" spc="51">
                <a:solidFill>
                  <a:srgbClr val="404040"/>
                </a:solidFill>
                <a:latin typeface="Z@RD28F.tmp"/>
                <a:cs typeface="Z@RD28F.tmp"/>
              </a:rPr>
              <a:t>come</a:t>
            </a:r>
            <a:r>
              <a:rPr sz="2493" kern="0" spc="176">
                <a:solidFill>
                  <a:srgbClr val="404040"/>
                </a:solidFill>
                <a:latin typeface="Z@RD28F.tmp"/>
                <a:cs typeface="Z@RD28F.tmp"/>
              </a:rPr>
              <a:t> </a:t>
            </a:r>
            <a:r>
              <a:rPr sz="2493" kern="0" spc="57">
                <a:solidFill>
                  <a:srgbClr val="404040"/>
                </a:solidFill>
                <a:latin typeface="Z@RD28F.tmp"/>
                <a:cs typeface="Z@RD28F.tmp"/>
              </a:rPr>
              <a:t>through</a:t>
            </a:r>
            <a:r>
              <a:rPr sz="2493" kern="0" spc="170">
                <a:solidFill>
                  <a:srgbClr val="404040"/>
                </a:solidFill>
                <a:latin typeface="Z@RD28F.tmp"/>
                <a:cs typeface="Z@RD28F.tmp"/>
              </a:rPr>
              <a:t> </a:t>
            </a:r>
            <a:r>
              <a:rPr sz="2493" kern="0">
                <a:solidFill>
                  <a:srgbClr val="404040"/>
                </a:solidFill>
                <a:latin typeface="Z@RD28F.tmp"/>
                <a:cs typeface="Z@RD28F.tmp"/>
              </a:rPr>
              <a:t>the</a:t>
            </a:r>
            <a:r>
              <a:rPr sz="2493" kern="0" spc="181">
                <a:solidFill>
                  <a:srgbClr val="404040"/>
                </a:solidFill>
                <a:latin typeface="Z@RD28F.tmp"/>
                <a:cs typeface="Z@RD28F.tmp"/>
              </a:rPr>
              <a:t> </a:t>
            </a:r>
            <a:r>
              <a:rPr sz="2493" kern="0" spc="57">
                <a:solidFill>
                  <a:srgbClr val="404040"/>
                </a:solidFill>
                <a:latin typeface="Z@RD28F.tmp"/>
                <a:cs typeface="Z@RD28F.tmp"/>
              </a:rPr>
              <a:t>community’s</a:t>
            </a:r>
            <a:r>
              <a:rPr sz="2493" kern="0" spc="170">
                <a:solidFill>
                  <a:srgbClr val="404040"/>
                </a:solidFill>
                <a:latin typeface="Z@RD28F.tmp"/>
                <a:cs typeface="Z@RD28F.tmp"/>
              </a:rPr>
              <a:t> </a:t>
            </a:r>
            <a:r>
              <a:rPr sz="2493" kern="0" spc="57">
                <a:solidFill>
                  <a:srgbClr val="404040"/>
                </a:solidFill>
                <a:latin typeface="Z@RD28F.tmp"/>
                <a:cs typeface="Z@RD28F.tmp"/>
              </a:rPr>
              <a:t>coordinated </a:t>
            </a:r>
            <a:r>
              <a:rPr sz="2493" kern="0">
                <a:solidFill>
                  <a:srgbClr val="404040"/>
                </a:solidFill>
                <a:latin typeface="Z@RD28F.tmp"/>
                <a:cs typeface="Z@RD28F.tmp"/>
              </a:rPr>
              <a:t>entry</a:t>
            </a:r>
            <a:r>
              <a:rPr sz="2493" kern="0" spc="181">
                <a:solidFill>
                  <a:srgbClr val="404040"/>
                </a:solidFill>
                <a:latin typeface="Z@RD28F.tmp"/>
                <a:cs typeface="Z@RD28F.tmp"/>
              </a:rPr>
              <a:t> </a:t>
            </a:r>
            <a:r>
              <a:rPr sz="2493" kern="0" spc="57">
                <a:solidFill>
                  <a:srgbClr val="404040"/>
                </a:solidFill>
                <a:latin typeface="Z@RD28F.tmp"/>
                <a:cs typeface="Z@RD28F.tmp"/>
              </a:rPr>
              <a:t>process,</a:t>
            </a:r>
            <a:r>
              <a:rPr sz="2493" kern="0" spc="170">
                <a:solidFill>
                  <a:srgbClr val="404040"/>
                </a:solidFill>
                <a:latin typeface="Z@RD28F.tmp"/>
                <a:cs typeface="Z@RD28F.tmp"/>
              </a:rPr>
              <a:t> </a:t>
            </a:r>
            <a:r>
              <a:rPr sz="2493" kern="0" spc="79">
                <a:solidFill>
                  <a:srgbClr val="404040"/>
                </a:solidFill>
                <a:latin typeface="Z@RD28F.tmp"/>
                <a:cs typeface="Z@RD28F.tmp"/>
              </a:rPr>
              <a:t>referred</a:t>
            </a:r>
            <a:r>
              <a:rPr sz="2493" kern="0" spc="255">
                <a:solidFill>
                  <a:srgbClr val="404040"/>
                </a:solidFill>
                <a:latin typeface="Z@RD28F.tmp"/>
                <a:cs typeface="Z@RD28F.tmp"/>
              </a:rPr>
              <a:t> </a:t>
            </a:r>
            <a:r>
              <a:rPr sz="2493" kern="0">
                <a:solidFill>
                  <a:srgbClr val="404040"/>
                </a:solidFill>
                <a:latin typeface="Z@RD28F.tmp"/>
                <a:cs typeface="Z@RD28F.tmp"/>
              </a:rPr>
              <a:t>to</a:t>
            </a:r>
            <a:r>
              <a:rPr sz="2493" kern="0" spc="198">
                <a:solidFill>
                  <a:srgbClr val="404040"/>
                </a:solidFill>
                <a:latin typeface="Z@RD28F.tmp"/>
                <a:cs typeface="Z@RD28F.tmp"/>
              </a:rPr>
              <a:t> </a:t>
            </a:r>
            <a:r>
              <a:rPr sz="2493" kern="0" spc="85">
                <a:solidFill>
                  <a:srgbClr val="404040"/>
                </a:solidFill>
                <a:latin typeface="Z@RD28F.tmp"/>
                <a:cs typeface="Z@RD28F.tmp"/>
              </a:rPr>
              <a:t>locally</a:t>
            </a:r>
            <a:r>
              <a:rPr sz="2493" kern="0" spc="255">
                <a:solidFill>
                  <a:srgbClr val="404040"/>
                </a:solidFill>
                <a:latin typeface="Z@RD28F.tmp"/>
                <a:cs typeface="Z@RD28F.tmp"/>
              </a:rPr>
              <a:t> </a:t>
            </a:r>
            <a:r>
              <a:rPr sz="2493" kern="0" spc="62">
                <a:solidFill>
                  <a:srgbClr val="404040"/>
                </a:solidFill>
                <a:latin typeface="Z@RD28F.tmp"/>
                <a:cs typeface="Z@RD28F.tmp"/>
              </a:rPr>
              <a:t>as</a:t>
            </a:r>
            <a:r>
              <a:rPr sz="2493" kern="0" spc="300">
                <a:solidFill>
                  <a:srgbClr val="404040"/>
                </a:solidFill>
                <a:latin typeface="Z@RD28F.tmp"/>
                <a:cs typeface="Z@RD28F.tmp"/>
              </a:rPr>
              <a:t> </a:t>
            </a:r>
            <a:r>
              <a:rPr sz="2493" kern="0" spc="142">
                <a:solidFill>
                  <a:srgbClr val="404040"/>
                </a:solidFill>
                <a:latin typeface="Z@RD28F.tmp"/>
                <a:cs typeface="Z@RD28F.tmp"/>
              </a:rPr>
              <a:t>Coordinated</a:t>
            </a:r>
            <a:r>
              <a:rPr sz="2493" kern="0" spc="363">
                <a:solidFill>
                  <a:srgbClr val="404040"/>
                </a:solidFill>
                <a:latin typeface="Z@RD28F.tmp"/>
                <a:cs typeface="Z@RD28F.tmp"/>
              </a:rPr>
              <a:t> </a:t>
            </a:r>
            <a:r>
              <a:rPr sz="2493" kern="0" spc="125">
                <a:solidFill>
                  <a:srgbClr val="404040"/>
                </a:solidFill>
                <a:latin typeface="Z@RD28F.tmp"/>
                <a:cs typeface="Z@RD28F.tmp"/>
              </a:rPr>
              <a:t>Assessment</a:t>
            </a:r>
            <a:r>
              <a:rPr sz="2493" kern="0" spc="329">
                <a:solidFill>
                  <a:srgbClr val="404040"/>
                </a:solidFill>
                <a:latin typeface="Z@RD28F.tmp"/>
                <a:cs typeface="Z@RD28F.tmp"/>
              </a:rPr>
              <a:t> </a:t>
            </a:r>
            <a:r>
              <a:rPr sz="2493" kern="0" spc="119">
                <a:solidFill>
                  <a:srgbClr val="404040"/>
                </a:solidFill>
                <a:latin typeface="Z@RD28F.tmp"/>
                <a:cs typeface="Z@RD28F.tmp"/>
              </a:rPr>
              <a:t>and</a:t>
            </a:r>
            <a:r>
              <a:rPr sz="2493" kern="0" spc="397">
                <a:solidFill>
                  <a:srgbClr val="404040"/>
                </a:solidFill>
                <a:latin typeface="Z@RD28F.tmp"/>
                <a:cs typeface="Z@RD28F.tmp"/>
              </a:rPr>
              <a:t> </a:t>
            </a:r>
            <a:r>
              <a:rPr sz="2493" kern="0" spc="142">
                <a:solidFill>
                  <a:srgbClr val="404040"/>
                </a:solidFill>
                <a:latin typeface="Z@RD28F.tmp"/>
                <a:cs typeface="Z@RD28F.tmp"/>
              </a:rPr>
              <a:t>Housing </a:t>
            </a:r>
            <a:r>
              <a:rPr sz="2493" kern="0" spc="108">
                <a:solidFill>
                  <a:srgbClr val="404040"/>
                </a:solidFill>
                <a:latin typeface="Z@RD28F.tmp"/>
                <a:cs typeface="Z@RD28F.tmp"/>
              </a:rPr>
              <a:t>Placement</a:t>
            </a:r>
            <a:r>
              <a:rPr sz="2493" kern="0" spc="260">
                <a:solidFill>
                  <a:srgbClr val="404040"/>
                </a:solidFill>
                <a:latin typeface="Z@RD28F.tmp"/>
                <a:cs typeface="Z@RD28F.tmp"/>
              </a:rPr>
              <a:t> </a:t>
            </a:r>
            <a:r>
              <a:rPr sz="2493" kern="0" spc="136">
                <a:solidFill>
                  <a:srgbClr val="404040"/>
                </a:solidFill>
                <a:latin typeface="Z@RD28F.tmp"/>
                <a:cs typeface="Z@RD28F.tmp"/>
              </a:rPr>
              <a:t>(CAHP).</a:t>
            </a:r>
            <a:endParaRPr sz="2493" kern="0">
              <a:solidFill>
                <a:sysClr val="windowText" lastClr="000000"/>
              </a:solidFill>
              <a:latin typeface="Z@RD28F.tmp"/>
              <a:cs typeface="Z@RD28F.tmp"/>
            </a:endParaRPr>
          </a:p>
          <a:p>
            <a:pPr defTabSz="1036290">
              <a:spcBef>
                <a:spcPts val="1547"/>
              </a:spcBef>
            </a:pPr>
            <a:endParaRPr sz="2493" kern="0">
              <a:solidFill>
                <a:sysClr val="windowText" lastClr="000000"/>
              </a:solidFill>
              <a:latin typeface="Z@RD28F.tmp"/>
              <a:cs typeface="Z@RD28F.tmp"/>
            </a:endParaRPr>
          </a:p>
          <a:p>
            <a:pPr marL="125938" indent="-115143" defTabSz="1036290">
              <a:buClr>
                <a:srgbClr val="FFB100"/>
              </a:buClr>
              <a:buSzPct val="90909"/>
              <a:buFont typeface="Arial"/>
              <a:buChar char="•"/>
              <a:tabLst>
                <a:tab pos="125938" algn="l"/>
              </a:tabLst>
            </a:pPr>
            <a:r>
              <a:rPr sz="2493" kern="0" spc="113">
                <a:solidFill>
                  <a:srgbClr val="404040"/>
                </a:solidFill>
                <a:latin typeface="Z@RD28F.tmp"/>
                <a:cs typeface="Z@RD28F.tmp"/>
              </a:rPr>
              <a:t>Program</a:t>
            </a:r>
            <a:r>
              <a:rPr sz="2493" kern="0" spc="288">
                <a:solidFill>
                  <a:srgbClr val="404040"/>
                </a:solidFill>
                <a:latin typeface="Z@RD28F.tmp"/>
                <a:cs typeface="Z@RD28F.tmp"/>
              </a:rPr>
              <a:t> </a:t>
            </a:r>
            <a:r>
              <a:rPr sz="2493" kern="0" spc="91">
                <a:solidFill>
                  <a:srgbClr val="404040"/>
                </a:solidFill>
                <a:latin typeface="Z@RD28F.tmp"/>
                <a:cs typeface="Z@RD28F.tmp"/>
              </a:rPr>
              <a:t>participants</a:t>
            </a:r>
            <a:r>
              <a:rPr sz="2493" kern="0" spc="249">
                <a:solidFill>
                  <a:srgbClr val="404040"/>
                </a:solidFill>
                <a:latin typeface="Z@RD28F.tmp"/>
                <a:cs typeface="Z@RD28F.tmp"/>
              </a:rPr>
              <a:t> </a:t>
            </a:r>
            <a:r>
              <a:rPr sz="2493" kern="0">
                <a:solidFill>
                  <a:srgbClr val="404040"/>
                </a:solidFill>
                <a:latin typeface="Z@RD28F.tmp"/>
                <a:cs typeface="Z@RD28F.tmp"/>
              </a:rPr>
              <a:t>are</a:t>
            </a:r>
            <a:r>
              <a:rPr sz="2493" kern="0" spc="260">
                <a:solidFill>
                  <a:srgbClr val="404040"/>
                </a:solidFill>
                <a:latin typeface="Z@RD28F.tmp"/>
                <a:cs typeface="Z@RD28F.tmp"/>
              </a:rPr>
              <a:t> </a:t>
            </a:r>
            <a:r>
              <a:rPr sz="2493" kern="0" spc="51">
                <a:solidFill>
                  <a:srgbClr val="404040"/>
                </a:solidFill>
                <a:latin typeface="Z@RD28F.tmp"/>
                <a:cs typeface="Z@RD28F.tmp"/>
              </a:rPr>
              <a:t>matched</a:t>
            </a:r>
            <a:r>
              <a:rPr sz="2493" kern="0" spc="193">
                <a:solidFill>
                  <a:srgbClr val="404040"/>
                </a:solidFill>
                <a:latin typeface="Z@RD28F.tmp"/>
                <a:cs typeface="Z@RD28F.tmp"/>
              </a:rPr>
              <a:t> </a:t>
            </a:r>
            <a:r>
              <a:rPr sz="2493" kern="0">
                <a:solidFill>
                  <a:srgbClr val="404040"/>
                </a:solidFill>
                <a:latin typeface="Z@RD28F.tmp"/>
                <a:cs typeface="Z@RD28F.tmp"/>
              </a:rPr>
              <a:t>to</a:t>
            </a:r>
            <a:r>
              <a:rPr sz="2493" kern="0" spc="210">
                <a:solidFill>
                  <a:srgbClr val="404040"/>
                </a:solidFill>
                <a:latin typeface="Z@RD28F.tmp"/>
                <a:cs typeface="Z@RD28F.tmp"/>
              </a:rPr>
              <a:t> </a:t>
            </a:r>
            <a:r>
              <a:rPr sz="2493" kern="0">
                <a:solidFill>
                  <a:srgbClr val="404040"/>
                </a:solidFill>
                <a:latin typeface="Z@RD28F.tmp"/>
                <a:cs typeface="Z@RD28F.tmp"/>
              </a:rPr>
              <a:t>and</a:t>
            </a:r>
            <a:r>
              <a:rPr sz="2493" kern="0" spc="204">
                <a:solidFill>
                  <a:srgbClr val="404040"/>
                </a:solidFill>
                <a:latin typeface="Z@RD28F.tmp"/>
                <a:cs typeface="Z@RD28F.tmp"/>
              </a:rPr>
              <a:t> </a:t>
            </a:r>
            <a:r>
              <a:rPr sz="2493" kern="0" spc="91">
                <a:solidFill>
                  <a:srgbClr val="404040"/>
                </a:solidFill>
                <a:latin typeface="Z@RD28F.tmp"/>
                <a:cs typeface="Z@RD28F.tmp"/>
              </a:rPr>
              <a:t>prioritized</a:t>
            </a:r>
            <a:r>
              <a:rPr sz="2493" kern="0" spc="238">
                <a:solidFill>
                  <a:srgbClr val="404040"/>
                </a:solidFill>
                <a:latin typeface="Z@RD28F.tmp"/>
                <a:cs typeface="Z@RD28F.tmp"/>
              </a:rPr>
              <a:t> </a:t>
            </a:r>
            <a:r>
              <a:rPr sz="2493" kern="0">
                <a:solidFill>
                  <a:srgbClr val="404040"/>
                </a:solidFill>
                <a:latin typeface="Z@RD28F.tmp"/>
                <a:cs typeface="Z@RD28F.tmp"/>
              </a:rPr>
              <a:t>for</a:t>
            </a:r>
            <a:r>
              <a:rPr sz="2493" kern="0" spc="215">
                <a:solidFill>
                  <a:srgbClr val="404040"/>
                </a:solidFill>
                <a:latin typeface="Z@RD28F.tmp"/>
                <a:cs typeface="Z@RD28F.tmp"/>
              </a:rPr>
              <a:t> </a:t>
            </a:r>
            <a:r>
              <a:rPr sz="2493" kern="0">
                <a:solidFill>
                  <a:srgbClr val="404040"/>
                </a:solidFill>
                <a:latin typeface="Z@RD28F.tmp"/>
                <a:cs typeface="Z@RD28F.tmp"/>
              </a:rPr>
              <a:t>housing</a:t>
            </a:r>
            <a:r>
              <a:rPr sz="2493" kern="0" spc="187">
                <a:solidFill>
                  <a:srgbClr val="404040"/>
                </a:solidFill>
                <a:latin typeface="Z@RD28F.tmp"/>
                <a:cs typeface="Z@RD28F.tmp"/>
              </a:rPr>
              <a:t> </a:t>
            </a:r>
            <a:r>
              <a:rPr sz="2493" kern="0" spc="-11">
                <a:solidFill>
                  <a:srgbClr val="404040"/>
                </a:solidFill>
                <a:latin typeface="Z@RD28F.tmp"/>
                <a:cs typeface="Z@RD28F.tmp"/>
              </a:rPr>
              <a:t>resources</a:t>
            </a:r>
            <a:endParaRPr sz="2493" kern="0">
              <a:solidFill>
                <a:sysClr val="windowText" lastClr="000000"/>
              </a:solidFill>
              <a:latin typeface="Z@RD28F.tmp"/>
              <a:cs typeface="Z@RD28F.tmp"/>
            </a:endParaRPr>
          </a:p>
          <a:p>
            <a:pPr marL="125938" marR="5757" defTabSz="1036290"/>
            <a:r>
              <a:rPr sz="2493" kern="0" spc="153">
                <a:solidFill>
                  <a:srgbClr val="404040"/>
                </a:solidFill>
                <a:latin typeface="Z@RD28F.tmp"/>
                <a:cs typeface="Z@RD28F.tmp"/>
              </a:rPr>
              <a:t>based</a:t>
            </a:r>
            <a:r>
              <a:rPr sz="2493" kern="0" spc="244">
                <a:solidFill>
                  <a:srgbClr val="404040"/>
                </a:solidFill>
                <a:latin typeface="Z@RD28F.tmp"/>
                <a:cs typeface="Z@RD28F.tmp"/>
              </a:rPr>
              <a:t> </a:t>
            </a:r>
            <a:r>
              <a:rPr sz="2493" kern="0" spc="85">
                <a:solidFill>
                  <a:srgbClr val="404040"/>
                </a:solidFill>
                <a:latin typeface="Z@RD28F.tmp"/>
                <a:cs typeface="Z@RD28F.tmp"/>
              </a:rPr>
              <a:t>on</a:t>
            </a:r>
            <a:r>
              <a:rPr sz="2493" kern="0" spc="244">
                <a:solidFill>
                  <a:srgbClr val="404040"/>
                </a:solidFill>
                <a:latin typeface="Z@RD28F.tmp"/>
                <a:cs typeface="Z@RD28F.tmp"/>
              </a:rPr>
              <a:t> </a:t>
            </a:r>
            <a:r>
              <a:rPr sz="2493" kern="0">
                <a:solidFill>
                  <a:srgbClr val="404040"/>
                </a:solidFill>
                <a:latin typeface="Z@RD28F.tmp"/>
                <a:cs typeface="Z@RD28F.tmp"/>
              </a:rPr>
              <a:t>a</a:t>
            </a:r>
            <a:r>
              <a:rPr sz="2493" kern="0" spc="193">
                <a:solidFill>
                  <a:srgbClr val="404040"/>
                </a:solidFill>
                <a:latin typeface="Z@RD28F.tmp"/>
                <a:cs typeface="Z@RD28F.tmp"/>
              </a:rPr>
              <a:t> </a:t>
            </a:r>
            <a:r>
              <a:rPr sz="2493" kern="0" spc="85">
                <a:solidFill>
                  <a:srgbClr val="404040"/>
                </a:solidFill>
                <a:latin typeface="Z@RD28F.tmp"/>
                <a:cs typeface="Z@RD28F.tmp"/>
              </a:rPr>
              <a:t>uniform</a:t>
            </a:r>
            <a:r>
              <a:rPr sz="2493" kern="0" spc="170">
                <a:solidFill>
                  <a:srgbClr val="404040"/>
                </a:solidFill>
                <a:latin typeface="Z@RD28F.tmp"/>
                <a:cs typeface="Z@RD28F.tmp"/>
              </a:rPr>
              <a:t> </a:t>
            </a:r>
            <a:r>
              <a:rPr sz="2493" kern="0" spc="108">
                <a:solidFill>
                  <a:srgbClr val="404040"/>
                </a:solidFill>
                <a:latin typeface="Z@RD28F.tmp"/>
                <a:cs typeface="Z@RD28F.tmp"/>
              </a:rPr>
              <a:t>assessment</a:t>
            </a:r>
            <a:r>
              <a:rPr sz="2493" kern="0" spc="176">
                <a:solidFill>
                  <a:srgbClr val="404040"/>
                </a:solidFill>
                <a:latin typeface="Z@RD28F.tmp"/>
                <a:cs typeface="Z@RD28F.tmp"/>
              </a:rPr>
              <a:t> </a:t>
            </a:r>
            <a:r>
              <a:rPr sz="2493" kern="0" spc="91">
                <a:solidFill>
                  <a:srgbClr val="404040"/>
                </a:solidFill>
                <a:latin typeface="Z@RD28F.tmp"/>
                <a:cs typeface="Z@RD28F.tmp"/>
              </a:rPr>
              <a:t>which</a:t>
            </a:r>
            <a:r>
              <a:rPr sz="2493" kern="0" spc="227">
                <a:solidFill>
                  <a:srgbClr val="404040"/>
                </a:solidFill>
                <a:latin typeface="Z@RD28F.tmp"/>
                <a:cs typeface="Z@RD28F.tmp"/>
              </a:rPr>
              <a:t> </a:t>
            </a:r>
            <a:r>
              <a:rPr sz="2493" kern="0" spc="91">
                <a:solidFill>
                  <a:srgbClr val="404040"/>
                </a:solidFill>
                <a:latin typeface="Z@RD28F.tmp"/>
                <a:cs typeface="Z@RD28F.tmp"/>
              </a:rPr>
              <a:t>pairs</a:t>
            </a:r>
            <a:r>
              <a:rPr sz="2493" kern="0" spc="227">
                <a:solidFill>
                  <a:srgbClr val="404040"/>
                </a:solidFill>
                <a:latin typeface="Z@RD28F.tmp"/>
                <a:cs typeface="Z@RD28F.tmp"/>
              </a:rPr>
              <a:t> </a:t>
            </a:r>
            <a:r>
              <a:rPr sz="2493" kern="0" spc="102">
                <a:solidFill>
                  <a:srgbClr val="404040"/>
                </a:solidFill>
                <a:latin typeface="Z@RD28F.tmp"/>
                <a:cs typeface="Z@RD28F.tmp"/>
              </a:rPr>
              <a:t>information</a:t>
            </a:r>
            <a:r>
              <a:rPr sz="2493" kern="0" spc="221">
                <a:solidFill>
                  <a:srgbClr val="404040"/>
                </a:solidFill>
                <a:latin typeface="Z@RD28F.tmp"/>
                <a:cs typeface="Z@RD28F.tmp"/>
              </a:rPr>
              <a:t> </a:t>
            </a:r>
            <a:r>
              <a:rPr sz="2493" kern="0" spc="91">
                <a:solidFill>
                  <a:srgbClr val="404040"/>
                </a:solidFill>
                <a:latin typeface="Z@RD28F.tmp"/>
                <a:cs typeface="Z@RD28F.tmp"/>
              </a:rPr>
              <a:t>about</a:t>
            </a:r>
            <a:r>
              <a:rPr sz="2493" kern="0" spc="227">
                <a:solidFill>
                  <a:srgbClr val="404040"/>
                </a:solidFill>
                <a:latin typeface="Z@RD28F.tmp"/>
                <a:cs typeface="Z@RD28F.tmp"/>
              </a:rPr>
              <a:t> </a:t>
            </a:r>
            <a:r>
              <a:rPr sz="2493" kern="0">
                <a:solidFill>
                  <a:srgbClr val="404040"/>
                </a:solidFill>
                <a:latin typeface="Z@RD28F.tmp"/>
                <a:cs typeface="Z@RD28F.tmp"/>
              </a:rPr>
              <a:t>a</a:t>
            </a:r>
            <a:r>
              <a:rPr sz="2493" kern="0" spc="244">
                <a:solidFill>
                  <a:srgbClr val="404040"/>
                </a:solidFill>
                <a:latin typeface="Z@RD28F.tmp"/>
                <a:cs typeface="Z@RD28F.tmp"/>
              </a:rPr>
              <a:t> </a:t>
            </a:r>
            <a:r>
              <a:rPr sz="2493" kern="0" spc="96">
                <a:solidFill>
                  <a:srgbClr val="404040"/>
                </a:solidFill>
                <a:latin typeface="Z@RD28F.tmp"/>
                <a:cs typeface="Z@RD28F.tmp"/>
              </a:rPr>
              <a:t>person</a:t>
            </a:r>
            <a:r>
              <a:rPr sz="2493" kern="0" spc="221">
                <a:solidFill>
                  <a:srgbClr val="404040"/>
                </a:solidFill>
                <a:latin typeface="Z@RD28F.tmp"/>
                <a:cs typeface="Z@RD28F.tmp"/>
              </a:rPr>
              <a:t> </a:t>
            </a:r>
            <a:r>
              <a:rPr sz="2493" kern="0" spc="28">
                <a:solidFill>
                  <a:srgbClr val="404040"/>
                </a:solidFill>
                <a:latin typeface="Z@RD28F.tmp"/>
                <a:cs typeface="Z@RD28F.tmp"/>
              </a:rPr>
              <a:t>or </a:t>
            </a:r>
            <a:r>
              <a:rPr sz="2493" kern="0" spc="96">
                <a:solidFill>
                  <a:srgbClr val="404040"/>
                </a:solidFill>
                <a:latin typeface="Z@RD28F.tmp"/>
                <a:cs typeface="Z@RD28F.tmp"/>
              </a:rPr>
              <a:t>family’s</a:t>
            </a:r>
            <a:r>
              <a:rPr sz="2493" kern="0" spc="231">
                <a:solidFill>
                  <a:srgbClr val="404040"/>
                </a:solidFill>
                <a:latin typeface="Z@RD28F.tmp"/>
                <a:cs typeface="Z@RD28F.tmp"/>
              </a:rPr>
              <a:t> </a:t>
            </a:r>
            <a:r>
              <a:rPr sz="2493" kern="0" spc="96">
                <a:solidFill>
                  <a:srgbClr val="404040"/>
                </a:solidFill>
                <a:latin typeface="Z@RD28F.tmp"/>
                <a:cs typeface="Z@RD28F.tmp"/>
              </a:rPr>
              <a:t>service</a:t>
            </a:r>
            <a:r>
              <a:rPr sz="2493" kern="0" spc="231">
                <a:solidFill>
                  <a:srgbClr val="404040"/>
                </a:solidFill>
                <a:latin typeface="Z@RD28F.tmp"/>
                <a:cs typeface="Z@RD28F.tmp"/>
              </a:rPr>
              <a:t> </a:t>
            </a:r>
            <a:r>
              <a:rPr sz="2493" kern="0" spc="91">
                <a:solidFill>
                  <a:srgbClr val="404040"/>
                </a:solidFill>
                <a:latin typeface="Z@RD28F.tmp"/>
                <a:cs typeface="Z@RD28F.tmp"/>
              </a:rPr>
              <a:t>needs</a:t>
            </a:r>
            <a:r>
              <a:rPr sz="2493" kern="0" spc="231">
                <a:solidFill>
                  <a:srgbClr val="404040"/>
                </a:solidFill>
                <a:latin typeface="Z@RD28F.tmp"/>
                <a:cs typeface="Z@RD28F.tmp"/>
              </a:rPr>
              <a:t> </a:t>
            </a:r>
            <a:r>
              <a:rPr sz="2493" kern="0" spc="91">
                <a:solidFill>
                  <a:srgbClr val="404040"/>
                </a:solidFill>
                <a:latin typeface="Z@RD28F.tmp"/>
                <a:cs typeface="Z@RD28F.tmp"/>
              </a:rPr>
              <a:t>with</a:t>
            </a:r>
            <a:r>
              <a:rPr sz="2493" kern="0" spc="238">
                <a:solidFill>
                  <a:srgbClr val="404040"/>
                </a:solidFill>
                <a:latin typeface="Z@RD28F.tmp"/>
                <a:cs typeface="Z@RD28F.tmp"/>
              </a:rPr>
              <a:t> </a:t>
            </a:r>
            <a:r>
              <a:rPr sz="2493" kern="0" spc="102">
                <a:solidFill>
                  <a:srgbClr val="404040"/>
                </a:solidFill>
                <a:latin typeface="Z@RD28F.tmp"/>
                <a:cs typeface="Z@RD28F.tmp"/>
              </a:rPr>
              <a:t>available</a:t>
            </a:r>
            <a:r>
              <a:rPr sz="2493" kern="0" spc="231">
                <a:solidFill>
                  <a:srgbClr val="404040"/>
                </a:solidFill>
                <a:latin typeface="Z@RD28F.tmp"/>
                <a:cs typeface="Z@RD28F.tmp"/>
              </a:rPr>
              <a:t> </a:t>
            </a:r>
            <a:r>
              <a:rPr sz="2493" kern="0" spc="119">
                <a:solidFill>
                  <a:srgbClr val="404040"/>
                </a:solidFill>
                <a:latin typeface="Z@RD28F.tmp"/>
                <a:cs typeface="Z@RD28F.tmp"/>
              </a:rPr>
              <a:t>programs.</a:t>
            </a:r>
            <a:endParaRPr sz="2493" kern="0">
              <a:solidFill>
                <a:sysClr val="windowText" lastClr="000000"/>
              </a:solidFill>
              <a:latin typeface="Z@RD28F.tmp"/>
              <a:cs typeface="Z@RD28F.tmp"/>
            </a:endParaRPr>
          </a:p>
          <a:p>
            <a:pPr marL="125938" indent="-115143" defTabSz="1036290">
              <a:spcBef>
                <a:spcPts val="1252"/>
              </a:spcBef>
              <a:buClr>
                <a:srgbClr val="FFB100"/>
              </a:buClr>
              <a:buSzPct val="90909"/>
              <a:buFont typeface="Arial"/>
              <a:buChar char="•"/>
              <a:tabLst>
                <a:tab pos="125938" algn="l"/>
              </a:tabLst>
            </a:pPr>
            <a:r>
              <a:rPr sz="2493" kern="0" spc="102">
                <a:solidFill>
                  <a:srgbClr val="404040"/>
                </a:solidFill>
                <a:latin typeface="Z@RD28F.tmp"/>
                <a:cs typeface="Z@RD28F.tmp"/>
              </a:rPr>
              <a:t>TCP’s</a:t>
            </a:r>
            <a:r>
              <a:rPr sz="2493" kern="0" spc="210">
                <a:solidFill>
                  <a:srgbClr val="404040"/>
                </a:solidFill>
                <a:latin typeface="Z@RD28F.tmp"/>
                <a:cs typeface="Z@RD28F.tmp"/>
              </a:rPr>
              <a:t> </a:t>
            </a:r>
            <a:r>
              <a:rPr sz="2493" kern="0" spc="204">
                <a:solidFill>
                  <a:srgbClr val="404040"/>
                </a:solidFill>
                <a:latin typeface="Z@RD28F.tmp"/>
                <a:cs typeface="Z@RD28F.tmp"/>
              </a:rPr>
              <a:t>CAHP</a:t>
            </a:r>
            <a:r>
              <a:rPr sz="2493" kern="0" spc="368">
                <a:solidFill>
                  <a:srgbClr val="404040"/>
                </a:solidFill>
                <a:latin typeface="Z@RD28F.tmp"/>
                <a:cs typeface="Z@RD28F.tmp"/>
              </a:rPr>
              <a:t> </a:t>
            </a:r>
            <a:r>
              <a:rPr sz="2493" kern="0" spc="79">
                <a:solidFill>
                  <a:srgbClr val="404040"/>
                </a:solidFill>
                <a:latin typeface="Z@RD28F.tmp"/>
                <a:cs typeface="Z@RD28F.tmp"/>
              </a:rPr>
              <a:t>team</a:t>
            </a:r>
            <a:r>
              <a:rPr sz="2493" kern="0" spc="198">
                <a:solidFill>
                  <a:srgbClr val="404040"/>
                </a:solidFill>
                <a:latin typeface="Z@RD28F.tmp"/>
                <a:cs typeface="Z@RD28F.tmp"/>
              </a:rPr>
              <a:t> </a:t>
            </a:r>
            <a:r>
              <a:rPr sz="2493" kern="0">
                <a:solidFill>
                  <a:srgbClr val="404040"/>
                </a:solidFill>
                <a:latin typeface="Z@RD28F.tmp"/>
                <a:cs typeface="Z@RD28F.tmp"/>
              </a:rPr>
              <a:t>will</a:t>
            </a:r>
            <a:r>
              <a:rPr sz="2493" kern="0" spc="142">
                <a:solidFill>
                  <a:srgbClr val="404040"/>
                </a:solidFill>
                <a:latin typeface="Z@RD28F.tmp"/>
                <a:cs typeface="Z@RD28F.tmp"/>
              </a:rPr>
              <a:t> </a:t>
            </a:r>
            <a:r>
              <a:rPr sz="2493" kern="0" spc="113">
                <a:solidFill>
                  <a:srgbClr val="404040"/>
                </a:solidFill>
                <a:latin typeface="Z@RD28F.tmp"/>
                <a:cs typeface="Z@RD28F.tmp"/>
              </a:rPr>
              <a:t>make</a:t>
            </a:r>
            <a:r>
              <a:rPr sz="2493" kern="0" spc="227">
                <a:solidFill>
                  <a:srgbClr val="404040"/>
                </a:solidFill>
                <a:latin typeface="Z@RD28F.tmp"/>
                <a:cs typeface="Z@RD28F.tmp"/>
              </a:rPr>
              <a:t> </a:t>
            </a:r>
            <a:r>
              <a:rPr sz="2493" kern="0" spc="57">
                <a:solidFill>
                  <a:srgbClr val="404040"/>
                </a:solidFill>
                <a:latin typeface="Z@RD28F.tmp"/>
                <a:cs typeface="Z@RD28F.tmp"/>
              </a:rPr>
              <a:t>referrals</a:t>
            </a:r>
            <a:r>
              <a:rPr sz="2493" kern="0" spc="153">
                <a:solidFill>
                  <a:srgbClr val="404040"/>
                </a:solidFill>
                <a:latin typeface="Z@RD28F.tmp"/>
                <a:cs typeface="Z@RD28F.tmp"/>
              </a:rPr>
              <a:t> </a:t>
            </a:r>
            <a:r>
              <a:rPr sz="2493" kern="0" spc="62">
                <a:solidFill>
                  <a:srgbClr val="404040"/>
                </a:solidFill>
                <a:latin typeface="Z@RD28F.tmp"/>
                <a:cs typeface="Z@RD28F.tmp"/>
              </a:rPr>
              <a:t>into</a:t>
            </a:r>
            <a:r>
              <a:rPr sz="2493" kern="0" spc="164">
                <a:solidFill>
                  <a:srgbClr val="404040"/>
                </a:solidFill>
                <a:latin typeface="Z@RD28F.tmp"/>
                <a:cs typeface="Z@RD28F.tmp"/>
              </a:rPr>
              <a:t> </a:t>
            </a:r>
            <a:r>
              <a:rPr sz="2493" kern="0">
                <a:solidFill>
                  <a:srgbClr val="404040"/>
                </a:solidFill>
                <a:latin typeface="Z@RD28F.tmp"/>
                <a:cs typeface="Z@RD28F.tmp"/>
              </a:rPr>
              <a:t>the</a:t>
            </a:r>
            <a:r>
              <a:rPr sz="2493" kern="0" spc="181">
                <a:solidFill>
                  <a:srgbClr val="404040"/>
                </a:solidFill>
                <a:latin typeface="Z@RD28F.tmp"/>
                <a:cs typeface="Z@RD28F.tmp"/>
              </a:rPr>
              <a:t> </a:t>
            </a:r>
            <a:r>
              <a:rPr sz="2493" kern="0" spc="142">
                <a:solidFill>
                  <a:srgbClr val="404040"/>
                </a:solidFill>
                <a:latin typeface="Z@RD28F.tmp"/>
                <a:cs typeface="Z@RD28F.tmp"/>
              </a:rPr>
              <a:t>program</a:t>
            </a:r>
            <a:r>
              <a:rPr sz="2493" kern="0" spc="266">
                <a:solidFill>
                  <a:srgbClr val="404040"/>
                </a:solidFill>
                <a:latin typeface="Z@RD28F.tmp"/>
                <a:cs typeface="Z@RD28F.tmp"/>
              </a:rPr>
              <a:t> </a:t>
            </a:r>
            <a:r>
              <a:rPr sz="2493" kern="0" spc="62">
                <a:solidFill>
                  <a:srgbClr val="404040"/>
                </a:solidFill>
                <a:latin typeface="Z@RD28F.tmp"/>
                <a:cs typeface="Z@RD28F.tmp"/>
              </a:rPr>
              <a:t>as</a:t>
            </a:r>
            <a:r>
              <a:rPr sz="2493" kern="0" spc="204">
                <a:solidFill>
                  <a:srgbClr val="404040"/>
                </a:solidFill>
                <a:latin typeface="Z@RD28F.tmp"/>
                <a:cs typeface="Z@RD28F.tmp"/>
              </a:rPr>
              <a:t> </a:t>
            </a:r>
            <a:r>
              <a:rPr sz="2493" kern="0" spc="113">
                <a:solidFill>
                  <a:srgbClr val="404040"/>
                </a:solidFill>
                <a:latin typeface="Z@RD28F.tmp"/>
                <a:cs typeface="Z@RD28F.tmp"/>
              </a:rPr>
              <a:t>vacancies</a:t>
            </a:r>
            <a:r>
              <a:rPr sz="2493" kern="0" spc="215">
                <a:solidFill>
                  <a:srgbClr val="404040"/>
                </a:solidFill>
                <a:latin typeface="Z@RD28F.tmp"/>
                <a:cs typeface="Z@RD28F.tmp"/>
              </a:rPr>
              <a:t> </a:t>
            </a:r>
            <a:r>
              <a:rPr sz="2493" kern="0" spc="57">
                <a:solidFill>
                  <a:srgbClr val="404040"/>
                </a:solidFill>
                <a:latin typeface="Z@RD28F.tmp"/>
                <a:cs typeface="Z@RD28F.tmp"/>
              </a:rPr>
              <a:t>arise.</a:t>
            </a:r>
            <a:endParaRPr sz="2493" kern="0">
              <a:solidFill>
                <a:sysClr val="windowText" lastClr="000000"/>
              </a:solidFill>
              <a:latin typeface="Z@RD28F.tmp"/>
              <a:cs typeface="Z@RD28F.tmp"/>
            </a:endParaRPr>
          </a:p>
        </p:txBody>
      </p:sp>
      <p:sp>
        <p:nvSpPr>
          <p:cNvPr id="5" name="object 5"/>
          <p:cNvSpPr txBox="1">
            <a:spLocks noGrp="1"/>
          </p:cNvSpPr>
          <p:nvPr>
            <p:ph type="title"/>
          </p:nvPr>
        </p:nvSpPr>
        <p:spPr>
          <a:xfrm>
            <a:off x="976510" y="1010150"/>
            <a:ext cx="10471870" cy="747042"/>
          </a:xfrm>
          <a:prstGeom prst="rect">
            <a:avLst/>
          </a:prstGeom>
        </p:spPr>
        <p:txBody>
          <a:bodyPr vert="horz" wrap="square" lIns="0" tIns="14393" rIns="0" bIns="0" rtlCol="0">
            <a:spAutoFit/>
          </a:bodyPr>
          <a:lstStyle/>
          <a:p>
            <a:pPr marL="14393">
              <a:spcBef>
                <a:spcPts val="113"/>
              </a:spcBef>
            </a:pPr>
            <a:r>
              <a:rPr sz="4760" b="0" spc="51">
                <a:solidFill>
                  <a:srgbClr val="404040"/>
                </a:solidFill>
                <a:latin typeface="Z@RD28F.tmp"/>
                <a:cs typeface="Z@RD28F.tmp"/>
              </a:rPr>
              <a:t>HUD</a:t>
            </a:r>
            <a:r>
              <a:rPr sz="4760" b="0" spc="227">
                <a:solidFill>
                  <a:srgbClr val="404040"/>
                </a:solidFill>
                <a:latin typeface="Z@RD28F.tmp"/>
                <a:cs typeface="Z@RD28F.tmp"/>
              </a:rPr>
              <a:t> </a:t>
            </a:r>
            <a:r>
              <a:rPr sz="4760" b="0" spc="57">
                <a:solidFill>
                  <a:srgbClr val="404040"/>
                </a:solidFill>
                <a:latin typeface="Z@RD28F.tmp"/>
                <a:cs typeface="Z@RD28F.tmp"/>
              </a:rPr>
              <a:t>Requirements:</a:t>
            </a:r>
            <a:r>
              <a:rPr sz="4760" b="0" spc="210">
                <a:solidFill>
                  <a:srgbClr val="404040"/>
                </a:solidFill>
                <a:latin typeface="Z@RD28F.tmp"/>
                <a:cs typeface="Z@RD28F.tmp"/>
              </a:rPr>
              <a:t> </a:t>
            </a:r>
            <a:r>
              <a:rPr sz="4760" b="0">
                <a:solidFill>
                  <a:srgbClr val="404040"/>
                </a:solidFill>
                <a:latin typeface="Z@RD28F.tmp"/>
                <a:cs typeface="Z@RD28F.tmp"/>
              </a:rPr>
              <a:t>CAHP</a:t>
            </a:r>
            <a:r>
              <a:rPr sz="4760" b="0" spc="221">
                <a:solidFill>
                  <a:srgbClr val="404040"/>
                </a:solidFill>
                <a:latin typeface="Z@RD28F.tmp"/>
                <a:cs typeface="Z@RD28F.tmp"/>
              </a:rPr>
              <a:t> </a:t>
            </a:r>
            <a:r>
              <a:rPr sz="4760" b="0" spc="45">
                <a:solidFill>
                  <a:srgbClr val="404040"/>
                </a:solidFill>
                <a:latin typeface="Z@RD28F.tmp"/>
                <a:cs typeface="Z@RD28F.tmp"/>
              </a:rPr>
              <a:t>Participation</a:t>
            </a:r>
            <a:endParaRPr sz="4760">
              <a:latin typeface="Z@RD28F.tmp"/>
              <a:cs typeface="Z@RD28F.tm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2396" y="1969872"/>
            <a:ext cx="11295888"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pPr defTabSz="1036290"/>
            <a:endParaRPr sz="2040" kern="0">
              <a:solidFill>
                <a:sysClr val="windowText" lastClr="000000"/>
              </a:solidFill>
            </a:endParaRPr>
          </a:p>
        </p:txBody>
      </p:sp>
      <p:pic>
        <p:nvPicPr>
          <p:cNvPr id="3" name="object 3"/>
          <p:cNvPicPr/>
          <p:nvPr/>
        </p:nvPicPr>
        <p:blipFill>
          <a:blip r:embed="rId3" cstate="print"/>
          <a:stretch>
            <a:fillRect/>
          </a:stretch>
        </p:blipFill>
        <p:spPr>
          <a:xfrm>
            <a:off x="12464338" y="10364"/>
            <a:ext cx="1353259" cy="1136496"/>
          </a:xfrm>
          <a:prstGeom prst="rect">
            <a:avLst/>
          </a:prstGeom>
        </p:spPr>
      </p:pic>
      <p:sp>
        <p:nvSpPr>
          <p:cNvPr id="4" name="object 4"/>
          <p:cNvSpPr txBox="1"/>
          <p:nvPr/>
        </p:nvSpPr>
        <p:spPr>
          <a:xfrm>
            <a:off x="1260860" y="2120326"/>
            <a:ext cx="10914015" cy="3057482"/>
          </a:xfrm>
          <a:prstGeom prst="rect">
            <a:avLst/>
          </a:prstGeom>
        </p:spPr>
        <p:txBody>
          <a:bodyPr vert="horz" wrap="square" lIns="0" tIns="14393" rIns="0" bIns="0" rtlCol="0">
            <a:spAutoFit/>
          </a:bodyPr>
          <a:lstStyle/>
          <a:p>
            <a:pPr marL="14393" marR="1606968" defTabSz="1036290">
              <a:lnSpc>
                <a:spcPct val="109300"/>
              </a:lnSpc>
              <a:spcBef>
                <a:spcPts val="113"/>
              </a:spcBef>
              <a:tabLst>
                <a:tab pos="3443504" algn="l"/>
                <a:tab pos="5269964" algn="l"/>
                <a:tab pos="5475783" algn="l"/>
              </a:tabLst>
            </a:pPr>
            <a:r>
              <a:rPr lang="en-US" sz="3600" b="1" kern="0" spc="-11">
                <a:solidFill>
                  <a:srgbClr val="404040"/>
                </a:solidFill>
                <a:latin typeface="Arial"/>
                <a:cs typeface="Arial"/>
              </a:rPr>
              <a:t>Environmental</a:t>
            </a:r>
            <a:r>
              <a:rPr lang="en-US" sz="3600" b="1" kern="0">
                <a:solidFill>
                  <a:srgbClr val="404040"/>
                </a:solidFill>
                <a:latin typeface="Arial"/>
                <a:cs typeface="Arial"/>
              </a:rPr>
              <a:t>	</a:t>
            </a:r>
            <a:r>
              <a:rPr lang="en-US" sz="3600" b="1" kern="0" spc="-11">
                <a:solidFill>
                  <a:srgbClr val="404040"/>
                </a:solidFill>
                <a:latin typeface="Arial"/>
                <a:cs typeface="Arial"/>
              </a:rPr>
              <a:t>Review</a:t>
            </a:r>
            <a:r>
              <a:rPr lang="en-US" sz="3600" b="1" kern="0">
                <a:solidFill>
                  <a:srgbClr val="404040"/>
                </a:solidFill>
                <a:latin typeface="Arial"/>
                <a:cs typeface="Arial"/>
              </a:rPr>
              <a:t>	</a:t>
            </a:r>
            <a:r>
              <a:rPr lang="en-US" sz="3600" kern="0" spc="68">
                <a:solidFill>
                  <a:srgbClr val="404040"/>
                </a:solidFill>
                <a:latin typeface="Z@RD28F.tmp"/>
                <a:cs typeface="Z@RD28F.tmp"/>
              </a:rPr>
              <a:t>is</a:t>
            </a:r>
            <a:r>
              <a:rPr lang="en-US" sz="3600" kern="0" spc="340">
                <a:solidFill>
                  <a:srgbClr val="404040"/>
                </a:solidFill>
                <a:latin typeface="Z@RD28F.tmp"/>
                <a:cs typeface="Z@RD28F.tmp"/>
              </a:rPr>
              <a:t> </a:t>
            </a:r>
            <a:r>
              <a:rPr lang="en-US" sz="3600" kern="0" spc="79">
                <a:solidFill>
                  <a:srgbClr val="404040"/>
                </a:solidFill>
                <a:latin typeface="Z@RD28F.tmp"/>
                <a:cs typeface="Z@RD28F.tmp"/>
              </a:rPr>
              <a:t>the</a:t>
            </a:r>
            <a:r>
              <a:rPr lang="en-US" sz="3600" kern="0" spc="334">
                <a:solidFill>
                  <a:srgbClr val="404040"/>
                </a:solidFill>
                <a:latin typeface="Z@RD28F.tmp"/>
                <a:cs typeface="Z@RD28F.tmp"/>
              </a:rPr>
              <a:t> </a:t>
            </a:r>
            <a:r>
              <a:rPr lang="en-US" sz="3600" kern="0" spc="215">
                <a:solidFill>
                  <a:srgbClr val="404040"/>
                </a:solidFill>
                <a:latin typeface="Z@RD28F.tmp"/>
                <a:cs typeface="Z@RD28F.tmp"/>
              </a:rPr>
              <a:t>process</a:t>
            </a:r>
            <a:r>
              <a:rPr lang="en-US" sz="3600" kern="0" spc="-278">
                <a:solidFill>
                  <a:srgbClr val="404040"/>
                </a:solidFill>
                <a:latin typeface="Z@RD28F.tmp"/>
                <a:cs typeface="Z@RD28F.tmp"/>
              </a:rPr>
              <a:t> </a:t>
            </a:r>
            <a:r>
              <a:rPr lang="en-US" sz="3600" kern="0" spc="119">
                <a:solidFill>
                  <a:srgbClr val="404040"/>
                </a:solidFill>
                <a:latin typeface="Z@RD28F.tmp"/>
                <a:cs typeface="Z@RD28F.tmp"/>
              </a:rPr>
              <a:t>of </a:t>
            </a:r>
            <a:r>
              <a:rPr lang="en-US" sz="3600" kern="0" spc="176">
                <a:solidFill>
                  <a:srgbClr val="404040"/>
                </a:solidFill>
                <a:latin typeface="Z@RD28F.tmp"/>
                <a:cs typeface="Z@RD28F.tmp"/>
              </a:rPr>
              <a:t>reviewing</a:t>
            </a:r>
            <a:r>
              <a:rPr lang="en-US" sz="3600" kern="0" spc="482">
                <a:solidFill>
                  <a:srgbClr val="404040"/>
                </a:solidFill>
                <a:latin typeface="Z@RD28F.tmp"/>
                <a:cs typeface="Z@RD28F.tmp"/>
              </a:rPr>
              <a:t> </a:t>
            </a:r>
            <a:r>
              <a:rPr lang="en-US" sz="3600" kern="0">
                <a:solidFill>
                  <a:srgbClr val="404040"/>
                </a:solidFill>
                <a:latin typeface="Z@RD28F.tmp"/>
                <a:cs typeface="Z@RD28F.tmp"/>
              </a:rPr>
              <a:t>a</a:t>
            </a:r>
            <a:r>
              <a:rPr lang="en-US" sz="3600" kern="0" spc="504">
                <a:solidFill>
                  <a:srgbClr val="404040"/>
                </a:solidFill>
                <a:latin typeface="Z@RD28F.tmp"/>
                <a:cs typeface="Z@RD28F.tmp"/>
              </a:rPr>
              <a:t> </a:t>
            </a:r>
            <a:r>
              <a:rPr lang="en-US" sz="3600" kern="0" spc="147">
                <a:solidFill>
                  <a:srgbClr val="404040"/>
                </a:solidFill>
                <a:latin typeface="Z@RD28F.tmp"/>
                <a:cs typeface="Z@RD28F.tmp"/>
              </a:rPr>
              <a:t>project</a:t>
            </a:r>
            <a:r>
              <a:rPr lang="en-US" sz="3600" kern="0" spc="431">
                <a:solidFill>
                  <a:srgbClr val="404040"/>
                </a:solidFill>
                <a:latin typeface="Z@RD28F.tmp"/>
                <a:cs typeface="Z@RD28F.tmp"/>
              </a:rPr>
              <a:t> </a:t>
            </a:r>
            <a:r>
              <a:rPr lang="en-US" sz="3600" kern="0" spc="159">
                <a:solidFill>
                  <a:srgbClr val="404040"/>
                </a:solidFill>
                <a:latin typeface="Z@RD28F.tmp"/>
                <a:cs typeface="Z@RD28F.tmp"/>
              </a:rPr>
              <a:t>and</a:t>
            </a:r>
            <a:r>
              <a:rPr lang="en-US" sz="3600" kern="0">
                <a:solidFill>
                  <a:srgbClr val="404040"/>
                </a:solidFill>
                <a:latin typeface="Z@RD28F.tmp"/>
                <a:cs typeface="Z@RD28F.tmp"/>
              </a:rPr>
              <a:t>		its</a:t>
            </a:r>
            <a:r>
              <a:rPr lang="en-US" sz="3600" kern="0" spc="249">
                <a:solidFill>
                  <a:srgbClr val="404040"/>
                </a:solidFill>
                <a:latin typeface="Z@RD28F.tmp"/>
                <a:cs typeface="Z@RD28F.tmp"/>
              </a:rPr>
              <a:t> </a:t>
            </a:r>
            <a:r>
              <a:rPr lang="en-US" sz="3600" kern="0" spc="129">
                <a:solidFill>
                  <a:srgbClr val="404040"/>
                </a:solidFill>
                <a:latin typeface="Z@RD28F.tmp"/>
                <a:cs typeface="Z@RD28F.tmp"/>
              </a:rPr>
              <a:t>potential</a:t>
            </a:r>
            <a:endParaRPr lang="en-US" sz="3600" kern="0">
              <a:solidFill>
                <a:sysClr val="windowText" lastClr="000000"/>
              </a:solidFill>
              <a:latin typeface="Z@RD28F.tmp"/>
              <a:cs typeface="Z@RD28F.tmp"/>
            </a:endParaRPr>
          </a:p>
          <a:p>
            <a:pPr marL="15113" marR="5757" indent="-720" defTabSz="1036290">
              <a:lnSpc>
                <a:spcPct val="109300"/>
              </a:lnSpc>
              <a:spcBef>
                <a:spcPts val="6"/>
              </a:spcBef>
              <a:tabLst>
                <a:tab pos="5598842" algn="l"/>
                <a:tab pos="6972645" algn="l"/>
                <a:tab pos="8306148" algn="l"/>
              </a:tabLst>
            </a:pPr>
            <a:r>
              <a:rPr lang="en-US" sz="3600" kern="0" spc="153">
                <a:solidFill>
                  <a:srgbClr val="404040"/>
                </a:solidFill>
                <a:latin typeface="Z@RD28F.tmp"/>
                <a:cs typeface="Z@RD28F.tmp"/>
              </a:rPr>
              <a:t>environmental</a:t>
            </a:r>
            <a:r>
              <a:rPr lang="en-US" sz="3600" kern="0" spc="448">
                <a:solidFill>
                  <a:srgbClr val="404040"/>
                </a:solidFill>
                <a:latin typeface="Z@RD28F.tmp"/>
                <a:cs typeface="Z@RD28F.tmp"/>
              </a:rPr>
              <a:t> </a:t>
            </a:r>
            <a:r>
              <a:rPr lang="en-US" sz="3600" kern="0" spc="176">
                <a:solidFill>
                  <a:srgbClr val="404040"/>
                </a:solidFill>
                <a:latin typeface="Z@RD28F.tmp"/>
                <a:cs typeface="Z@RD28F.tmp"/>
              </a:rPr>
              <a:t>impacts</a:t>
            </a:r>
            <a:r>
              <a:rPr lang="en-US" sz="3600" kern="0" spc="527">
                <a:solidFill>
                  <a:srgbClr val="404040"/>
                </a:solidFill>
                <a:latin typeface="Z@RD28F.tmp"/>
                <a:cs typeface="Z@RD28F.tmp"/>
              </a:rPr>
              <a:t> </a:t>
            </a:r>
            <a:r>
              <a:rPr lang="en-US" sz="3600" kern="0">
                <a:solidFill>
                  <a:srgbClr val="404040"/>
                </a:solidFill>
                <a:latin typeface="Z@RD28F.tmp"/>
                <a:cs typeface="Z@RD28F.tmp"/>
              </a:rPr>
              <a:t>to</a:t>
            </a:r>
            <a:r>
              <a:rPr lang="en-US" sz="3600" kern="0" spc="312">
                <a:solidFill>
                  <a:srgbClr val="404040"/>
                </a:solidFill>
                <a:latin typeface="Z@RD28F.tmp"/>
                <a:cs typeface="Z@RD28F.tmp"/>
              </a:rPr>
              <a:t> </a:t>
            </a:r>
            <a:r>
              <a:rPr lang="en-US" sz="3600" kern="0" spc="170">
                <a:solidFill>
                  <a:srgbClr val="404040"/>
                </a:solidFill>
                <a:latin typeface="Z@RD28F.tmp"/>
                <a:cs typeface="Z@RD28F.tmp"/>
              </a:rPr>
              <a:t>determine</a:t>
            </a:r>
            <a:r>
              <a:rPr lang="en-US" sz="3600" kern="0">
                <a:solidFill>
                  <a:srgbClr val="404040"/>
                </a:solidFill>
                <a:latin typeface="Z@RD28F.tmp"/>
                <a:cs typeface="Z@RD28F.tmp"/>
              </a:rPr>
              <a:t>	</a:t>
            </a:r>
            <a:r>
              <a:rPr lang="en-US" sz="3600" kern="0" spc="125">
                <a:solidFill>
                  <a:srgbClr val="404040"/>
                </a:solidFill>
                <a:latin typeface="Z@RD28F.tmp"/>
                <a:cs typeface="Z@RD28F.tmp"/>
              </a:rPr>
              <a:t>whether</a:t>
            </a:r>
            <a:r>
              <a:rPr lang="en-US" sz="3600" kern="0" spc="380">
                <a:solidFill>
                  <a:srgbClr val="404040"/>
                </a:solidFill>
                <a:latin typeface="Z@RD28F.tmp"/>
                <a:cs typeface="Z@RD28F.tmp"/>
              </a:rPr>
              <a:t> </a:t>
            </a:r>
            <a:r>
              <a:rPr lang="en-US" sz="3600" kern="0" spc="-28">
                <a:solidFill>
                  <a:srgbClr val="404040"/>
                </a:solidFill>
                <a:latin typeface="Z@RD28F.tmp"/>
                <a:cs typeface="Z@RD28F.tmp"/>
              </a:rPr>
              <a:t>it </a:t>
            </a:r>
            <a:r>
              <a:rPr lang="en-US" sz="3600" kern="0" spc="153">
                <a:solidFill>
                  <a:srgbClr val="404040"/>
                </a:solidFill>
                <a:latin typeface="Z@RD28F.tmp"/>
                <a:cs typeface="Z@RD28F.tmp"/>
              </a:rPr>
              <a:t>meets</a:t>
            </a:r>
            <a:r>
              <a:rPr lang="en-US" sz="3600" kern="0" spc="470">
                <a:solidFill>
                  <a:srgbClr val="404040"/>
                </a:solidFill>
                <a:latin typeface="Z@RD28F.tmp"/>
                <a:cs typeface="Z@RD28F.tmp"/>
              </a:rPr>
              <a:t> </a:t>
            </a:r>
            <a:r>
              <a:rPr lang="en-US" sz="3600" kern="0" spc="136">
                <a:solidFill>
                  <a:srgbClr val="404040"/>
                </a:solidFill>
                <a:latin typeface="Z@RD28F.tmp"/>
                <a:cs typeface="Z@RD28F.tmp"/>
              </a:rPr>
              <a:t>federal,</a:t>
            </a:r>
            <a:r>
              <a:rPr lang="en-US" sz="3600" kern="0" spc="380">
                <a:solidFill>
                  <a:srgbClr val="404040"/>
                </a:solidFill>
                <a:latin typeface="Z@RD28F.tmp"/>
                <a:cs typeface="Z@RD28F.tmp"/>
              </a:rPr>
              <a:t> </a:t>
            </a:r>
            <a:r>
              <a:rPr lang="en-US" sz="3600" kern="0" spc="62">
                <a:solidFill>
                  <a:srgbClr val="404040"/>
                </a:solidFill>
                <a:latin typeface="Z@RD28F.tmp"/>
                <a:cs typeface="Z@RD28F.tmp"/>
              </a:rPr>
              <a:t>state,</a:t>
            </a:r>
            <a:r>
              <a:rPr lang="en-US" sz="3600" kern="0" spc="231">
                <a:solidFill>
                  <a:srgbClr val="404040"/>
                </a:solidFill>
                <a:latin typeface="Z@RD28F.tmp"/>
                <a:cs typeface="Z@RD28F.tmp"/>
              </a:rPr>
              <a:t> </a:t>
            </a:r>
            <a:r>
              <a:rPr lang="en-US" sz="3600" kern="0" spc="159">
                <a:solidFill>
                  <a:srgbClr val="404040"/>
                </a:solidFill>
                <a:latin typeface="Z@RD28F.tmp"/>
                <a:cs typeface="Z@RD28F.tmp"/>
              </a:rPr>
              <a:t>and</a:t>
            </a:r>
            <a:r>
              <a:rPr lang="en-US" sz="3600" kern="0">
                <a:solidFill>
                  <a:srgbClr val="404040"/>
                </a:solidFill>
                <a:latin typeface="Z@RD28F.tmp"/>
                <a:cs typeface="Z@RD28F.tmp"/>
              </a:rPr>
              <a:t>	</a:t>
            </a:r>
            <a:r>
              <a:rPr lang="en-US" sz="3600" kern="0" spc="142">
                <a:solidFill>
                  <a:srgbClr val="404040"/>
                </a:solidFill>
                <a:latin typeface="Z@RD28F.tmp"/>
                <a:cs typeface="Z@RD28F.tmp"/>
              </a:rPr>
              <a:t>local</a:t>
            </a:r>
            <a:r>
              <a:rPr lang="en-US" sz="3600" kern="0">
                <a:solidFill>
                  <a:srgbClr val="404040"/>
                </a:solidFill>
                <a:latin typeface="Z@RD28F.tmp"/>
                <a:cs typeface="Z@RD28F.tmp"/>
              </a:rPr>
              <a:t>	</a:t>
            </a:r>
            <a:r>
              <a:rPr lang="en-US" sz="3600" kern="0" spc="142">
                <a:solidFill>
                  <a:srgbClr val="404040"/>
                </a:solidFill>
                <a:latin typeface="Z@RD28F.tmp"/>
                <a:cs typeface="Z@RD28F.tmp"/>
              </a:rPr>
              <a:t>environmental</a:t>
            </a:r>
            <a:endParaRPr lang="en-US" sz="3600" kern="0">
              <a:solidFill>
                <a:sysClr val="windowText" lastClr="000000"/>
              </a:solidFill>
              <a:latin typeface="Z@RD28F.tmp"/>
              <a:cs typeface="Z@RD28F.tmp"/>
            </a:endParaRPr>
          </a:p>
          <a:p>
            <a:pPr marL="15113" defTabSz="1036290">
              <a:spcBef>
                <a:spcPts val="402"/>
              </a:spcBef>
            </a:pPr>
            <a:r>
              <a:rPr lang="en-US" sz="3600" kern="0" spc="147">
                <a:solidFill>
                  <a:srgbClr val="404040"/>
                </a:solidFill>
                <a:latin typeface="Z@RD28F.tmp"/>
                <a:cs typeface="Z@RD28F.tmp"/>
              </a:rPr>
              <a:t>standards.</a:t>
            </a:r>
            <a:endParaRPr lang="en-US" sz="3600" kern="0">
              <a:solidFill>
                <a:sysClr val="windowText" lastClr="000000"/>
              </a:solidFill>
              <a:latin typeface="Z@RD28F.tmp"/>
              <a:cs typeface="Z@RD28F.tmp"/>
            </a:endParaRPr>
          </a:p>
        </p:txBody>
      </p:sp>
      <p:sp>
        <p:nvSpPr>
          <p:cNvPr id="5" name="object 5"/>
          <p:cNvSpPr txBox="1">
            <a:spLocks noGrp="1"/>
          </p:cNvSpPr>
          <p:nvPr>
            <p:ph type="title"/>
          </p:nvPr>
        </p:nvSpPr>
        <p:spPr>
          <a:xfrm>
            <a:off x="1229478" y="285265"/>
            <a:ext cx="6687862" cy="1688838"/>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HUD</a:t>
            </a:r>
            <a:r>
              <a:rPr b="0" spc="187">
                <a:solidFill>
                  <a:srgbClr val="404040"/>
                </a:solidFill>
                <a:latin typeface="Z@RD28F.tmp"/>
                <a:cs typeface="Z@RD28F.tmp"/>
              </a:rPr>
              <a:t> </a:t>
            </a:r>
            <a:r>
              <a:rPr b="0" spc="51">
                <a:solidFill>
                  <a:srgbClr val="404040"/>
                </a:solidFill>
                <a:latin typeface="Z@RD28F.tmp"/>
                <a:cs typeface="Z@RD28F.tmp"/>
              </a:rPr>
              <a:t>Requirements:</a:t>
            </a:r>
          </a:p>
          <a:p>
            <a:pPr marL="14393"/>
            <a:r>
              <a:rPr b="0" spc="57">
                <a:solidFill>
                  <a:srgbClr val="404040"/>
                </a:solidFill>
                <a:latin typeface="Z@RD28F.tmp"/>
                <a:cs typeface="Z@RD28F.tmp"/>
              </a:rPr>
              <a:t>Environmental</a:t>
            </a:r>
            <a:r>
              <a:rPr b="0" spc="187">
                <a:solidFill>
                  <a:srgbClr val="404040"/>
                </a:solidFill>
                <a:latin typeface="Z@RD28F.tmp"/>
                <a:cs typeface="Z@RD28F.tmp"/>
              </a:rPr>
              <a:t> </a:t>
            </a:r>
            <a:r>
              <a:rPr b="0" spc="68">
                <a:solidFill>
                  <a:srgbClr val="404040"/>
                </a:solidFill>
                <a:latin typeface="Z@RD28F.tmp"/>
                <a:cs typeface="Z@RD28F.tmp"/>
              </a:rPr>
              <a:t>Review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p:nvPr/>
        </p:nvSpPr>
        <p:spPr>
          <a:xfrm>
            <a:off x="1229203" y="2068176"/>
            <a:ext cx="10995067" cy="4238169"/>
          </a:xfrm>
          <a:prstGeom prst="rect">
            <a:avLst/>
          </a:prstGeom>
        </p:spPr>
        <p:txBody>
          <a:bodyPr vert="horz" wrap="square" lIns="0" tIns="13674" rIns="0" bIns="0" rtlCol="0">
            <a:spAutoFit/>
          </a:bodyPr>
          <a:lstStyle/>
          <a:p>
            <a:pPr marL="14393" defTabSz="1036290">
              <a:lnSpc>
                <a:spcPts val="2584"/>
              </a:lnSpc>
              <a:spcBef>
                <a:spcPts val="108"/>
              </a:spcBef>
            </a:pPr>
            <a:r>
              <a:rPr sz="2267" b="1" kern="0">
                <a:solidFill>
                  <a:srgbClr val="404040"/>
                </a:solidFill>
                <a:latin typeface="Arial"/>
                <a:cs typeface="Arial"/>
              </a:rPr>
              <a:t>Equal</a:t>
            </a:r>
            <a:r>
              <a:rPr sz="2267" b="1" kern="0" spc="85">
                <a:solidFill>
                  <a:srgbClr val="404040"/>
                </a:solidFill>
                <a:latin typeface="Arial"/>
                <a:cs typeface="Arial"/>
              </a:rPr>
              <a:t> </a:t>
            </a:r>
            <a:r>
              <a:rPr sz="2267" b="1" kern="0" spc="-57">
                <a:solidFill>
                  <a:srgbClr val="404040"/>
                </a:solidFill>
                <a:latin typeface="Arial"/>
                <a:cs typeface="Arial"/>
              </a:rPr>
              <a:t>Access</a:t>
            </a:r>
            <a:r>
              <a:rPr sz="2267" b="1" kern="0" spc="129">
                <a:solidFill>
                  <a:srgbClr val="404040"/>
                </a:solidFill>
                <a:latin typeface="Arial"/>
                <a:cs typeface="Arial"/>
              </a:rPr>
              <a:t> </a:t>
            </a:r>
            <a:r>
              <a:rPr sz="2267" b="1" kern="0">
                <a:solidFill>
                  <a:srgbClr val="404040"/>
                </a:solidFill>
                <a:latin typeface="Arial"/>
                <a:cs typeface="Arial"/>
              </a:rPr>
              <a:t>in</a:t>
            </a:r>
            <a:r>
              <a:rPr sz="2267" b="1" kern="0" spc="45">
                <a:solidFill>
                  <a:srgbClr val="404040"/>
                </a:solidFill>
                <a:latin typeface="Arial"/>
                <a:cs typeface="Arial"/>
              </a:rPr>
              <a:t> </a:t>
            </a:r>
            <a:r>
              <a:rPr sz="2267" b="1" kern="0" spc="-11">
                <a:solidFill>
                  <a:srgbClr val="404040"/>
                </a:solidFill>
                <a:latin typeface="Arial"/>
                <a:cs typeface="Arial"/>
              </a:rPr>
              <a:t>Accordance</a:t>
            </a:r>
            <a:r>
              <a:rPr sz="2267" b="1" kern="0" spc="113">
                <a:solidFill>
                  <a:srgbClr val="404040"/>
                </a:solidFill>
                <a:latin typeface="Arial"/>
                <a:cs typeface="Arial"/>
              </a:rPr>
              <a:t> </a:t>
            </a:r>
            <a:r>
              <a:rPr sz="2267" b="1" kern="0">
                <a:solidFill>
                  <a:srgbClr val="404040"/>
                </a:solidFill>
                <a:latin typeface="Arial"/>
                <a:cs typeface="Arial"/>
              </a:rPr>
              <a:t>with</a:t>
            </a:r>
            <a:r>
              <a:rPr sz="2267" b="1" kern="0" spc="91">
                <a:solidFill>
                  <a:srgbClr val="404040"/>
                </a:solidFill>
                <a:latin typeface="Arial"/>
                <a:cs typeface="Arial"/>
              </a:rPr>
              <a:t> </a:t>
            </a:r>
            <a:r>
              <a:rPr sz="2267" b="1" kern="0">
                <a:solidFill>
                  <a:srgbClr val="404040"/>
                </a:solidFill>
                <a:latin typeface="Arial"/>
                <a:cs typeface="Arial"/>
              </a:rPr>
              <a:t>an</a:t>
            </a:r>
            <a:r>
              <a:rPr sz="2267" b="1" kern="0" spc="102">
                <a:solidFill>
                  <a:srgbClr val="404040"/>
                </a:solidFill>
                <a:latin typeface="Arial"/>
                <a:cs typeface="Arial"/>
              </a:rPr>
              <a:t> </a:t>
            </a:r>
            <a:r>
              <a:rPr sz="2267" b="1" kern="0">
                <a:solidFill>
                  <a:srgbClr val="404040"/>
                </a:solidFill>
                <a:latin typeface="Arial"/>
                <a:cs typeface="Arial"/>
              </a:rPr>
              <a:t>Individual's</a:t>
            </a:r>
            <a:r>
              <a:rPr sz="2267" b="1" kern="0" spc="96">
                <a:solidFill>
                  <a:srgbClr val="404040"/>
                </a:solidFill>
                <a:latin typeface="Arial"/>
                <a:cs typeface="Arial"/>
              </a:rPr>
              <a:t> </a:t>
            </a:r>
            <a:r>
              <a:rPr sz="2267" b="1" kern="0">
                <a:solidFill>
                  <a:srgbClr val="404040"/>
                </a:solidFill>
                <a:latin typeface="Arial"/>
                <a:cs typeface="Arial"/>
              </a:rPr>
              <a:t>Gender</a:t>
            </a:r>
            <a:r>
              <a:rPr sz="2267" b="1" kern="0" spc="119">
                <a:solidFill>
                  <a:srgbClr val="404040"/>
                </a:solidFill>
                <a:latin typeface="Arial"/>
                <a:cs typeface="Arial"/>
              </a:rPr>
              <a:t> </a:t>
            </a:r>
            <a:r>
              <a:rPr sz="2267" b="1" kern="0">
                <a:solidFill>
                  <a:srgbClr val="404040"/>
                </a:solidFill>
                <a:latin typeface="Arial"/>
                <a:cs typeface="Arial"/>
              </a:rPr>
              <a:t>Identity</a:t>
            </a:r>
            <a:r>
              <a:rPr sz="2267" kern="0">
                <a:solidFill>
                  <a:srgbClr val="404040"/>
                </a:solidFill>
                <a:latin typeface="Z@RD28F.tmp"/>
                <a:cs typeface="Z@RD28F.tmp"/>
              </a:rPr>
              <a:t>:</a:t>
            </a:r>
            <a:r>
              <a:rPr sz="2267" kern="0" spc="45">
                <a:solidFill>
                  <a:srgbClr val="404040"/>
                </a:solidFill>
                <a:latin typeface="Z@RD28F.tmp"/>
                <a:cs typeface="Z@RD28F.tmp"/>
              </a:rPr>
              <a:t> </a:t>
            </a:r>
            <a:r>
              <a:rPr sz="2267" kern="0" spc="91">
                <a:solidFill>
                  <a:srgbClr val="404040"/>
                </a:solidFill>
                <a:latin typeface="Z@RD28F.tmp"/>
                <a:cs typeface="Z@RD28F.tmp"/>
              </a:rPr>
              <a:t>On </a:t>
            </a:r>
            <a:endParaRPr sz="2267" kern="0">
              <a:solidFill>
                <a:sysClr val="windowText" lastClr="000000"/>
              </a:solidFill>
              <a:latin typeface="Z@RD28F.tmp"/>
              <a:cs typeface="Z@RD28F.tmp"/>
            </a:endParaRPr>
          </a:p>
          <a:p>
            <a:pPr marL="14393" defTabSz="1036290">
              <a:lnSpc>
                <a:spcPts val="2448"/>
              </a:lnSpc>
              <a:tabLst>
                <a:tab pos="1726430" algn="l"/>
              </a:tabLst>
            </a:pPr>
            <a:r>
              <a:rPr sz="2267" kern="0" spc="108">
                <a:solidFill>
                  <a:srgbClr val="404040"/>
                </a:solidFill>
                <a:latin typeface="Z@RD28F.tmp"/>
                <a:cs typeface="Z@RD28F.tmp"/>
              </a:rPr>
              <a:t>September</a:t>
            </a:r>
            <a:r>
              <a:rPr sz="2267" kern="0">
                <a:solidFill>
                  <a:srgbClr val="404040"/>
                </a:solidFill>
                <a:latin typeface="Z@RD28F.tmp"/>
                <a:cs typeface="Z@RD28F.tmp"/>
              </a:rPr>
              <a:t>	</a:t>
            </a:r>
            <a:r>
              <a:rPr sz="2267" kern="0" spc="62">
                <a:solidFill>
                  <a:srgbClr val="404040"/>
                </a:solidFill>
                <a:latin typeface="Z@RD28F.tmp"/>
                <a:cs typeface="Z@RD28F.tmp"/>
              </a:rPr>
              <a:t>21,</a:t>
            </a:r>
            <a:r>
              <a:rPr sz="2267" kern="0" spc="159">
                <a:solidFill>
                  <a:srgbClr val="404040"/>
                </a:solidFill>
                <a:latin typeface="Z@RD28F.tmp"/>
                <a:cs typeface="Z@RD28F.tmp"/>
              </a:rPr>
              <a:t> </a:t>
            </a:r>
            <a:r>
              <a:rPr sz="2267" kern="0" spc="91">
                <a:solidFill>
                  <a:srgbClr val="404040"/>
                </a:solidFill>
                <a:latin typeface="Z@RD28F.tmp"/>
                <a:cs typeface="Z@RD28F.tmp"/>
              </a:rPr>
              <a:t>2016,</a:t>
            </a:r>
            <a:r>
              <a:rPr sz="2267" kern="0" spc="204">
                <a:solidFill>
                  <a:srgbClr val="404040"/>
                </a:solidFill>
                <a:latin typeface="Z@RD28F.tmp"/>
                <a:cs typeface="Z@RD28F.tmp"/>
              </a:rPr>
              <a:t> </a:t>
            </a:r>
            <a:r>
              <a:rPr sz="2267" kern="0" spc="129">
                <a:solidFill>
                  <a:srgbClr val="404040"/>
                </a:solidFill>
                <a:latin typeface="Z@RD28F.tmp"/>
                <a:cs typeface="Z@RD28F.tmp"/>
              </a:rPr>
              <a:t>HUD</a:t>
            </a:r>
            <a:r>
              <a:rPr sz="2267" kern="0" spc="357">
                <a:solidFill>
                  <a:srgbClr val="404040"/>
                </a:solidFill>
                <a:latin typeface="Z@RD28F.tmp"/>
                <a:cs typeface="Z@RD28F.tmp"/>
              </a:rPr>
              <a:t> </a:t>
            </a:r>
            <a:r>
              <a:rPr sz="2267" kern="0" spc="119">
                <a:solidFill>
                  <a:srgbClr val="404040"/>
                </a:solidFill>
                <a:latin typeface="Z@RD28F.tmp"/>
                <a:cs typeface="Z@RD28F.tmp"/>
              </a:rPr>
              <a:t>published</a:t>
            </a:r>
            <a:r>
              <a:rPr sz="2267" kern="0" spc="231">
                <a:solidFill>
                  <a:srgbClr val="404040"/>
                </a:solidFill>
                <a:latin typeface="Z@RD28F.tmp"/>
                <a:cs typeface="Z@RD28F.tmp"/>
              </a:rPr>
              <a:t> </a:t>
            </a:r>
            <a:r>
              <a:rPr sz="2267" kern="0">
                <a:solidFill>
                  <a:srgbClr val="404040"/>
                </a:solidFill>
                <a:latin typeface="Z@RD28F.tmp"/>
                <a:cs typeface="Z@RD28F.tmp"/>
              </a:rPr>
              <a:t>a</a:t>
            </a:r>
            <a:r>
              <a:rPr sz="2267" kern="0" spc="221">
                <a:solidFill>
                  <a:srgbClr val="404040"/>
                </a:solidFill>
                <a:latin typeface="Z@RD28F.tmp"/>
                <a:cs typeface="Z@RD28F.tmp"/>
              </a:rPr>
              <a:t> </a:t>
            </a:r>
            <a:r>
              <a:rPr sz="2267" kern="0">
                <a:solidFill>
                  <a:srgbClr val="404040"/>
                </a:solidFill>
                <a:latin typeface="Z@RD28F.tmp"/>
                <a:cs typeface="Z@RD28F.tmp"/>
              </a:rPr>
              <a:t>final</a:t>
            </a:r>
            <a:r>
              <a:rPr sz="2267" kern="0" spc="142">
                <a:solidFill>
                  <a:srgbClr val="404040"/>
                </a:solidFill>
                <a:latin typeface="Z@RD28F.tmp"/>
                <a:cs typeface="Z@RD28F.tmp"/>
              </a:rPr>
              <a:t> </a:t>
            </a:r>
            <a:r>
              <a:rPr sz="2267" kern="0" spc="57">
                <a:solidFill>
                  <a:srgbClr val="404040"/>
                </a:solidFill>
                <a:latin typeface="Z@RD28F.tmp"/>
                <a:cs typeface="Z@RD28F.tmp"/>
              </a:rPr>
              <a:t>rule</a:t>
            </a:r>
            <a:r>
              <a:rPr sz="2267" kern="0" spc="187">
                <a:solidFill>
                  <a:srgbClr val="404040"/>
                </a:solidFill>
                <a:latin typeface="Z@RD28F.tmp"/>
                <a:cs typeface="Z@RD28F.tmp"/>
              </a:rPr>
              <a:t> </a:t>
            </a:r>
            <a:r>
              <a:rPr sz="2267" kern="0">
                <a:solidFill>
                  <a:srgbClr val="404040"/>
                </a:solidFill>
                <a:latin typeface="Z@RD28F.tmp"/>
                <a:cs typeface="Z@RD28F.tmp"/>
              </a:rPr>
              <a:t>in</a:t>
            </a:r>
            <a:r>
              <a:rPr sz="2267" kern="0" spc="193">
                <a:solidFill>
                  <a:srgbClr val="404040"/>
                </a:solidFill>
                <a:latin typeface="Z@RD28F.tmp"/>
                <a:cs typeface="Z@RD28F.tmp"/>
              </a:rPr>
              <a:t> </a:t>
            </a:r>
            <a:r>
              <a:rPr sz="2267" kern="0">
                <a:solidFill>
                  <a:srgbClr val="404040"/>
                </a:solidFill>
                <a:latin typeface="Z@RD28F.tmp"/>
                <a:cs typeface="Z@RD28F.tmp"/>
              </a:rPr>
              <a:t>the</a:t>
            </a:r>
            <a:r>
              <a:rPr sz="2267" kern="0" spc="170">
                <a:solidFill>
                  <a:srgbClr val="404040"/>
                </a:solidFill>
                <a:latin typeface="Z@RD28F.tmp"/>
                <a:cs typeface="Z@RD28F.tmp"/>
              </a:rPr>
              <a:t> </a:t>
            </a:r>
            <a:r>
              <a:rPr sz="2267" kern="0" spc="85">
                <a:solidFill>
                  <a:srgbClr val="404040"/>
                </a:solidFill>
                <a:latin typeface="Z@RD28F.tmp"/>
                <a:cs typeface="Z@RD28F.tmp"/>
              </a:rPr>
              <a:t>Federal</a:t>
            </a:r>
            <a:r>
              <a:rPr sz="2267" kern="0" spc="227">
                <a:solidFill>
                  <a:srgbClr val="404040"/>
                </a:solidFill>
                <a:latin typeface="Z@RD28F.tmp"/>
                <a:cs typeface="Z@RD28F.tmp"/>
              </a:rPr>
              <a:t> </a:t>
            </a:r>
            <a:r>
              <a:rPr sz="2267" kern="0" spc="79">
                <a:solidFill>
                  <a:srgbClr val="404040"/>
                </a:solidFill>
                <a:latin typeface="Z@RD28F.tmp"/>
                <a:cs typeface="Z@RD28F.tmp"/>
              </a:rPr>
              <a:t>Register</a:t>
            </a:r>
            <a:endParaRPr sz="2267" kern="0">
              <a:solidFill>
                <a:sysClr val="windowText" lastClr="000000"/>
              </a:solidFill>
              <a:latin typeface="Z@RD28F.tmp"/>
              <a:cs typeface="Z@RD28F.tmp"/>
            </a:endParaRPr>
          </a:p>
          <a:p>
            <a:pPr marL="14393" defTabSz="1036290">
              <a:lnSpc>
                <a:spcPts val="2448"/>
              </a:lnSpc>
              <a:tabLst>
                <a:tab pos="3570881" algn="l"/>
              </a:tabLst>
            </a:pPr>
            <a:r>
              <a:rPr sz="2267" kern="0" spc="57">
                <a:solidFill>
                  <a:srgbClr val="404040"/>
                </a:solidFill>
                <a:latin typeface="Z@RD28F.tmp"/>
                <a:cs typeface="Z@RD28F.tmp"/>
              </a:rPr>
              <a:t>entitled</a:t>
            </a:r>
            <a:r>
              <a:rPr sz="2267" kern="0" spc="176">
                <a:solidFill>
                  <a:srgbClr val="404040"/>
                </a:solidFill>
                <a:latin typeface="Z@RD28F.tmp"/>
                <a:cs typeface="Z@RD28F.tmp"/>
              </a:rPr>
              <a:t> </a:t>
            </a:r>
            <a:r>
              <a:rPr sz="2267" kern="0" spc="96">
                <a:solidFill>
                  <a:srgbClr val="404040"/>
                </a:solidFill>
                <a:latin typeface="Z@RD28F.tmp"/>
                <a:cs typeface="Z@RD28F.tmp"/>
              </a:rPr>
              <a:t>"Equal</a:t>
            </a:r>
            <a:r>
              <a:rPr sz="2267" kern="0" spc="164">
                <a:solidFill>
                  <a:srgbClr val="404040"/>
                </a:solidFill>
                <a:latin typeface="Z@RD28F.tmp"/>
                <a:cs typeface="Z@RD28F.tmp"/>
              </a:rPr>
              <a:t> </a:t>
            </a:r>
            <a:r>
              <a:rPr sz="2267" kern="0" spc="125">
                <a:solidFill>
                  <a:srgbClr val="404040"/>
                </a:solidFill>
                <a:latin typeface="Z@RD28F.tmp"/>
                <a:cs typeface="Z@RD28F.tmp"/>
              </a:rPr>
              <a:t>Access</a:t>
            </a:r>
            <a:r>
              <a:rPr sz="2267" kern="0" spc="255">
                <a:solidFill>
                  <a:srgbClr val="404040"/>
                </a:solidFill>
                <a:latin typeface="Z@RD28F.tmp"/>
                <a:cs typeface="Z@RD28F.tmp"/>
              </a:rPr>
              <a:t> </a:t>
            </a:r>
            <a:r>
              <a:rPr sz="2267" kern="0" spc="-28">
                <a:solidFill>
                  <a:srgbClr val="404040"/>
                </a:solidFill>
                <a:latin typeface="Z@RD28F.tmp"/>
                <a:cs typeface="Z@RD28F.tmp"/>
              </a:rPr>
              <a:t>in</a:t>
            </a:r>
            <a:r>
              <a:rPr sz="2267" kern="0">
                <a:solidFill>
                  <a:srgbClr val="404040"/>
                </a:solidFill>
                <a:latin typeface="Z@RD28F.tmp"/>
                <a:cs typeface="Z@RD28F.tmp"/>
              </a:rPr>
              <a:t>	</a:t>
            </a:r>
            <a:r>
              <a:rPr sz="2267" kern="0" spc="129">
                <a:solidFill>
                  <a:srgbClr val="404040"/>
                </a:solidFill>
                <a:latin typeface="Z@RD28F.tmp"/>
                <a:cs typeface="Z@RD28F.tmp"/>
              </a:rPr>
              <a:t>Accordance</a:t>
            </a:r>
            <a:r>
              <a:rPr sz="2267" kern="0" spc="357">
                <a:solidFill>
                  <a:srgbClr val="404040"/>
                </a:solidFill>
                <a:latin typeface="Z@RD28F.tmp"/>
                <a:cs typeface="Z@RD28F.tmp"/>
              </a:rPr>
              <a:t> </a:t>
            </a:r>
            <a:r>
              <a:rPr sz="2267" kern="0">
                <a:solidFill>
                  <a:srgbClr val="404040"/>
                </a:solidFill>
                <a:latin typeface="Z@RD28F.tmp"/>
                <a:cs typeface="Z@RD28F.tmp"/>
              </a:rPr>
              <a:t>with</a:t>
            </a:r>
            <a:r>
              <a:rPr sz="2267" kern="0" spc="96">
                <a:solidFill>
                  <a:srgbClr val="404040"/>
                </a:solidFill>
                <a:latin typeface="Z@RD28F.tmp"/>
                <a:cs typeface="Z@RD28F.tmp"/>
              </a:rPr>
              <a:t> </a:t>
            </a:r>
            <a:r>
              <a:rPr sz="2267" kern="0" spc="57">
                <a:solidFill>
                  <a:srgbClr val="404040"/>
                </a:solidFill>
                <a:latin typeface="Z@RD28F.tmp"/>
                <a:cs typeface="Z@RD28F.tmp"/>
              </a:rPr>
              <a:t>an</a:t>
            </a:r>
            <a:r>
              <a:rPr sz="2267" kern="0" spc="266">
                <a:solidFill>
                  <a:srgbClr val="404040"/>
                </a:solidFill>
                <a:latin typeface="Z@RD28F.tmp"/>
                <a:cs typeface="Z@RD28F.tmp"/>
              </a:rPr>
              <a:t> </a:t>
            </a:r>
            <a:r>
              <a:rPr sz="2267" kern="0" spc="91">
                <a:solidFill>
                  <a:srgbClr val="404040"/>
                </a:solidFill>
                <a:latin typeface="Z@RD28F.tmp"/>
                <a:cs typeface="Z@RD28F.tmp"/>
              </a:rPr>
              <a:t>Individual's</a:t>
            </a:r>
            <a:r>
              <a:rPr sz="2267" kern="0" spc="231">
                <a:solidFill>
                  <a:srgbClr val="404040"/>
                </a:solidFill>
                <a:latin typeface="Z@RD28F.tmp"/>
                <a:cs typeface="Z@RD28F.tmp"/>
              </a:rPr>
              <a:t> </a:t>
            </a:r>
            <a:r>
              <a:rPr sz="2267" kern="0" spc="129">
                <a:solidFill>
                  <a:srgbClr val="404040"/>
                </a:solidFill>
                <a:latin typeface="Z@RD28F.tmp"/>
                <a:cs typeface="Z@RD28F.tmp"/>
              </a:rPr>
              <a:t>Gender</a:t>
            </a:r>
            <a:r>
              <a:rPr sz="2267" kern="0" spc="374">
                <a:solidFill>
                  <a:srgbClr val="404040"/>
                </a:solidFill>
                <a:latin typeface="Z@RD28F.tmp"/>
                <a:cs typeface="Z@RD28F.tmp"/>
              </a:rPr>
              <a:t> </a:t>
            </a:r>
            <a:r>
              <a:rPr sz="2267" kern="0" spc="51">
                <a:solidFill>
                  <a:srgbClr val="404040"/>
                </a:solidFill>
                <a:latin typeface="Z@RD28F.tmp"/>
                <a:cs typeface="Z@RD28F.tmp"/>
              </a:rPr>
              <a:t>Identity</a:t>
            </a:r>
            <a:r>
              <a:rPr sz="2267" kern="0" spc="164">
                <a:solidFill>
                  <a:srgbClr val="404040"/>
                </a:solidFill>
                <a:latin typeface="Z@RD28F.tmp"/>
                <a:cs typeface="Z@RD28F.tmp"/>
              </a:rPr>
              <a:t> </a:t>
            </a:r>
            <a:r>
              <a:rPr sz="2267" kern="0" spc="51">
                <a:solidFill>
                  <a:srgbClr val="404040"/>
                </a:solidFill>
                <a:latin typeface="Z@RD28F.tmp"/>
                <a:cs typeface="Z@RD28F.tmp"/>
              </a:rPr>
              <a:t>in</a:t>
            </a:r>
            <a:endParaRPr sz="2267" kern="0">
              <a:solidFill>
                <a:sysClr val="windowText" lastClr="000000"/>
              </a:solidFill>
              <a:latin typeface="Z@RD28F.tmp"/>
              <a:cs typeface="Z@RD28F.tmp"/>
            </a:endParaRPr>
          </a:p>
          <a:p>
            <a:pPr marL="14393" marR="5757" defTabSz="1036290">
              <a:lnSpc>
                <a:spcPts val="2448"/>
              </a:lnSpc>
              <a:spcBef>
                <a:spcPts val="176"/>
              </a:spcBef>
              <a:tabLst>
                <a:tab pos="3474448" algn="l"/>
                <a:tab pos="3688903" algn="l"/>
                <a:tab pos="4236553" algn="l"/>
              </a:tabLst>
            </a:pPr>
            <a:r>
              <a:rPr sz="2267" kern="0" spc="119">
                <a:solidFill>
                  <a:srgbClr val="404040"/>
                </a:solidFill>
                <a:latin typeface="Z@RD28F.tmp"/>
                <a:cs typeface="Z@RD28F.tmp"/>
              </a:rPr>
              <a:t>Community</a:t>
            </a:r>
            <a:r>
              <a:rPr sz="2267" kern="0" spc="278">
                <a:solidFill>
                  <a:srgbClr val="404040"/>
                </a:solidFill>
                <a:latin typeface="Z@RD28F.tmp"/>
                <a:cs typeface="Z@RD28F.tmp"/>
              </a:rPr>
              <a:t> </a:t>
            </a:r>
            <a:r>
              <a:rPr sz="2267" kern="0" spc="108">
                <a:solidFill>
                  <a:srgbClr val="404040"/>
                </a:solidFill>
                <a:latin typeface="Z@RD28F.tmp"/>
                <a:cs typeface="Z@RD28F.tmp"/>
              </a:rPr>
              <a:t>Planning</a:t>
            </a:r>
            <a:r>
              <a:rPr sz="2267" kern="0" spc="272">
                <a:solidFill>
                  <a:srgbClr val="404040"/>
                </a:solidFill>
                <a:latin typeface="Z@RD28F.tmp"/>
                <a:cs typeface="Z@RD28F.tmp"/>
              </a:rPr>
              <a:t> </a:t>
            </a:r>
            <a:r>
              <a:rPr sz="2267" kern="0" spc="68">
                <a:solidFill>
                  <a:srgbClr val="404040"/>
                </a:solidFill>
                <a:latin typeface="Z@RD28F.tmp"/>
                <a:cs typeface="Z@RD28F.tmp"/>
              </a:rPr>
              <a:t>and</a:t>
            </a:r>
            <a:r>
              <a:rPr sz="2267" kern="0">
                <a:solidFill>
                  <a:srgbClr val="404040"/>
                </a:solidFill>
                <a:latin typeface="Z@RD28F.tmp"/>
                <a:cs typeface="Z@RD28F.tmp"/>
              </a:rPr>
              <a:t>		</a:t>
            </a:r>
            <a:r>
              <a:rPr sz="2267" kern="0" spc="119">
                <a:solidFill>
                  <a:srgbClr val="404040"/>
                </a:solidFill>
                <a:latin typeface="Z@RD28F.tmp"/>
                <a:cs typeface="Z@RD28F.tmp"/>
              </a:rPr>
              <a:t>Development</a:t>
            </a:r>
            <a:r>
              <a:rPr sz="2267" kern="0" spc="397">
                <a:solidFill>
                  <a:srgbClr val="404040"/>
                </a:solidFill>
                <a:latin typeface="Z@RD28F.tmp"/>
                <a:cs typeface="Z@RD28F.tmp"/>
              </a:rPr>
              <a:t> </a:t>
            </a:r>
            <a:r>
              <a:rPr sz="2267" kern="0" spc="79">
                <a:solidFill>
                  <a:srgbClr val="404040"/>
                </a:solidFill>
                <a:latin typeface="Z@RD28F.tmp"/>
                <a:cs typeface="Z@RD28F.tmp"/>
              </a:rPr>
              <a:t>Programs."</a:t>
            </a:r>
            <a:r>
              <a:rPr sz="2267" kern="0" spc="329">
                <a:solidFill>
                  <a:srgbClr val="404040"/>
                </a:solidFill>
                <a:latin typeface="Z@RD28F.tmp"/>
                <a:cs typeface="Z@RD28F.tmp"/>
              </a:rPr>
              <a:t> </a:t>
            </a:r>
            <a:r>
              <a:rPr sz="2267" kern="0" spc="113">
                <a:solidFill>
                  <a:srgbClr val="404040"/>
                </a:solidFill>
                <a:latin typeface="Z@RD28F.tmp"/>
                <a:cs typeface="Z@RD28F.tmp"/>
              </a:rPr>
              <a:t>Through</a:t>
            </a:r>
            <a:r>
              <a:rPr sz="2267" kern="0" spc="408">
                <a:solidFill>
                  <a:srgbClr val="404040"/>
                </a:solidFill>
                <a:latin typeface="Z@RD28F.tmp"/>
                <a:cs typeface="Z@RD28F.tmp"/>
              </a:rPr>
              <a:t> </a:t>
            </a:r>
            <a:r>
              <a:rPr sz="2267" kern="0">
                <a:solidFill>
                  <a:srgbClr val="404040"/>
                </a:solidFill>
                <a:latin typeface="Z@RD28F.tmp"/>
                <a:cs typeface="Z@RD28F.tmp"/>
              </a:rPr>
              <a:t>this</a:t>
            </a:r>
            <a:r>
              <a:rPr sz="2267" kern="0" spc="231">
                <a:solidFill>
                  <a:srgbClr val="404040"/>
                </a:solidFill>
                <a:latin typeface="Z@RD28F.tmp"/>
                <a:cs typeface="Z@RD28F.tmp"/>
              </a:rPr>
              <a:t> </a:t>
            </a:r>
            <a:r>
              <a:rPr sz="2267" kern="0">
                <a:solidFill>
                  <a:srgbClr val="404040"/>
                </a:solidFill>
                <a:latin typeface="Z@RD28F.tmp"/>
                <a:cs typeface="Z@RD28F.tmp"/>
              </a:rPr>
              <a:t>final</a:t>
            </a:r>
            <a:r>
              <a:rPr sz="2267" kern="0" spc="215">
                <a:solidFill>
                  <a:srgbClr val="404040"/>
                </a:solidFill>
                <a:latin typeface="Z@RD28F.tmp"/>
                <a:cs typeface="Z@RD28F.tmp"/>
              </a:rPr>
              <a:t> </a:t>
            </a:r>
            <a:r>
              <a:rPr sz="2267" kern="0">
                <a:solidFill>
                  <a:srgbClr val="404040"/>
                </a:solidFill>
                <a:latin typeface="Z@RD28F.tmp"/>
                <a:cs typeface="Z@RD28F.tmp"/>
              </a:rPr>
              <a:t>rule,</a:t>
            </a:r>
            <a:r>
              <a:rPr sz="2267" kern="0" spc="244">
                <a:solidFill>
                  <a:srgbClr val="404040"/>
                </a:solidFill>
                <a:latin typeface="Z@RD28F.tmp"/>
                <a:cs typeface="Z@RD28F.tmp"/>
              </a:rPr>
              <a:t> </a:t>
            </a:r>
            <a:r>
              <a:rPr sz="2267" kern="0" spc="102">
                <a:solidFill>
                  <a:srgbClr val="404040"/>
                </a:solidFill>
                <a:latin typeface="Z@RD28F.tmp"/>
                <a:cs typeface="Z@RD28F.tmp"/>
              </a:rPr>
              <a:t>HUD </a:t>
            </a:r>
            <a:r>
              <a:rPr sz="2267" kern="0" spc="79">
                <a:solidFill>
                  <a:srgbClr val="404040"/>
                </a:solidFill>
                <a:latin typeface="Z@RD28F.tmp"/>
                <a:cs typeface="Z@RD28F.tmp"/>
              </a:rPr>
              <a:t>ensures</a:t>
            </a:r>
            <a:r>
              <a:rPr sz="2267" kern="0" spc="204">
                <a:solidFill>
                  <a:srgbClr val="404040"/>
                </a:solidFill>
                <a:latin typeface="Z@RD28F.tmp"/>
                <a:cs typeface="Z@RD28F.tmp"/>
              </a:rPr>
              <a:t> </a:t>
            </a:r>
            <a:r>
              <a:rPr sz="2267" kern="0" spc="96">
                <a:solidFill>
                  <a:srgbClr val="404040"/>
                </a:solidFill>
                <a:latin typeface="Z@RD28F.tmp"/>
                <a:cs typeface="Z@RD28F.tmp"/>
              </a:rPr>
              <a:t>equal</a:t>
            </a:r>
            <a:r>
              <a:rPr sz="2267" kern="0" spc="272">
                <a:solidFill>
                  <a:srgbClr val="404040"/>
                </a:solidFill>
                <a:latin typeface="Z@RD28F.tmp"/>
                <a:cs typeface="Z@RD28F.tmp"/>
              </a:rPr>
              <a:t> </a:t>
            </a:r>
            <a:r>
              <a:rPr sz="2267" kern="0" spc="113">
                <a:solidFill>
                  <a:srgbClr val="404040"/>
                </a:solidFill>
                <a:latin typeface="Z@RD28F.tmp"/>
                <a:cs typeface="Z@RD28F.tmp"/>
              </a:rPr>
              <a:t>access</a:t>
            </a:r>
            <a:r>
              <a:rPr sz="2267" kern="0" spc="283">
                <a:solidFill>
                  <a:srgbClr val="404040"/>
                </a:solidFill>
                <a:latin typeface="Z@RD28F.tmp"/>
                <a:cs typeface="Z@RD28F.tmp"/>
              </a:rPr>
              <a:t> </a:t>
            </a:r>
            <a:r>
              <a:rPr sz="2267" kern="0" spc="-28">
                <a:solidFill>
                  <a:srgbClr val="404040"/>
                </a:solidFill>
                <a:latin typeface="Z@RD28F.tmp"/>
                <a:cs typeface="Z@RD28F.tmp"/>
              </a:rPr>
              <a:t>to</a:t>
            </a:r>
            <a:r>
              <a:rPr sz="2267" kern="0">
                <a:solidFill>
                  <a:srgbClr val="404040"/>
                </a:solidFill>
                <a:latin typeface="Z@RD28F.tmp"/>
                <a:cs typeface="Z@RD28F.tmp"/>
              </a:rPr>
              <a:t>	</a:t>
            </a:r>
            <a:r>
              <a:rPr sz="2267" kern="0" spc="96">
                <a:solidFill>
                  <a:srgbClr val="404040"/>
                </a:solidFill>
                <a:latin typeface="Z@RD28F.tmp"/>
                <a:cs typeface="Z@RD28F.tmp"/>
              </a:rPr>
              <a:t>individuals</a:t>
            </a:r>
            <a:r>
              <a:rPr sz="2267" kern="0" spc="272">
                <a:solidFill>
                  <a:srgbClr val="404040"/>
                </a:solidFill>
                <a:latin typeface="Z@RD28F.tmp"/>
                <a:cs typeface="Z@RD28F.tmp"/>
              </a:rPr>
              <a:t> </a:t>
            </a:r>
            <a:r>
              <a:rPr sz="2267" kern="0">
                <a:solidFill>
                  <a:srgbClr val="404040"/>
                </a:solidFill>
                <a:latin typeface="Z@RD28F.tmp"/>
                <a:cs typeface="Z@RD28F.tmp"/>
              </a:rPr>
              <a:t>in</a:t>
            </a:r>
            <a:r>
              <a:rPr sz="2267" kern="0" spc="238">
                <a:solidFill>
                  <a:srgbClr val="404040"/>
                </a:solidFill>
                <a:latin typeface="Z@RD28F.tmp"/>
                <a:cs typeface="Z@RD28F.tmp"/>
              </a:rPr>
              <a:t> </a:t>
            </a:r>
            <a:r>
              <a:rPr sz="2267" kern="0" spc="125">
                <a:solidFill>
                  <a:srgbClr val="404040"/>
                </a:solidFill>
                <a:latin typeface="Z@RD28F.tmp"/>
                <a:cs typeface="Z@RD28F.tmp"/>
              </a:rPr>
              <a:t>accordance</a:t>
            </a:r>
            <a:r>
              <a:rPr sz="2267" kern="0" spc="351">
                <a:solidFill>
                  <a:srgbClr val="404040"/>
                </a:solidFill>
                <a:latin typeface="Z@RD28F.tmp"/>
                <a:cs typeface="Z@RD28F.tmp"/>
              </a:rPr>
              <a:t> </a:t>
            </a:r>
            <a:r>
              <a:rPr sz="2267" kern="0">
                <a:solidFill>
                  <a:srgbClr val="404040"/>
                </a:solidFill>
                <a:latin typeface="Z@RD28F.tmp"/>
                <a:cs typeface="Z@RD28F.tmp"/>
              </a:rPr>
              <a:t>with</a:t>
            </a:r>
            <a:r>
              <a:rPr sz="2267" kern="0" spc="142">
                <a:solidFill>
                  <a:srgbClr val="404040"/>
                </a:solidFill>
                <a:latin typeface="Z@RD28F.tmp"/>
                <a:cs typeface="Z@RD28F.tmp"/>
              </a:rPr>
              <a:t> </a:t>
            </a:r>
            <a:r>
              <a:rPr sz="2267" kern="0">
                <a:solidFill>
                  <a:srgbClr val="404040"/>
                </a:solidFill>
                <a:latin typeface="Z@RD28F.tmp"/>
                <a:cs typeface="Z@RD28F.tmp"/>
              </a:rPr>
              <a:t>their</a:t>
            </a:r>
            <a:r>
              <a:rPr sz="2267" kern="0" spc="187">
                <a:solidFill>
                  <a:srgbClr val="404040"/>
                </a:solidFill>
                <a:latin typeface="Z@RD28F.tmp"/>
                <a:cs typeface="Z@RD28F.tmp"/>
              </a:rPr>
              <a:t> </a:t>
            </a:r>
            <a:r>
              <a:rPr sz="2267" kern="0" spc="129">
                <a:solidFill>
                  <a:srgbClr val="404040"/>
                </a:solidFill>
                <a:latin typeface="Z@RD28F.tmp"/>
                <a:cs typeface="Z@RD28F.tmp"/>
              </a:rPr>
              <a:t>gender</a:t>
            </a:r>
            <a:r>
              <a:rPr sz="2267" kern="0" spc="425">
                <a:solidFill>
                  <a:srgbClr val="404040"/>
                </a:solidFill>
                <a:latin typeface="Z@RD28F.tmp"/>
                <a:cs typeface="Z@RD28F.tmp"/>
              </a:rPr>
              <a:t> </a:t>
            </a:r>
            <a:r>
              <a:rPr sz="2267" kern="0" spc="51">
                <a:solidFill>
                  <a:srgbClr val="404040"/>
                </a:solidFill>
                <a:latin typeface="Z@RD28F.tmp"/>
                <a:cs typeface="Z@RD28F.tmp"/>
              </a:rPr>
              <a:t>identity</a:t>
            </a:r>
            <a:r>
              <a:rPr sz="2267" kern="0" spc="204">
                <a:solidFill>
                  <a:srgbClr val="404040"/>
                </a:solidFill>
                <a:latin typeface="Z@RD28F.tmp"/>
                <a:cs typeface="Z@RD28F.tmp"/>
              </a:rPr>
              <a:t> </a:t>
            </a:r>
            <a:r>
              <a:rPr sz="2267" kern="0" spc="51">
                <a:solidFill>
                  <a:srgbClr val="404040"/>
                </a:solidFill>
                <a:latin typeface="Z@RD28F.tmp"/>
                <a:cs typeface="Z@RD28F.tmp"/>
              </a:rPr>
              <a:t>in </a:t>
            </a:r>
            <a:r>
              <a:rPr sz="2267" kern="0" spc="119">
                <a:solidFill>
                  <a:srgbClr val="404040"/>
                </a:solidFill>
                <a:latin typeface="Z@RD28F.tmp"/>
                <a:cs typeface="Z@RD28F.tmp"/>
              </a:rPr>
              <a:t>programs</a:t>
            </a:r>
            <a:r>
              <a:rPr sz="2267" kern="0" spc="278">
                <a:solidFill>
                  <a:srgbClr val="404040"/>
                </a:solidFill>
                <a:latin typeface="Z@RD28F.tmp"/>
                <a:cs typeface="Z@RD28F.tmp"/>
              </a:rPr>
              <a:t> </a:t>
            </a:r>
            <a:r>
              <a:rPr sz="2267" kern="0" spc="96">
                <a:solidFill>
                  <a:srgbClr val="404040"/>
                </a:solidFill>
                <a:latin typeface="Z@RD28F.tmp"/>
                <a:cs typeface="Z@RD28F.tmp"/>
              </a:rPr>
              <a:t>and</a:t>
            </a:r>
            <a:r>
              <a:rPr sz="2267" kern="0" spc="340">
                <a:solidFill>
                  <a:srgbClr val="404040"/>
                </a:solidFill>
                <a:latin typeface="Z@RD28F.tmp"/>
                <a:cs typeface="Z@RD28F.tmp"/>
              </a:rPr>
              <a:t> </a:t>
            </a:r>
            <a:r>
              <a:rPr sz="2267" kern="0" spc="62">
                <a:solidFill>
                  <a:srgbClr val="404040"/>
                </a:solidFill>
                <a:latin typeface="Z@RD28F.tmp"/>
                <a:cs typeface="Z@RD28F.tmp"/>
              </a:rPr>
              <a:t>shelter</a:t>
            </a:r>
            <a:r>
              <a:rPr sz="2267" kern="0" spc="153">
                <a:solidFill>
                  <a:srgbClr val="404040"/>
                </a:solidFill>
                <a:latin typeface="Z@RD28F.tmp"/>
                <a:cs typeface="Z@RD28F.tmp"/>
              </a:rPr>
              <a:t> </a:t>
            </a:r>
            <a:r>
              <a:rPr sz="2267" kern="0" spc="96">
                <a:solidFill>
                  <a:srgbClr val="404040"/>
                </a:solidFill>
                <a:latin typeface="Z@RD28F.tmp"/>
                <a:cs typeface="Z@RD28F.tmp"/>
              </a:rPr>
              <a:t>funded</a:t>
            </a:r>
            <a:r>
              <a:rPr sz="2267" kern="0">
                <a:solidFill>
                  <a:srgbClr val="404040"/>
                </a:solidFill>
                <a:latin typeface="Z@RD28F.tmp"/>
                <a:cs typeface="Z@RD28F.tmp"/>
              </a:rPr>
              <a:t>	</a:t>
            </a:r>
            <a:r>
              <a:rPr sz="2267" kern="0" spc="96">
                <a:solidFill>
                  <a:srgbClr val="404040"/>
                </a:solidFill>
                <a:latin typeface="Z@RD28F.tmp"/>
                <a:cs typeface="Z@RD28F.tmp"/>
              </a:rPr>
              <a:t>under</a:t>
            </a:r>
            <a:r>
              <a:rPr sz="2267" kern="0" spc="278">
                <a:solidFill>
                  <a:srgbClr val="404040"/>
                </a:solidFill>
                <a:latin typeface="Z@RD28F.tmp"/>
                <a:cs typeface="Z@RD28F.tmp"/>
              </a:rPr>
              <a:t> </a:t>
            </a:r>
            <a:r>
              <a:rPr sz="2267" kern="0" spc="125">
                <a:solidFill>
                  <a:srgbClr val="404040"/>
                </a:solidFill>
                <a:latin typeface="Z@RD28F.tmp"/>
                <a:cs typeface="Z@RD28F.tmp"/>
              </a:rPr>
              <a:t>programs</a:t>
            </a:r>
            <a:r>
              <a:rPr sz="2267" kern="0" spc="283">
                <a:solidFill>
                  <a:srgbClr val="404040"/>
                </a:solidFill>
                <a:latin typeface="Z@RD28F.tmp"/>
                <a:cs typeface="Z@RD28F.tmp"/>
              </a:rPr>
              <a:t> </a:t>
            </a:r>
            <a:r>
              <a:rPr sz="2267" kern="0" spc="96">
                <a:solidFill>
                  <a:srgbClr val="404040"/>
                </a:solidFill>
                <a:latin typeface="Z@RD28F.tmp"/>
                <a:cs typeface="Z@RD28F.tmp"/>
              </a:rPr>
              <a:t>administered</a:t>
            </a:r>
            <a:r>
              <a:rPr sz="2267" kern="0" spc="210">
                <a:solidFill>
                  <a:srgbClr val="404040"/>
                </a:solidFill>
                <a:latin typeface="Z@RD28F.tmp"/>
                <a:cs typeface="Z@RD28F.tmp"/>
              </a:rPr>
              <a:t> </a:t>
            </a:r>
            <a:r>
              <a:rPr sz="2267" kern="0" spc="79">
                <a:solidFill>
                  <a:srgbClr val="404040"/>
                </a:solidFill>
                <a:latin typeface="Z@RD28F.tmp"/>
                <a:cs typeface="Z@RD28F.tmp"/>
              </a:rPr>
              <a:t>by</a:t>
            </a:r>
            <a:r>
              <a:rPr sz="2267" kern="0" spc="340">
                <a:solidFill>
                  <a:srgbClr val="404040"/>
                </a:solidFill>
                <a:latin typeface="Z@RD28F.tmp"/>
                <a:cs typeface="Z@RD28F.tmp"/>
              </a:rPr>
              <a:t> </a:t>
            </a:r>
            <a:r>
              <a:rPr sz="2267" kern="0" spc="125">
                <a:solidFill>
                  <a:srgbClr val="404040"/>
                </a:solidFill>
                <a:latin typeface="Z@RD28F.tmp"/>
                <a:cs typeface="Z@RD28F.tmp"/>
              </a:rPr>
              <a:t>HUD's</a:t>
            </a:r>
            <a:r>
              <a:rPr sz="2267" kern="0" spc="368">
                <a:solidFill>
                  <a:srgbClr val="404040"/>
                </a:solidFill>
                <a:latin typeface="Z@RD28F.tmp"/>
                <a:cs typeface="Z@RD28F.tmp"/>
              </a:rPr>
              <a:t> </a:t>
            </a:r>
            <a:r>
              <a:rPr sz="2267" kern="0" spc="91">
                <a:solidFill>
                  <a:srgbClr val="404040"/>
                </a:solidFill>
                <a:latin typeface="Z@RD28F.tmp"/>
                <a:cs typeface="Z@RD28F.tmp"/>
              </a:rPr>
              <a:t>Office</a:t>
            </a:r>
            <a:r>
              <a:rPr sz="2267" kern="0" spc="221">
                <a:solidFill>
                  <a:srgbClr val="404040"/>
                </a:solidFill>
                <a:latin typeface="Z@RD28F.tmp"/>
                <a:cs typeface="Z@RD28F.tmp"/>
              </a:rPr>
              <a:t> </a:t>
            </a:r>
            <a:r>
              <a:rPr sz="2267" kern="0" spc="51">
                <a:solidFill>
                  <a:srgbClr val="404040"/>
                </a:solidFill>
                <a:latin typeface="Z@RD28F.tmp"/>
                <a:cs typeface="Z@RD28F.tmp"/>
              </a:rPr>
              <a:t>of </a:t>
            </a:r>
            <a:r>
              <a:rPr sz="2267" kern="0" spc="119">
                <a:solidFill>
                  <a:srgbClr val="404040"/>
                </a:solidFill>
                <a:latin typeface="Z@RD28F.tmp"/>
                <a:cs typeface="Z@RD28F.tmp"/>
              </a:rPr>
              <a:t>Community</a:t>
            </a:r>
            <a:r>
              <a:rPr sz="2267" kern="0" spc="278">
                <a:solidFill>
                  <a:srgbClr val="404040"/>
                </a:solidFill>
                <a:latin typeface="Z@RD28F.tmp"/>
                <a:cs typeface="Z@RD28F.tmp"/>
              </a:rPr>
              <a:t> </a:t>
            </a:r>
            <a:r>
              <a:rPr sz="2267" kern="0" spc="108">
                <a:solidFill>
                  <a:srgbClr val="404040"/>
                </a:solidFill>
                <a:latin typeface="Z@RD28F.tmp"/>
                <a:cs typeface="Z@RD28F.tmp"/>
              </a:rPr>
              <a:t>Planning</a:t>
            </a:r>
            <a:r>
              <a:rPr sz="2267" kern="0" spc="272">
                <a:solidFill>
                  <a:srgbClr val="404040"/>
                </a:solidFill>
                <a:latin typeface="Z@RD28F.tmp"/>
                <a:cs typeface="Z@RD28F.tmp"/>
              </a:rPr>
              <a:t> </a:t>
            </a:r>
            <a:r>
              <a:rPr sz="2267" kern="0" spc="68">
                <a:solidFill>
                  <a:srgbClr val="404040"/>
                </a:solidFill>
                <a:latin typeface="Z@RD28F.tmp"/>
                <a:cs typeface="Z@RD28F.tmp"/>
              </a:rPr>
              <a:t>and</a:t>
            </a:r>
            <a:r>
              <a:rPr sz="2267" kern="0">
                <a:solidFill>
                  <a:srgbClr val="404040"/>
                </a:solidFill>
                <a:latin typeface="Z@RD28F.tmp"/>
                <a:cs typeface="Z@RD28F.tmp"/>
              </a:rPr>
              <a:t>		</a:t>
            </a:r>
            <a:r>
              <a:rPr sz="2267" kern="0" spc="119">
                <a:solidFill>
                  <a:srgbClr val="404040"/>
                </a:solidFill>
                <a:latin typeface="Z@RD28F.tmp"/>
                <a:cs typeface="Z@RD28F.tmp"/>
              </a:rPr>
              <a:t>Development</a:t>
            </a:r>
            <a:r>
              <a:rPr sz="2267" kern="0" spc="193">
                <a:solidFill>
                  <a:srgbClr val="404040"/>
                </a:solidFill>
                <a:latin typeface="Z@RD28F.tmp"/>
                <a:cs typeface="Z@RD28F.tmp"/>
              </a:rPr>
              <a:t> </a:t>
            </a:r>
            <a:r>
              <a:rPr sz="2267" kern="0" spc="108">
                <a:solidFill>
                  <a:srgbClr val="404040"/>
                </a:solidFill>
                <a:latin typeface="Z@RD28F.tmp"/>
                <a:cs typeface="Z@RD28F.tmp"/>
              </a:rPr>
              <a:t>(CPD).</a:t>
            </a:r>
            <a:r>
              <a:rPr sz="2267" kern="0" spc="91">
                <a:solidFill>
                  <a:srgbClr val="404040"/>
                </a:solidFill>
                <a:latin typeface="Z@RD28F.tmp"/>
                <a:cs typeface="Z@RD28F.tmp"/>
              </a:rPr>
              <a:t> </a:t>
            </a:r>
            <a:r>
              <a:rPr sz="2267" kern="0" spc="74">
                <a:solidFill>
                  <a:srgbClr val="404040"/>
                </a:solidFill>
                <a:latin typeface="Z@RD28F.tmp"/>
                <a:cs typeface="Z@RD28F.tmp"/>
              </a:rPr>
              <a:t>This</a:t>
            </a:r>
            <a:r>
              <a:rPr sz="2267" kern="0" spc="159">
                <a:solidFill>
                  <a:srgbClr val="404040"/>
                </a:solidFill>
                <a:latin typeface="Z@RD28F.tmp"/>
                <a:cs typeface="Z@RD28F.tmp"/>
              </a:rPr>
              <a:t> </a:t>
            </a:r>
            <a:r>
              <a:rPr sz="2267" kern="0" spc="102">
                <a:solidFill>
                  <a:srgbClr val="404040"/>
                </a:solidFill>
                <a:latin typeface="Z@RD28F.tmp"/>
                <a:cs typeface="Z@RD28F.tmp"/>
              </a:rPr>
              <a:t>includes</a:t>
            </a:r>
            <a:r>
              <a:rPr sz="2267" kern="0" spc="187">
                <a:solidFill>
                  <a:srgbClr val="404040"/>
                </a:solidFill>
                <a:latin typeface="Z@RD28F.tmp"/>
                <a:cs typeface="Z@RD28F.tmp"/>
              </a:rPr>
              <a:t> </a:t>
            </a:r>
            <a:r>
              <a:rPr sz="2267" kern="0" spc="79">
                <a:solidFill>
                  <a:srgbClr val="404040"/>
                </a:solidFill>
                <a:latin typeface="Z@RD28F.tmp"/>
                <a:cs typeface="Z@RD28F.tmp"/>
              </a:rPr>
              <a:t>projects</a:t>
            </a:r>
            <a:r>
              <a:rPr sz="2267" kern="0" spc="164">
                <a:solidFill>
                  <a:srgbClr val="404040"/>
                </a:solidFill>
                <a:latin typeface="Z@RD28F.tmp"/>
                <a:cs typeface="Z@RD28F.tmp"/>
              </a:rPr>
              <a:t> </a:t>
            </a:r>
            <a:r>
              <a:rPr sz="2267" kern="0" spc="108">
                <a:solidFill>
                  <a:srgbClr val="404040"/>
                </a:solidFill>
                <a:latin typeface="Z@RD28F.tmp"/>
                <a:cs typeface="Z@RD28F.tmp"/>
              </a:rPr>
              <a:t>funded</a:t>
            </a:r>
            <a:r>
              <a:rPr sz="2267" kern="0" spc="210">
                <a:solidFill>
                  <a:srgbClr val="404040"/>
                </a:solidFill>
                <a:latin typeface="Z@RD28F.tmp"/>
                <a:cs typeface="Z@RD28F.tmp"/>
              </a:rPr>
              <a:t> </a:t>
            </a:r>
            <a:r>
              <a:rPr sz="2267" kern="0" spc="129">
                <a:solidFill>
                  <a:srgbClr val="404040"/>
                </a:solidFill>
                <a:latin typeface="Z@RD28F.tmp"/>
                <a:cs typeface="Z@RD28F.tmp"/>
              </a:rPr>
              <a:t>by </a:t>
            </a:r>
            <a:r>
              <a:rPr sz="2267" kern="0">
                <a:solidFill>
                  <a:srgbClr val="404040"/>
                </a:solidFill>
                <a:latin typeface="Z@RD28F.tmp"/>
                <a:cs typeface="Z@RD28F.tmp"/>
              </a:rPr>
              <a:t>the</a:t>
            </a:r>
            <a:r>
              <a:rPr sz="2267" kern="0" spc="153">
                <a:solidFill>
                  <a:srgbClr val="404040"/>
                </a:solidFill>
                <a:latin typeface="Z@RD28F.tmp"/>
                <a:cs typeface="Z@RD28F.tmp"/>
              </a:rPr>
              <a:t> </a:t>
            </a:r>
            <a:r>
              <a:rPr sz="2267" kern="0" spc="129">
                <a:solidFill>
                  <a:srgbClr val="404040"/>
                </a:solidFill>
                <a:latin typeface="Z@RD28F.tmp"/>
                <a:cs typeface="Z@RD28F.tmp"/>
              </a:rPr>
              <a:t>HUD</a:t>
            </a:r>
            <a:r>
              <a:rPr sz="2267" kern="0" spc="334">
                <a:solidFill>
                  <a:srgbClr val="404040"/>
                </a:solidFill>
                <a:latin typeface="Z@RD28F.tmp"/>
                <a:cs typeface="Z@RD28F.tmp"/>
              </a:rPr>
              <a:t> </a:t>
            </a:r>
            <a:r>
              <a:rPr sz="2267" kern="0" spc="164">
                <a:solidFill>
                  <a:srgbClr val="404040"/>
                </a:solidFill>
                <a:latin typeface="Z@RD28F.tmp"/>
                <a:cs typeface="Z@RD28F.tmp"/>
              </a:rPr>
              <a:t>Co</a:t>
            </a:r>
            <a:r>
              <a:rPr sz="2267" kern="0" spc="-340">
                <a:solidFill>
                  <a:srgbClr val="404040"/>
                </a:solidFill>
                <a:latin typeface="Z@RD28F.tmp"/>
                <a:cs typeface="Z@RD28F.tmp"/>
              </a:rPr>
              <a:t> </a:t>
            </a:r>
            <a:r>
              <a:rPr sz="2267" kern="0">
                <a:solidFill>
                  <a:srgbClr val="404040"/>
                </a:solidFill>
                <a:latin typeface="Z@RD28F.tmp"/>
                <a:cs typeface="Z@RD28F.tmp"/>
              </a:rPr>
              <a:t>C</a:t>
            </a:r>
            <a:r>
              <a:rPr sz="2267" kern="0" spc="408">
                <a:solidFill>
                  <a:srgbClr val="404040"/>
                </a:solidFill>
                <a:latin typeface="Z@RD28F.tmp"/>
                <a:cs typeface="Z@RD28F.tmp"/>
              </a:rPr>
              <a:t> </a:t>
            </a:r>
            <a:r>
              <a:rPr sz="2267" kern="0" spc="74">
                <a:solidFill>
                  <a:srgbClr val="404040"/>
                </a:solidFill>
                <a:latin typeface="Z@RD28F.tmp"/>
                <a:cs typeface="Z@RD28F.tmp"/>
              </a:rPr>
              <a:t>Program.</a:t>
            </a:r>
            <a:endParaRPr sz="2267" kern="0">
              <a:solidFill>
                <a:sysClr val="windowText" lastClr="000000"/>
              </a:solidFill>
              <a:latin typeface="Z@RD28F.tmp"/>
              <a:cs typeface="Z@RD28F.tmp"/>
            </a:endParaRPr>
          </a:p>
          <a:p>
            <a:pPr defTabSz="1036290"/>
            <a:endParaRPr sz="2267" kern="0">
              <a:solidFill>
                <a:sysClr val="windowText" lastClr="000000"/>
              </a:solidFill>
              <a:latin typeface="Z@RD28F.tmp"/>
              <a:cs typeface="Z@RD28F.tmp"/>
            </a:endParaRPr>
          </a:p>
          <a:p>
            <a:pPr defTabSz="1036290">
              <a:spcBef>
                <a:spcPts val="402"/>
              </a:spcBef>
            </a:pPr>
            <a:endParaRPr sz="2267" kern="0">
              <a:solidFill>
                <a:sysClr val="windowText" lastClr="000000"/>
              </a:solidFill>
              <a:latin typeface="Z@RD28F.tmp"/>
              <a:cs typeface="Z@RD28F.tmp"/>
            </a:endParaRPr>
          </a:p>
          <a:p>
            <a:pPr marL="14393" marR="336794" algn="just" defTabSz="1036290">
              <a:lnSpc>
                <a:spcPts val="2505"/>
              </a:lnSpc>
              <a:spcBef>
                <a:spcPts val="6"/>
              </a:spcBef>
            </a:pPr>
            <a:r>
              <a:rPr sz="2267" kern="0">
                <a:solidFill>
                  <a:srgbClr val="404040"/>
                </a:solidFill>
                <a:latin typeface="Z@RD28F.tmp"/>
                <a:cs typeface="Z@RD28F.tmp"/>
              </a:rPr>
              <a:t>In</a:t>
            </a:r>
            <a:r>
              <a:rPr sz="2267" kern="0" spc="442">
                <a:solidFill>
                  <a:srgbClr val="404040"/>
                </a:solidFill>
                <a:latin typeface="Z@RD28F.tmp"/>
                <a:cs typeface="Z@RD28F.tmp"/>
              </a:rPr>
              <a:t> </a:t>
            </a:r>
            <a:r>
              <a:rPr sz="2267" kern="0" spc="85">
                <a:solidFill>
                  <a:srgbClr val="404040"/>
                </a:solidFill>
                <a:latin typeface="Z@RD28F.tmp"/>
                <a:cs typeface="Z@RD28F.tmp"/>
              </a:rPr>
              <a:t>order</a:t>
            </a:r>
            <a:r>
              <a:rPr sz="2267" kern="0" spc="487">
                <a:solidFill>
                  <a:srgbClr val="404040"/>
                </a:solidFill>
                <a:latin typeface="Z@RD28F.tmp"/>
                <a:cs typeface="Z@RD28F.tmp"/>
              </a:rPr>
              <a:t> </a:t>
            </a:r>
            <a:r>
              <a:rPr sz="2267" kern="0">
                <a:solidFill>
                  <a:srgbClr val="404040"/>
                </a:solidFill>
                <a:latin typeface="Z@RD28F.tmp"/>
                <a:cs typeface="Z@RD28F.tmp"/>
              </a:rPr>
              <a:t>to</a:t>
            </a:r>
            <a:r>
              <a:rPr sz="2267" kern="0" spc="431">
                <a:solidFill>
                  <a:srgbClr val="404040"/>
                </a:solidFill>
                <a:latin typeface="Z@RD28F.tmp"/>
                <a:cs typeface="Z@RD28F.tmp"/>
              </a:rPr>
              <a:t> </a:t>
            </a:r>
            <a:r>
              <a:rPr sz="2267" kern="0" spc="113">
                <a:solidFill>
                  <a:srgbClr val="404040"/>
                </a:solidFill>
                <a:latin typeface="Z@RD28F.tmp"/>
                <a:cs typeface="Z@RD28F.tmp"/>
              </a:rPr>
              <a:t>comply</a:t>
            </a:r>
            <a:r>
              <a:rPr sz="2267" kern="0" spc="520">
                <a:solidFill>
                  <a:srgbClr val="404040"/>
                </a:solidFill>
                <a:latin typeface="Z@RD28F.tmp"/>
                <a:cs typeface="Z@RD28F.tmp"/>
              </a:rPr>
              <a:t> </a:t>
            </a:r>
            <a:r>
              <a:rPr sz="2267" kern="0">
                <a:solidFill>
                  <a:srgbClr val="404040"/>
                </a:solidFill>
                <a:latin typeface="Z@RD28F.tmp"/>
                <a:cs typeface="Z@RD28F.tmp"/>
              </a:rPr>
              <a:t>with</a:t>
            </a:r>
            <a:r>
              <a:rPr sz="2267" kern="0" spc="397">
                <a:solidFill>
                  <a:srgbClr val="404040"/>
                </a:solidFill>
                <a:latin typeface="Z@RD28F.tmp"/>
                <a:cs typeface="Z@RD28F.tmp"/>
              </a:rPr>
              <a:t> </a:t>
            </a:r>
            <a:r>
              <a:rPr sz="2267" kern="0">
                <a:solidFill>
                  <a:srgbClr val="404040"/>
                </a:solidFill>
                <a:latin typeface="Z@RD28F.tmp"/>
                <a:cs typeface="Z@RD28F.tmp"/>
              </a:rPr>
              <a:t>the</a:t>
            </a:r>
            <a:r>
              <a:rPr sz="2267" kern="0" spc="442">
                <a:solidFill>
                  <a:srgbClr val="404040"/>
                </a:solidFill>
                <a:latin typeface="Z@RD28F.tmp"/>
                <a:cs typeface="Z@RD28F.tmp"/>
              </a:rPr>
              <a:t> </a:t>
            </a:r>
            <a:r>
              <a:rPr sz="2267" kern="0" spc="113">
                <a:solidFill>
                  <a:srgbClr val="404040"/>
                </a:solidFill>
                <a:latin typeface="Z@RD28F.tmp"/>
                <a:cs typeface="Z@RD28F.tmp"/>
              </a:rPr>
              <a:t>Equal</a:t>
            </a:r>
            <a:r>
              <a:rPr sz="2267" kern="0" spc="516">
                <a:solidFill>
                  <a:srgbClr val="404040"/>
                </a:solidFill>
                <a:latin typeface="Z@RD28F.tmp"/>
                <a:cs typeface="Z@RD28F.tmp"/>
              </a:rPr>
              <a:t> </a:t>
            </a:r>
            <a:r>
              <a:rPr sz="2267" kern="0" spc="125">
                <a:solidFill>
                  <a:srgbClr val="404040"/>
                </a:solidFill>
                <a:latin typeface="Z@RD28F.tmp"/>
                <a:cs typeface="Z@RD28F.tmp"/>
              </a:rPr>
              <a:t>Access</a:t>
            </a:r>
            <a:r>
              <a:rPr sz="2267" kern="0" spc="533">
                <a:solidFill>
                  <a:srgbClr val="404040"/>
                </a:solidFill>
                <a:latin typeface="Z@RD28F.tmp"/>
                <a:cs typeface="Z@RD28F.tmp"/>
              </a:rPr>
              <a:t> </a:t>
            </a:r>
            <a:r>
              <a:rPr sz="2267" kern="0" spc="79">
                <a:solidFill>
                  <a:srgbClr val="404040"/>
                </a:solidFill>
                <a:latin typeface="Z@RD28F.tmp"/>
                <a:cs typeface="Z@RD28F.tmp"/>
              </a:rPr>
              <a:t>Final</a:t>
            </a:r>
            <a:r>
              <a:rPr sz="2267" kern="0" spc="464">
                <a:solidFill>
                  <a:srgbClr val="404040"/>
                </a:solidFill>
                <a:latin typeface="Z@RD28F.tmp"/>
                <a:cs typeface="Z@RD28F.tmp"/>
              </a:rPr>
              <a:t> </a:t>
            </a:r>
            <a:r>
              <a:rPr sz="2267" kern="0" spc="57">
                <a:solidFill>
                  <a:srgbClr val="404040"/>
                </a:solidFill>
                <a:latin typeface="Z@RD28F.tmp"/>
                <a:cs typeface="Z@RD28F.tmp"/>
              </a:rPr>
              <a:t>Rule,</a:t>
            </a:r>
            <a:r>
              <a:rPr sz="2267" kern="0" spc="453">
                <a:solidFill>
                  <a:srgbClr val="404040"/>
                </a:solidFill>
                <a:latin typeface="Z@RD28F.tmp"/>
                <a:cs typeface="Z@RD28F.tmp"/>
              </a:rPr>
              <a:t> </a:t>
            </a:r>
            <a:r>
              <a:rPr sz="2267" kern="0" spc="142">
                <a:solidFill>
                  <a:srgbClr val="404040"/>
                </a:solidFill>
                <a:latin typeface="Z@RD28F.tmp"/>
                <a:cs typeface="Z@RD28F.tmp"/>
              </a:rPr>
              <a:t>TCP</a:t>
            </a:r>
            <a:r>
              <a:rPr sz="2267" kern="0" spc="-45">
                <a:solidFill>
                  <a:srgbClr val="404040"/>
                </a:solidFill>
                <a:latin typeface="Z@RD28F.tmp"/>
                <a:cs typeface="Z@RD28F.tmp"/>
              </a:rPr>
              <a:t>  </a:t>
            </a:r>
            <a:r>
              <a:rPr sz="2267" kern="0" spc="68">
                <a:solidFill>
                  <a:srgbClr val="404040"/>
                </a:solidFill>
                <a:latin typeface="Z@RD28F.tmp"/>
                <a:cs typeface="Z@RD28F.tmp"/>
              </a:rPr>
              <a:t>has</a:t>
            </a:r>
            <a:r>
              <a:rPr sz="2267" kern="0" spc="487">
                <a:solidFill>
                  <a:srgbClr val="404040"/>
                </a:solidFill>
                <a:latin typeface="Z@RD28F.tmp"/>
                <a:cs typeface="Z@RD28F.tmp"/>
              </a:rPr>
              <a:t> </a:t>
            </a:r>
            <a:r>
              <a:rPr sz="2267" kern="0" spc="96">
                <a:solidFill>
                  <a:srgbClr val="404040"/>
                </a:solidFill>
                <a:latin typeface="Z@RD28F.tmp"/>
                <a:cs typeface="Z@RD28F.tmp"/>
              </a:rPr>
              <a:t>established</a:t>
            </a:r>
            <a:r>
              <a:rPr sz="2267" kern="0" spc="487">
                <a:solidFill>
                  <a:srgbClr val="404040"/>
                </a:solidFill>
                <a:latin typeface="Z@RD28F.tmp"/>
                <a:cs typeface="Z@RD28F.tmp"/>
              </a:rPr>
              <a:t> </a:t>
            </a:r>
            <a:r>
              <a:rPr sz="2267" kern="0" spc="-57">
                <a:solidFill>
                  <a:srgbClr val="404040"/>
                </a:solidFill>
                <a:latin typeface="Z@RD28F.tmp"/>
                <a:cs typeface="Z@RD28F.tmp"/>
              </a:rPr>
              <a:t>a </a:t>
            </a:r>
            <a:r>
              <a:rPr sz="2267" kern="0">
                <a:solidFill>
                  <a:srgbClr val="404040"/>
                </a:solidFill>
                <a:latin typeface="Z@RD28F.tmp"/>
                <a:cs typeface="Z@RD28F.tmp"/>
              </a:rPr>
              <a:t>written</a:t>
            </a:r>
            <a:r>
              <a:rPr sz="2267" kern="0" spc="204">
                <a:solidFill>
                  <a:srgbClr val="404040"/>
                </a:solidFill>
                <a:latin typeface="Z@RD28F.tmp"/>
                <a:cs typeface="Z@RD28F.tmp"/>
              </a:rPr>
              <a:t>  </a:t>
            </a:r>
            <a:r>
              <a:rPr sz="2267" kern="0" spc="62">
                <a:solidFill>
                  <a:srgbClr val="404040"/>
                </a:solidFill>
                <a:latin typeface="Z@RD28F.tmp"/>
                <a:cs typeface="Z@RD28F.tmp"/>
              </a:rPr>
              <a:t>Policy</a:t>
            </a:r>
            <a:r>
              <a:rPr sz="2267" kern="0" spc="266">
                <a:solidFill>
                  <a:srgbClr val="404040"/>
                </a:solidFill>
                <a:latin typeface="Z@RD28F.tmp"/>
                <a:cs typeface="Z@RD28F.tmp"/>
              </a:rPr>
              <a:t> </a:t>
            </a:r>
            <a:r>
              <a:rPr sz="2267" kern="0" spc="74">
                <a:solidFill>
                  <a:srgbClr val="404040"/>
                </a:solidFill>
                <a:latin typeface="Z@RD28F.tmp"/>
                <a:cs typeface="Z@RD28F.tmp"/>
              </a:rPr>
              <a:t>on</a:t>
            </a:r>
            <a:r>
              <a:rPr sz="2267" kern="0" spc="351">
                <a:solidFill>
                  <a:srgbClr val="404040"/>
                </a:solidFill>
                <a:latin typeface="Z@RD28F.tmp"/>
                <a:cs typeface="Z@RD28F.tmp"/>
              </a:rPr>
              <a:t> </a:t>
            </a:r>
            <a:r>
              <a:rPr sz="2267" kern="0" spc="113">
                <a:solidFill>
                  <a:srgbClr val="404040"/>
                </a:solidFill>
                <a:latin typeface="Z@RD28F.tmp"/>
                <a:cs typeface="Z@RD28F.tmp"/>
              </a:rPr>
              <a:t>Serving</a:t>
            </a:r>
            <a:r>
              <a:rPr sz="2267" kern="0" spc="340">
                <a:solidFill>
                  <a:srgbClr val="404040"/>
                </a:solidFill>
                <a:latin typeface="Z@RD28F.tmp"/>
                <a:cs typeface="Z@RD28F.tmp"/>
              </a:rPr>
              <a:t> </a:t>
            </a:r>
            <a:r>
              <a:rPr sz="2267" kern="0" spc="102">
                <a:solidFill>
                  <a:srgbClr val="404040"/>
                </a:solidFill>
                <a:latin typeface="Z@RD28F.tmp"/>
                <a:cs typeface="Z@RD28F.tmp"/>
              </a:rPr>
              <a:t>Transgender</a:t>
            </a:r>
            <a:r>
              <a:rPr sz="2267" kern="0" spc="306">
                <a:solidFill>
                  <a:srgbClr val="404040"/>
                </a:solidFill>
                <a:latin typeface="Z@RD28F.tmp"/>
                <a:cs typeface="Z@RD28F.tmp"/>
              </a:rPr>
              <a:t> </a:t>
            </a:r>
            <a:r>
              <a:rPr sz="2267" kern="0" spc="96">
                <a:solidFill>
                  <a:srgbClr val="404040"/>
                </a:solidFill>
                <a:latin typeface="Z@RD28F.tmp"/>
                <a:cs typeface="Z@RD28F.tmp"/>
              </a:rPr>
              <a:t>and</a:t>
            </a:r>
            <a:r>
              <a:rPr sz="2267" kern="0" spc="351">
                <a:solidFill>
                  <a:srgbClr val="404040"/>
                </a:solidFill>
                <a:latin typeface="Z@RD28F.tmp"/>
                <a:cs typeface="Z@RD28F.tmp"/>
              </a:rPr>
              <a:t> </a:t>
            </a:r>
            <a:r>
              <a:rPr sz="2267" kern="0" spc="129">
                <a:solidFill>
                  <a:srgbClr val="404040"/>
                </a:solidFill>
                <a:latin typeface="Z@RD28F.tmp"/>
                <a:cs typeface="Z@RD28F.tmp"/>
              </a:rPr>
              <a:t>Gender</a:t>
            </a:r>
            <a:r>
              <a:rPr sz="2267" kern="0" spc="363">
                <a:solidFill>
                  <a:srgbClr val="404040"/>
                </a:solidFill>
                <a:latin typeface="Z@RD28F.tmp"/>
                <a:cs typeface="Z@RD28F.tmp"/>
              </a:rPr>
              <a:t> </a:t>
            </a:r>
            <a:r>
              <a:rPr sz="2267" kern="0" spc="125">
                <a:solidFill>
                  <a:srgbClr val="404040"/>
                </a:solidFill>
                <a:latin typeface="Z@RD28F.tmp"/>
                <a:cs typeface="Z@RD28F.tmp"/>
              </a:rPr>
              <a:t>Nonconforming</a:t>
            </a:r>
            <a:r>
              <a:rPr sz="2267" kern="0" spc="329">
                <a:solidFill>
                  <a:srgbClr val="404040"/>
                </a:solidFill>
                <a:latin typeface="Z@RD28F.tmp"/>
                <a:cs typeface="Z@RD28F.tmp"/>
              </a:rPr>
              <a:t> </a:t>
            </a:r>
            <a:r>
              <a:rPr sz="2267" kern="0" spc="85">
                <a:solidFill>
                  <a:srgbClr val="404040"/>
                </a:solidFill>
                <a:latin typeface="Z@RD28F.tmp"/>
                <a:cs typeface="Z@RD28F.tmp"/>
              </a:rPr>
              <a:t>Clients.</a:t>
            </a:r>
            <a:r>
              <a:rPr sz="2267" kern="0" spc="300">
                <a:solidFill>
                  <a:srgbClr val="404040"/>
                </a:solidFill>
                <a:latin typeface="Z@RD28F.tmp"/>
                <a:cs typeface="Z@RD28F.tmp"/>
              </a:rPr>
              <a:t> </a:t>
            </a:r>
            <a:r>
              <a:rPr sz="2267" kern="0" spc="-28">
                <a:solidFill>
                  <a:srgbClr val="404040"/>
                </a:solidFill>
                <a:latin typeface="Z@RD28F.tmp"/>
                <a:cs typeface="Z@RD28F.tmp"/>
              </a:rPr>
              <a:t>If </a:t>
            </a:r>
            <a:r>
              <a:rPr sz="2267" kern="0" spc="85">
                <a:solidFill>
                  <a:srgbClr val="404040"/>
                </a:solidFill>
                <a:latin typeface="Z@RD28F.tmp"/>
                <a:cs typeface="Z@RD28F.tmp"/>
              </a:rPr>
              <a:t>awarded,</a:t>
            </a:r>
            <a:r>
              <a:rPr sz="2267" kern="0" spc="181">
                <a:solidFill>
                  <a:srgbClr val="404040"/>
                </a:solidFill>
                <a:latin typeface="Z@RD28F.tmp"/>
                <a:cs typeface="Z@RD28F.tmp"/>
              </a:rPr>
              <a:t> </a:t>
            </a:r>
            <a:r>
              <a:rPr sz="2267" kern="0">
                <a:solidFill>
                  <a:srgbClr val="404040"/>
                </a:solidFill>
                <a:latin typeface="Z@RD28F.tmp"/>
                <a:cs typeface="Z@RD28F.tmp"/>
              </a:rPr>
              <a:t>a</a:t>
            </a:r>
            <a:r>
              <a:rPr sz="2267" kern="0" spc="227">
                <a:solidFill>
                  <a:srgbClr val="404040"/>
                </a:solidFill>
                <a:latin typeface="Z@RD28F.tmp"/>
                <a:cs typeface="Z@RD28F.tmp"/>
              </a:rPr>
              <a:t>  </a:t>
            </a:r>
            <a:r>
              <a:rPr sz="2267" kern="0" spc="79">
                <a:solidFill>
                  <a:srgbClr val="404040"/>
                </a:solidFill>
                <a:latin typeface="Z@RD28F.tmp"/>
                <a:cs typeface="Z@RD28F.tmp"/>
              </a:rPr>
              <a:t>project</a:t>
            </a:r>
            <a:r>
              <a:rPr sz="2267" kern="0" spc="249">
                <a:solidFill>
                  <a:srgbClr val="404040"/>
                </a:solidFill>
                <a:latin typeface="Z@RD28F.tmp"/>
                <a:cs typeface="Z@RD28F.tmp"/>
              </a:rPr>
              <a:t> </a:t>
            </a:r>
            <a:r>
              <a:rPr sz="2267" kern="0" spc="96">
                <a:solidFill>
                  <a:srgbClr val="404040"/>
                </a:solidFill>
                <a:latin typeface="Z@RD28F.tmp"/>
                <a:cs typeface="Z@RD28F.tmp"/>
              </a:rPr>
              <a:t>applicant</a:t>
            </a:r>
            <a:r>
              <a:rPr sz="2267" kern="0" spc="306">
                <a:solidFill>
                  <a:srgbClr val="404040"/>
                </a:solidFill>
                <a:latin typeface="Z@RD28F.tmp"/>
                <a:cs typeface="Z@RD28F.tmp"/>
              </a:rPr>
              <a:t> </a:t>
            </a:r>
            <a:r>
              <a:rPr sz="2267" kern="0">
                <a:solidFill>
                  <a:srgbClr val="404040"/>
                </a:solidFill>
                <a:latin typeface="Z@RD28F.tmp"/>
                <a:cs typeface="Z@RD28F.tmp"/>
              </a:rPr>
              <a:t>will</a:t>
            </a:r>
            <a:r>
              <a:rPr sz="2267" kern="0" spc="142">
                <a:solidFill>
                  <a:srgbClr val="404040"/>
                </a:solidFill>
                <a:latin typeface="Z@RD28F.tmp"/>
                <a:cs typeface="Z@RD28F.tmp"/>
              </a:rPr>
              <a:t> </a:t>
            </a:r>
            <a:r>
              <a:rPr sz="2267" kern="0" spc="85">
                <a:solidFill>
                  <a:srgbClr val="404040"/>
                </a:solidFill>
                <a:latin typeface="Z@RD28F.tmp"/>
                <a:cs typeface="Z@RD28F.tmp"/>
              </a:rPr>
              <a:t>be</a:t>
            </a:r>
            <a:r>
              <a:rPr sz="2267" kern="0" spc="470">
                <a:solidFill>
                  <a:srgbClr val="404040"/>
                </a:solidFill>
                <a:latin typeface="Z@RD28F.tmp"/>
                <a:cs typeface="Z@RD28F.tmp"/>
              </a:rPr>
              <a:t> </a:t>
            </a:r>
            <a:r>
              <a:rPr sz="2267" kern="0" spc="85">
                <a:solidFill>
                  <a:srgbClr val="404040"/>
                </a:solidFill>
                <a:latin typeface="Z@RD28F.tmp"/>
                <a:cs typeface="Z@RD28F.tmp"/>
              </a:rPr>
              <a:t>required</a:t>
            </a:r>
            <a:r>
              <a:rPr sz="2267" kern="0" spc="306">
                <a:solidFill>
                  <a:srgbClr val="404040"/>
                </a:solidFill>
                <a:latin typeface="Z@RD28F.tmp"/>
                <a:cs typeface="Z@RD28F.tmp"/>
              </a:rPr>
              <a:t> </a:t>
            </a:r>
            <a:r>
              <a:rPr sz="2267" kern="0">
                <a:solidFill>
                  <a:srgbClr val="404040"/>
                </a:solidFill>
                <a:latin typeface="Z@RD28F.tmp"/>
                <a:cs typeface="Z@RD28F.tmp"/>
              </a:rPr>
              <a:t>to</a:t>
            </a:r>
            <a:r>
              <a:rPr sz="2267" kern="0" spc="181">
                <a:solidFill>
                  <a:srgbClr val="404040"/>
                </a:solidFill>
                <a:latin typeface="Z@RD28F.tmp"/>
                <a:cs typeface="Z@RD28F.tmp"/>
              </a:rPr>
              <a:t> </a:t>
            </a:r>
            <a:r>
              <a:rPr sz="2267" kern="0" spc="113">
                <a:solidFill>
                  <a:srgbClr val="404040"/>
                </a:solidFill>
                <a:latin typeface="Z@RD28F.tmp"/>
                <a:cs typeface="Z@RD28F.tmp"/>
              </a:rPr>
              <a:t>comply</a:t>
            </a:r>
            <a:r>
              <a:rPr sz="2267" kern="0" spc="-142">
                <a:solidFill>
                  <a:srgbClr val="404040"/>
                </a:solidFill>
                <a:latin typeface="Z@RD28F.tmp"/>
                <a:cs typeface="Z@RD28F.tmp"/>
              </a:rPr>
              <a:t> </a:t>
            </a:r>
            <a:r>
              <a:rPr sz="2267" kern="0">
                <a:solidFill>
                  <a:srgbClr val="404040"/>
                </a:solidFill>
                <a:latin typeface="Z@RD28F.tmp"/>
                <a:cs typeface="Z@RD28F.tmp"/>
              </a:rPr>
              <a:t>with</a:t>
            </a:r>
            <a:r>
              <a:rPr sz="2267" kern="0" spc="125">
                <a:solidFill>
                  <a:srgbClr val="404040"/>
                </a:solidFill>
                <a:latin typeface="Z@RD28F.tmp"/>
                <a:cs typeface="Z@RD28F.tmp"/>
              </a:rPr>
              <a:t> </a:t>
            </a:r>
            <a:r>
              <a:rPr sz="2267" kern="0">
                <a:solidFill>
                  <a:srgbClr val="404040"/>
                </a:solidFill>
                <a:latin typeface="Z@RD28F.tmp"/>
                <a:cs typeface="Z@RD28F.tmp"/>
              </a:rPr>
              <a:t>this</a:t>
            </a:r>
            <a:r>
              <a:rPr sz="2267" kern="0" spc="170">
                <a:solidFill>
                  <a:srgbClr val="404040"/>
                </a:solidFill>
                <a:latin typeface="Z@RD28F.tmp"/>
                <a:cs typeface="Z@RD28F.tmp"/>
              </a:rPr>
              <a:t> </a:t>
            </a:r>
            <a:r>
              <a:rPr sz="2267" kern="0" spc="68">
                <a:solidFill>
                  <a:srgbClr val="404040"/>
                </a:solidFill>
                <a:latin typeface="Z@RD28F.tmp"/>
                <a:cs typeface="Z@RD28F.tmp"/>
              </a:rPr>
              <a:t>policy.</a:t>
            </a:r>
            <a:endParaRPr sz="2267" kern="0">
              <a:solidFill>
                <a:sysClr val="windowText" lastClr="000000"/>
              </a:solidFill>
              <a:latin typeface="Z@RD28F.tmp"/>
              <a:cs typeface="Z@RD28F.tmp"/>
            </a:endParaRPr>
          </a:p>
        </p:txBody>
      </p:sp>
      <p:sp>
        <p:nvSpPr>
          <p:cNvPr id="4" name="object 4"/>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HUD</a:t>
            </a:r>
            <a:r>
              <a:rPr b="0" spc="153">
                <a:solidFill>
                  <a:srgbClr val="404040"/>
                </a:solidFill>
                <a:latin typeface="Z@RD28F.tmp"/>
                <a:cs typeface="Z@RD28F.tmp"/>
              </a:rPr>
              <a:t> </a:t>
            </a:r>
            <a:r>
              <a:rPr b="0" spc="62">
                <a:solidFill>
                  <a:srgbClr val="404040"/>
                </a:solidFill>
                <a:latin typeface="Z@RD28F.tmp"/>
                <a:cs typeface="Z@RD28F.tmp"/>
              </a:rPr>
              <a:t>Requirements:</a:t>
            </a:r>
            <a:r>
              <a:rPr b="0" spc="153">
                <a:solidFill>
                  <a:srgbClr val="404040"/>
                </a:solidFill>
                <a:latin typeface="Z@RD28F.tmp"/>
                <a:cs typeface="Z@RD28F.tmp"/>
              </a:rPr>
              <a:t> </a:t>
            </a:r>
            <a:r>
              <a:rPr b="0" spc="62">
                <a:solidFill>
                  <a:srgbClr val="404040"/>
                </a:solidFill>
                <a:latin typeface="Z@RD28F.tmp"/>
                <a:cs typeface="Z@RD28F.tmp"/>
              </a:rPr>
              <a:t>Equal</a:t>
            </a:r>
            <a:r>
              <a:rPr b="0" spc="159">
                <a:solidFill>
                  <a:srgbClr val="404040"/>
                </a:solidFill>
                <a:latin typeface="Z@RD28F.tmp"/>
                <a:cs typeface="Z@RD28F.tmp"/>
              </a:rPr>
              <a:t> </a:t>
            </a:r>
            <a:r>
              <a:rPr b="0" spc="51">
                <a:solidFill>
                  <a:srgbClr val="404040"/>
                </a:solidFill>
                <a:latin typeface="Z@RD28F.tmp"/>
                <a:cs typeface="Z@RD28F.tmp"/>
              </a:rPr>
              <a:t>Access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179106"/>
            <a:ext cx="13817600" cy="593725"/>
            <a:chOff x="0" y="6334505"/>
            <a:chExt cx="12192000" cy="523875"/>
          </a:xfrm>
        </p:grpSpPr>
        <p:sp>
          <p:nvSpPr>
            <p:cNvPr id="3" name="object 3"/>
            <p:cNvSpPr/>
            <p:nvPr/>
          </p:nvSpPr>
          <p:spPr>
            <a:xfrm>
              <a:off x="0" y="6400799"/>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034990"/>
            </a:solidFill>
          </p:spPr>
          <p:txBody>
            <a:bodyPr wrap="square" lIns="0" tIns="0" rIns="0" bIns="0" rtlCol="0"/>
            <a:lstStyle/>
            <a:p>
              <a:pPr defTabSz="1036290"/>
              <a:endParaRPr sz="2040" kern="0">
                <a:solidFill>
                  <a:sysClr val="windowText" lastClr="000000"/>
                </a:solidFill>
              </a:endParaRPr>
            </a:p>
          </p:txBody>
        </p:sp>
        <p:sp>
          <p:nvSpPr>
            <p:cNvPr id="4" name="object 4"/>
            <p:cNvSpPr/>
            <p:nvPr/>
          </p:nvSpPr>
          <p:spPr>
            <a:xfrm>
              <a:off x="0" y="6334505"/>
              <a:ext cx="12192000" cy="66040"/>
            </a:xfrm>
            <a:custGeom>
              <a:avLst/>
              <a:gdLst/>
              <a:ahLst/>
              <a:cxnLst/>
              <a:rect l="l" t="t" r="r" b="b"/>
              <a:pathLst>
                <a:path w="12192000" h="66039">
                  <a:moveTo>
                    <a:pt x="12192000" y="0"/>
                  </a:moveTo>
                  <a:lnTo>
                    <a:pt x="0" y="0"/>
                  </a:lnTo>
                  <a:lnTo>
                    <a:pt x="0" y="65532"/>
                  </a:lnTo>
                  <a:lnTo>
                    <a:pt x="12192000" y="65532"/>
                  </a:lnTo>
                  <a:lnTo>
                    <a:pt x="12192000" y="0"/>
                  </a:lnTo>
                  <a:close/>
                </a:path>
              </a:pathLst>
            </a:custGeom>
            <a:solidFill>
              <a:srgbClr val="FFB100"/>
            </a:solidFill>
          </p:spPr>
          <p:txBody>
            <a:bodyPr wrap="square" lIns="0" tIns="0" rIns="0" bIns="0" rtlCol="0"/>
            <a:lstStyle/>
            <a:p>
              <a:pPr defTabSz="1036290"/>
              <a:endParaRPr sz="2040" kern="0">
                <a:solidFill>
                  <a:sysClr val="windowText" lastClr="000000"/>
                </a:solidFill>
              </a:endParaRPr>
            </a:p>
          </p:txBody>
        </p:sp>
      </p:grpSp>
      <p:sp>
        <p:nvSpPr>
          <p:cNvPr id="5" name="object 5"/>
          <p:cNvSpPr/>
          <p:nvPr/>
        </p:nvSpPr>
        <p:spPr>
          <a:xfrm>
            <a:off x="1352396" y="1969872"/>
            <a:ext cx="11295888"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pPr defTabSz="1036290"/>
            <a:endParaRPr sz="2040" kern="0">
              <a:solidFill>
                <a:sysClr val="windowText" lastClr="000000"/>
              </a:solidFill>
            </a:endParaRPr>
          </a:p>
        </p:txBody>
      </p:sp>
      <p:pic>
        <p:nvPicPr>
          <p:cNvPr id="6" name="object 6"/>
          <p:cNvPicPr/>
          <p:nvPr/>
        </p:nvPicPr>
        <p:blipFill>
          <a:blip r:embed="rId3" cstate="print"/>
          <a:stretch>
            <a:fillRect/>
          </a:stretch>
        </p:blipFill>
        <p:spPr>
          <a:xfrm>
            <a:off x="12464338" y="10364"/>
            <a:ext cx="1353259" cy="1136496"/>
          </a:xfrm>
          <a:prstGeom prst="rect">
            <a:avLst/>
          </a:prstGeom>
        </p:spPr>
      </p:pic>
      <p:sp>
        <p:nvSpPr>
          <p:cNvPr id="7" name="object 7"/>
          <p:cNvSpPr txBox="1">
            <a:spLocks noGrp="1"/>
          </p:cNvSpPr>
          <p:nvPr>
            <p:ph type="title"/>
          </p:nvPr>
        </p:nvSpPr>
        <p:spPr>
          <a:xfrm>
            <a:off x="2878198" y="2575842"/>
            <a:ext cx="7056332" cy="2669106"/>
          </a:xfrm>
          <a:prstGeom prst="rect">
            <a:avLst/>
          </a:prstGeom>
        </p:spPr>
        <p:txBody>
          <a:bodyPr vert="horz" wrap="square" lIns="0" tIns="230293" rIns="0" bIns="0" rtlCol="0">
            <a:spAutoFit/>
          </a:bodyPr>
          <a:lstStyle/>
          <a:p>
            <a:pPr marL="319523" marR="5757" indent="-305849">
              <a:lnSpc>
                <a:spcPts val="9520"/>
              </a:lnSpc>
              <a:spcBef>
                <a:spcPts val="1813"/>
              </a:spcBef>
              <a:tabLst>
                <a:tab pos="3647163" algn="l"/>
              </a:tabLst>
            </a:pPr>
            <a:r>
              <a:rPr sz="9293" i="1" spc="1037">
                <a:solidFill>
                  <a:srgbClr val="333333"/>
                </a:solidFill>
              </a:rPr>
              <a:t>202</a:t>
            </a:r>
            <a:r>
              <a:rPr sz="9293" i="1" spc="129">
                <a:solidFill>
                  <a:srgbClr val="333333"/>
                </a:solidFill>
              </a:rPr>
              <a:t>4</a:t>
            </a:r>
            <a:r>
              <a:rPr sz="9293" i="1">
                <a:solidFill>
                  <a:srgbClr val="333333"/>
                </a:solidFill>
              </a:rPr>
              <a:t>	</a:t>
            </a:r>
            <a:r>
              <a:rPr sz="9293" i="1" spc="11">
                <a:solidFill>
                  <a:srgbClr val="333333"/>
                </a:solidFill>
              </a:rPr>
              <a:t>P</a:t>
            </a:r>
            <a:r>
              <a:rPr sz="9293" i="1" spc="6">
                <a:solidFill>
                  <a:srgbClr val="333333"/>
                </a:solidFill>
              </a:rPr>
              <a:t>o</a:t>
            </a:r>
            <a:r>
              <a:rPr sz="9293" i="1" spc="62">
                <a:solidFill>
                  <a:srgbClr val="333333"/>
                </a:solidFill>
              </a:rPr>
              <a:t>li</a:t>
            </a:r>
            <a:r>
              <a:rPr sz="9293" i="1" spc="17">
                <a:solidFill>
                  <a:srgbClr val="333333"/>
                </a:solidFill>
              </a:rPr>
              <a:t>c</a:t>
            </a:r>
            <a:r>
              <a:rPr sz="9293" i="1" spc="-907">
                <a:solidFill>
                  <a:srgbClr val="333333"/>
                </a:solidFill>
              </a:rPr>
              <a:t>y</a:t>
            </a:r>
            <a:r>
              <a:rPr sz="9293" i="1" spc="-125">
                <a:solidFill>
                  <a:srgbClr val="333333"/>
                </a:solidFill>
              </a:rPr>
              <a:t> </a:t>
            </a:r>
            <a:r>
              <a:rPr sz="9293" i="1" spc="204">
                <a:solidFill>
                  <a:srgbClr val="333333"/>
                </a:solidFill>
              </a:rPr>
              <a:t>P</a:t>
            </a:r>
            <a:r>
              <a:rPr sz="9293" i="1" spc="238">
                <a:solidFill>
                  <a:srgbClr val="333333"/>
                </a:solidFill>
              </a:rPr>
              <a:t>r</a:t>
            </a:r>
            <a:r>
              <a:rPr sz="9293" i="1" spc="255">
                <a:solidFill>
                  <a:srgbClr val="333333"/>
                </a:solidFill>
              </a:rPr>
              <a:t>i</a:t>
            </a:r>
            <a:r>
              <a:rPr sz="9293" i="1" spc="198">
                <a:solidFill>
                  <a:srgbClr val="333333"/>
                </a:solidFill>
              </a:rPr>
              <a:t>o</a:t>
            </a:r>
            <a:r>
              <a:rPr sz="9293" i="1" spc="231">
                <a:solidFill>
                  <a:srgbClr val="333333"/>
                </a:solidFill>
              </a:rPr>
              <a:t>r</a:t>
            </a:r>
            <a:r>
              <a:rPr sz="9293" i="1" spc="249">
                <a:solidFill>
                  <a:srgbClr val="333333"/>
                </a:solidFill>
              </a:rPr>
              <a:t>i</a:t>
            </a:r>
            <a:r>
              <a:rPr sz="9293" i="1" spc="231">
                <a:solidFill>
                  <a:srgbClr val="333333"/>
                </a:solidFill>
              </a:rPr>
              <a:t>t</a:t>
            </a:r>
            <a:r>
              <a:rPr sz="9293" i="1" spc="238">
                <a:solidFill>
                  <a:srgbClr val="333333"/>
                </a:solidFill>
              </a:rPr>
              <a:t>i</a:t>
            </a:r>
            <a:r>
              <a:rPr sz="9293" i="1" spc="204">
                <a:solidFill>
                  <a:srgbClr val="333333"/>
                </a:solidFill>
              </a:rPr>
              <a:t>e</a:t>
            </a:r>
            <a:r>
              <a:rPr sz="9293" i="1" spc="-714">
                <a:solidFill>
                  <a:srgbClr val="333333"/>
                </a:solidFill>
              </a:rPr>
              <a:t>s</a:t>
            </a:r>
            <a:endParaRPr sz="9293"/>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xfrm>
            <a:off x="367646" y="1313391"/>
            <a:ext cx="13109312" cy="6090585"/>
          </a:xfrm>
          <a:prstGeom prst="rect">
            <a:avLst/>
          </a:prstGeom>
          <a:noFill/>
          <a:ln>
            <a:noFill/>
          </a:ln>
        </p:spPr>
        <p:txBody>
          <a:bodyPr spcFirstLastPara="1" wrap="square" lIns="101850" tIns="50925" rIns="101850" bIns="50925" anchor="t" anchorCtr="0">
            <a:normAutofit fontScale="92500" lnSpcReduction="10000"/>
          </a:bodyPr>
          <a:lstStyle/>
          <a:p>
            <a:pPr marL="457200" indent="-457200">
              <a:lnSpc>
                <a:spcPct val="120000"/>
              </a:lnSpc>
              <a:buFont typeface="+mj-lt"/>
              <a:buAutoNum type="romanUcPeriod"/>
            </a:pPr>
            <a:r>
              <a:rPr lang="en-US" sz="2800" b="1">
                <a:latin typeface="Tw Cen MT" panose="020B0602020104020603" pitchFamily="34" charset="77"/>
              </a:rPr>
              <a:t>Welcome, Agenda Review, &amp; Housekeeping (5 mins)</a:t>
            </a:r>
          </a:p>
          <a:p>
            <a:pPr marL="914400" lvl="2" indent="-457200">
              <a:lnSpc>
                <a:spcPct val="120000"/>
              </a:lnSpc>
              <a:buFont typeface="+mj-lt"/>
              <a:buAutoNum type="alphaLcParenR"/>
            </a:pPr>
            <a:r>
              <a:rPr lang="en-US" sz="2800">
                <a:latin typeface="Tw Cen MT" panose="020B0602020104020603" pitchFamily="34" charset="77"/>
              </a:rPr>
              <a:t>Agenda Review</a:t>
            </a:r>
          </a:p>
          <a:p>
            <a:pPr marL="914400" lvl="2" indent="-457200">
              <a:lnSpc>
                <a:spcPct val="120000"/>
              </a:lnSpc>
              <a:buFont typeface="+mj-lt"/>
              <a:buAutoNum type="alphaLcParenR"/>
            </a:pPr>
            <a:r>
              <a:rPr lang="en-US" sz="2800">
                <a:latin typeface="Tw Cen MT" panose="020B0602020104020603" pitchFamily="34" charset="77"/>
              </a:rPr>
              <a:t>Introductions &amp; Housekeeping</a:t>
            </a:r>
          </a:p>
          <a:p>
            <a:pPr marL="457200" indent="-457200">
              <a:lnSpc>
                <a:spcPct val="120000"/>
              </a:lnSpc>
              <a:buFont typeface="+mj-lt"/>
              <a:buAutoNum type="romanUcPeriod"/>
            </a:pPr>
            <a:r>
              <a:rPr lang="en-US" sz="2800" b="1">
                <a:latin typeface="Tw Cen MT" panose="020B0602020104020603" pitchFamily="34" charset="77"/>
              </a:rPr>
              <a:t>Discussion: HUD CoC Builds Funding Opportunity (30 mins)</a:t>
            </a:r>
          </a:p>
          <a:p>
            <a:pPr marL="457200" indent="-457200">
              <a:lnSpc>
                <a:spcPct val="120000"/>
              </a:lnSpc>
              <a:buFont typeface="+mj-lt"/>
              <a:buAutoNum type="romanUcPeriod"/>
            </a:pPr>
            <a:r>
              <a:rPr lang="en-US" sz="2800" b="1">
                <a:latin typeface="Tw Cen MT" panose="020B0602020104020603" pitchFamily="34" charset="77"/>
              </a:rPr>
              <a:t>Systemwide Check-In: Agency Updates (30 mins)</a:t>
            </a:r>
          </a:p>
          <a:p>
            <a:pPr marL="914400" lvl="2" indent="-457200">
              <a:lnSpc>
                <a:spcPct val="120000"/>
              </a:lnSpc>
              <a:buFont typeface="+mj-lt"/>
              <a:buAutoNum type="alphaLcParenR"/>
            </a:pPr>
            <a:r>
              <a:rPr lang="en-US" sz="2800">
                <a:latin typeface="Tw Cen MT" panose="020B0602020104020603" pitchFamily="34" charset="77"/>
              </a:rPr>
              <a:t>DCHA (20 mins)</a:t>
            </a:r>
          </a:p>
          <a:p>
            <a:pPr marL="914400" lvl="2" indent="-457200">
              <a:lnSpc>
                <a:spcPct val="120000"/>
              </a:lnSpc>
              <a:buFont typeface="+mj-lt"/>
              <a:buAutoNum type="alphaLcParenR"/>
            </a:pPr>
            <a:r>
              <a:rPr lang="en-US" sz="2800">
                <a:latin typeface="Tw Cen MT" panose="020B0602020104020603" pitchFamily="34" charset="77"/>
              </a:rPr>
              <a:t>DHCD (10 mins)</a:t>
            </a:r>
          </a:p>
          <a:p>
            <a:pPr marL="914400" lvl="2" indent="-457200">
              <a:lnSpc>
                <a:spcPct val="120000"/>
              </a:lnSpc>
              <a:buFont typeface="+mj-lt"/>
              <a:buAutoNum type="alphaLcParenR"/>
            </a:pPr>
            <a:r>
              <a:rPr lang="en-US" sz="2800">
                <a:latin typeface="Tw Cen MT" panose="020B0602020104020603" pitchFamily="34" charset="77"/>
              </a:rPr>
              <a:t>Previously Flagged &amp; Outstanding Concerns (for transparency)</a:t>
            </a:r>
          </a:p>
          <a:p>
            <a:pPr marL="457200" indent="-457200">
              <a:lnSpc>
                <a:spcPct val="120000"/>
              </a:lnSpc>
              <a:buFont typeface="+mj-lt"/>
              <a:buAutoNum type="romanUcPeriod"/>
            </a:pPr>
            <a:r>
              <a:rPr lang="en-US" sz="2800" b="1">
                <a:latin typeface="Tw Cen MT" panose="020B0602020104020603" pitchFamily="34" charset="77"/>
              </a:rPr>
              <a:t>Governance: Updating the Leadership Slate (30 mins)</a:t>
            </a:r>
          </a:p>
          <a:p>
            <a:pPr marL="457200" indent="-457200">
              <a:lnSpc>
                <a:spcPct val="120000"/>
              </a:lnSpc>
              <a:buFont typeface="+mj-lt"/>
              <a:buAutoNum type="romanUcPeriod"/>
            </a:pPr>
            <a:r>
              <a:rPr lang="en-US" sz="2800" b="1">
                <a:latin typeface="Tw Cen MT" panose="020B0602020104020603" pitchFamily="34" charset="77"/>
              </a:rPr>
              <a:t>Announcements &amp; Reminders (as needed)</a:t>
            </a:r>
          </a:p>
          <a:p>
            <a:pPr marL="457200" indent="-457200">
              <a:lnSpc>
                <a:spcPct val="120000"/>
              </a:lnSpc>
              <a:buFont typeface="+mj-lt"/>
              <a:buAutoNum type="romanUcPeriod"/>
            </a:pPr>
            <a:r>
              <a:rPr lang="en-US" sz="2800" b="1">
                <a:latin typeface="Tw Cen MT" panose="020B0602020104020603" pitchFamily="34" charset="77"/>
              </a:rPr>
              <a:t>Summary &amp; Adjournment (5 mins)</a:t>
            </a:r>
          </a:p>
          <a:p>
            <a:pPr marL="914400" lvl="2" indent="-457200">
              <a:lnSpc>
                <a:spcPct val="120000"/>
              </a:lnSpc>
              <a:buFont typeface="+mj-lt"/>
              <a:buAutoNum type="alphaLcParenR"/>
            </a:pPr>
            <a:r>
              <a:rPr lang="en-US" sz="2800">
                <a:latin typeface="Tw Cen MT" panose="020B0602020104020603" pitchFamily="34" charset="77"/>
              </a:rPr>
              <a:t>Next Full Council Mtg: Tuesday, 09/10 from 3 – 4:30 pm (Pre-Mtg from 1 – 2:30 pm)</a:t>
            </a:r>
          </a:p>
          <a:p>
            <a:pPr marL="914400" lvl="2" indent="-457200">
              <a:lnSpc>
                <a:spcPct val="120000"/>
              </a:lnSpc>
              <a:buFont typeface="+mj-lt"/>
              <a:buAutoNum type="alphaLcParenR"/>
            </a:pPr>
            <a:r>
              <a:rPr lang="en-US" sz="2800">
                <a:latin typeface="Tw Cen MT" panose="020B0602020104020603" pitchFamily="34" charset="77"/>
              </a:rPr>
              <a:t>Next HSG Solns CMTE Mtg: </a:t>
            </a:r>
            <a:r>
              <a:rPr lang="en-US" sz="2800">
                <a:solidFill>
                  <a:srgbClr val="C00000"/>
                </a:solidFill>
                <a:latin typeface="Tw Cen MT" panose="020B0602020104020603" pitchFamily="34" charset="77"/>
              </a:rPr>
              <a:t>*Must convene in Sept.  Proposing 09/23 instead of 09/16</a:t>
            </a:r>
          </a:p>
          <a:p>
            <a:pPr marL="11111" indent="0">
              <a:lnSpc>
                <a:spcPct val="110000"/>
              </a:lnSpc>
              <a:buNone/>
            </a:pPr>
            <a:endParaRPr lang="en-US" sz="1400">
              <a:latin typeface="Tw Cen MT" panose="020B0602020104020603" pitchFamily="34" charset="77"/>
            </a:endParaRP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endParaRPr sz="4800"/>
          </a:p>
        </p:txBody>
      </p:sp>
      <p:sp>
        <p:nvSpPr>
          <p:cNvPr id="2" name="Slide Number Placeholder 3">
            <a:extLst>
              <a:ext uri="{FF2B5EF4-FFF2-40B4-BE49-F238E27FC236}">
                <a16:creationId xmlns:a16="http://schemas.microsoft.com/office/drawing/2014/main" id="{3A230B08-704F-6E51-4281-E36F2E3E1AB5}"/>
              </a:ext>
            </a:extLst>
          </p:cNvPr>
          <p:cNvSpPr txBox="1">
            <a:spLocks/>
          </p:cNvSpPr>
          <p:nvPr/>
        </p:nvSpPr>
        <p:spPr>
          <a:xfrm>
            <a:off x="12884550" y="7121630"/>
            <a:ext cx="682752" cy="411334"/>
          </a:xfrm>
          <a:prstGeom prst="rect">
            <a:avLst/>
          </a:prstGeom>
        </p:spPr>
        <p:txBody>
          <a:bodyPr lIns="101858" tIns="50929" rIns="101858" bIns="50929" rtlCol="0" anchor="b"/>
          <a:lstStyle>
            <a:defPPr>
              <a:defRPr lang="en-US"/>
            </a:defPPr>
            <a:lvl1pPr marL="0" algn="l" defTabSz="914187" rtl="0" eaLnBrk="1" latinLnBrk="0" hangingPunct="1">
              <a:defRPr kumimoji="0" lang="en-US" sz="1786" kern="1200" smtClean="0">
                <a:solidFill>
                  <a:srgbClr val="775F55"/>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fld id="{00000000-1234-1234-1234-123412341234}" type="slidenum">
              <a:rPr lang="en-US" smtClean="0"/>
              <a:pPr/>
              <a:t>4</a:t>
            </a:fld>
            <a:endParaRPr lang="en-US"/>
          </a:p>
        </p:txBody>
      </p:sp>
    </p:spTree>
    <p:extLst>
      <p:ext uri="{BB962C8B-B14F-4D97-AF65-F5344CB8AC3E}">
        <p14:creationId xmlns:p14="http://schemas.microsoft.com/office/powerpoint/2010/main" val="3668330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p:nvPr/>
        </p:nvSpPr>
        <p:spPr>
          <a:xfrm>
            <a:off x="1214798" y="2126038"/>
            <a:ext cx="11040406" cy="4980232"/>
          </a:xfrm>
          <a:prstGeom prst="rect">
            <a:avLst/>
          </a:prstGeom>
        </p:spPr>
        <p:txBody>
          <a:bodyPr vert="horz" wrap="square" lIns="0" tIns="13674" rIns="0" bIns="0" rtlCol="0">
            <a:spAutoFit/>
          </a:bodyPr>
          <a:lstStyle/>
          <a:p>
            <a:pPr marL="402282" indent="-387889" defTabSz="1036290">
              <a:spcBef>
                <a:spcPts val="108"/>
              </a:spcBef>
              <a:buClr>
                <a:srgbClr val="042931"/>
              </a:buClr>
              <a:buFont typeface="Arial"/>
              <a:buAutoNum type="arabicPeriod"/>
              <a:tabLst>
                <a:tab pos="402282" algn="l"/>
              </a:tabLst>
            </a:pPr>
            <a:r>
              <a:rPr sz="1247" b="1" kern="0" spc="-40">
                <a:solidFill>
                  <a:srgbClr val="042931"/>
                </a:solidFill>
                <a:latin typeface="Arial"/>
                <a:cs typeface="Arial"/>
              </a:rPr>
              <a:t>Ending</a:t>
            </a:r>
            <a:r>
              <a:rPr sz="1247" b="1" kern="0" spc="23">
                <a:solidFill>
                  <a:srgbClr val="042931"/>
                </a:solidFill>
                <a:latin typeface="Arial"/>
                <a:cs typeface="Arial"/>
              </a:rPr>
              <a:t> </a:t>
            </a:r>
            <a:r>
              <a:rPr sz="1247" b="1" kern="0" spc="-62">
                <a:solidFill>
                  <a:srgbClr val="042931"/>
                </a:solidFill>
                <a:latin typeface="Arial"/>
                <a:cs typeface="Arial"/>
              </a:rPr>
              <a:t>homelessness</a:t>
            </a:r>
            <a:r>
              <a:rPr sz="1247" b="1" kern="0" spc="23">
                <a:solidFill>
                  <a:srgbClr val="042931"/>
                </a:solidFill>
                <a:latin typeface="Arial"/>
                <a:cs typeface="Arial"/>
              </a:rPr>
              <a:t> </a:t>
            </a:r>
            <a:r>
              <a:rPr sz="1247" b="1" kern="0">
                <a:solidFill>
                  <a:srgbClr val="042931"/>
                </a:solidFill>
                <a:latin typeface="Arial"/>
                <a:cs typeface="Arial"/>
              </a:rPr>
              <a:t>for</a:t>
            </a:r>
            <a:r>
              <a:rPr sz="1247" b="1" kern="0" spc="34">
                <a:solidFill>
                  <a:srgbClr val="042931"/>
                </a:solidFill>
                <a:latin typeface="Arial"/>
                <a:cs typeface="Arial"/>
              </a:rPr>
              <a:t> </a:t>
            </a:r>
            <a:r>
              <a:rPr sz="1247" b="1" kern="0">
                <a:solidFill>
                  <a:srgbClr val="042931"/>
                </a:solidFill>
                <a:latin typeface="Arial"/>
                <a:cs typeface="Arial"/>
              </a:rPr>
              <a:t>all</a:t>
            </a:r>
            <a:r>
              <a:rPr sz="1247" b="1" kern="0" spc="34">
                <a:solidFill>
                  <a:srgbClr val="042931"/>
                </a:solidFill>
                <a:latin typeface="Arial"/>
                <a:cs typeface="Arial"/>
              </a:rPr>
              <a:t> </a:t>
            </a:r>
            <a:r>
              <a:rPr sz="1247" b="1" kern="0" spc="-11">
                <a:solidFill>
                  <a:srgbClr val="042931"/>
                </a:solidFill>
                <a:latin typeface="Arial"/>
                <a:cs typeface="Arial"/>
              </a:rPr>
              <a:t>persons</a:t>
            </a:r>
            <a:endParaRPr sz="1247" kern="0">
              <a:solidFill>
                <a:sysClr val="windowText" lastClr="000000"/>
              </a:solidFill>
              <a:latin typeface="Arial"/>
              <a:cs typeface="Arial"/>
            </a:endParaRPr>
          </a:p>
          <a:p>
            <a:pPr defTabSz="1036290">
              <a:spcBef>
                <a:spcPts val="153"/>
              </a:spcBef>
              <a:buClr>
                <a:srgbClr val="042931"/>
              </a:buClr>
              <a:buFont typeface="Arial"/>
              <a:buAutoNum type="arabicPeriod"/>
            </a:pPr>
            <a:endParaRPr sz="1247" kern="0">
              <a:solidFill>
                <a:sysClr val="windowText" lastClr="000000"/>
              </a:solidFill>
              <a:latin typeface="Arial"/>
              <a:cs typeface="Arial"/>
            </a:endParaRPr>
          </a:p>
          <a:p>
            <a:pPr marL="855658" lvl="1" indent="-323121" defTabSz="1036290">
              <a:buFontTx/>
              <a:buAutoNum type="alphaLcPeriod"/>
              <a:tabLst>
                <a:tab pos="855658" algn="l"/>
              </a:tabLst>
            </a:pPr>
            <a:r>
              <a:rPr sz="1247" kern="0">
                <a:solidFill>
                  <a:sysClr val="windowText" lastClr="000000"/>
                </a:solidFill>
                <a:latin typeface="Z@RD28F.tmp"/>
                <a:cs typeface="Z@RD28F.tmp"/>
              </a:rPr>
              <a:t>To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end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identify,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engage,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effectively</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serve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all</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persons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homelessness.</a:t>
            </a:r>
            <a:endParaRPr sz="1247" kern="0">
              <a:solidFill>
                <a:sysClr val="windowText" lastClr="000000"/>
              </a:solidFill>
              <a:latin typeface="Z@RD28F.tmp"/>
              <a:cs typeface="Z@RD28F.tmp"/>
            </a:endParaRPr>
          </a:p>
          <a:p>
            <a:pPr marL="855658" marR="151845"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CoCs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measure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performance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based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data</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that</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consider</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challenges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faced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by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all</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subpopulations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11">
                <a:solidFill>
                  <a:sysClr val="windowText" lastClr="000000"/>
                </a:solidFill>
                <a:latin typeface="Z@RD28F.tmp"/>
                <a:cs typeface="Z@RD28F.tmp"/>
              </a:rPr>
              <a:t> </a:t>
            </a:r>
            <a:r>
              <a:rPr sz="1247" kern="0" spc="-28">
                <a:solidFill>
                  <a:sysClr val="windowText" lastClr="000000"/>
                </a:solidFill>
                <a:latin typeface="Z@RD28F.tmp"/>
                <a:cs typeface="Z@RD28F.tmp"/>
              </a:rPr>
              <a:t>in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geographic</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area</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(e.g.,</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veterans,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youth,</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families,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or</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those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chronic</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disabilities,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including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those</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living </a:t>
            </a:r>
            <a:r>
              <a:rPr sz="1247" kern="0">
                <a:solidFill>
                  <a:sysClr val="windowText" lastClr="000000"/>
                </a:solidFill>
                <a:latin typeface="Z@RD28F.tmp"/>
                <a:cs typeface="Z@RD28F.tmp"/>
              </a:rPr>
              <a:t>with</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HIV/AIDS).</a:t>
            </a:r>
            <a:endParaRPr sz="1247" kern="0">
              <a:solidFill>
                <a:sysClr val="windowText" lastClr="000000"/>
              </a:solidFill>
              <a:latin typeface="Z@RD28F.tmp"/>
              <a:cs typeface="Z@RD28F.tmp"/>
            </a:endParaRPr>
          </a:p>
          <a:p>
            <a:pPr marL="855658" marR="51814"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CoCs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partner</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health</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care,</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supportive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services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providers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expand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options,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such</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permanent</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supportive</a:t>
            </a:r>
            <a:r>
              <a:rPr sz="1247" kern="0" spc="-34">
                <a:solidFill>
                  <a:sysClr val="windowText" lastClr="000000"/>
                </a:solidFill>
                <a:latin typeface="Z@RD28F.tmp"/>
                <a:cs typeface="Z@RD28F.tmp"/>
              </a:rPr>
              <a:t> </a:t>
            </a:r>
            <a:r>
              <a:rPr sz="1247" kern="0" spc="-11">
                <a:solidFill>
                  <a:sysClr val="windowText" lastClr="000000"/>
                </a:solidFill>
                <a:latin typeface="Z@RD28F.tmp"/>
                <a:cs typeface="Z@RD28F.tmp"/>
              </a:rPr>
              <a:t>housing, </a:t>
            </a:r>
            <a:r>
              <a:rPr sz="1247" kern="0">
                <a:solidFill>
                  <a:sysClr val="windowText" lastClr="000000"/>
                </a:solidFill>
                <a:latin typeface="Z@RD28F.tmp"/>
                <a:cs typeface="Z@RD28F.tmp"/>
              </a:rPr>
              <a:t>housing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subsidies,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rapid</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rehousing.</a:t>
            </a:r>
            <a:endParaRPr sz="1247" kern="0">
              <a:solidFill>
                <a:sysClr val="windowText" lastClr="000000"/>
              </a:solidFill>
              <a:latin typeface="Z@RD28F.tmp"/>
              <a:cs typeface="Z@RD28F.tmp"/>
            </a:endParaRPr>
          </a:p>
          <a:p>
            <a:pPr marL="855658" marR="5757"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Additionally,</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use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data</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determine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characteristics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individuals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families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highest</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needs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longest</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experiences</a:t>
            </a:r>
            <a:r>
              <a:rPr sz="1247" kern="0" spc="-28">
                <a:solidFill>
                  <a:sysClr val="windowText" lastClr="000000"/>
                </a:solidFill>
                <a:latin typeface="Z@RD28F.tmp"/>
                <a:cs typeface="Z@RD28F.tmp"/>
              </a:rPr>
              <a:t> of </a:t>
            </a:r>
            <a:r>
              <a:rPr sz="1247" kern="0">
                <a:solidFill>
                  <a:sysClr val="windowText" lastClr="000000"/>
                </a:solidFill>
                <a:latin typeface="Z@RD28F.tmp"/>
                <a:cs typeface="Z@RD28F.tmp"/>
              </a:rPr>
              <a:t>homelessness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develop</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supportive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services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tailored</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51">
                <a:solidFill>
                  <a:sysClr val="windowText" lastClr="000000"/>
                </a:solidFill>
                <a:latin typeface="Z@RD28F.tmp"/>
                <a:cs typeface="Z@RD28F.tmp"/>
              </a:rPr>
              <a:t> </a:t>
            </a:r>
            <a:r>
              <a:rPr sz="1247" kern="0" spc="-11">
                <a:solidFill>
                  <a:sysClr val="windowText" lastClr="000000"/>
                </a:solidFill>
                <a:latin typeface="Z@RD28F.tmp"/>
                <a:cs typeface="Z@RD28F.tmp"/>
              </a:rPr>
              <a:t>needs.</a:t>
            </a:r>
            <a:endParaRPr sz="1247" kern="0">
              <a:solidFill>
                <a:sysClr val="windowText" lastClr="000000"/>
              </a:solidFill>
              <a:latin typeface="Z@RD28F.tmp"/>
              <a:cs typeface="Z@RD28F.tmp"/>
            </a:endParaRPr>
          </a:p>
          <a:p>
            <a:pPr marL="0" lvl="1" defTabSz="1036290">
              <a:spcBef>
                <a:spcPts val="170"/>
              </a:spcBef>
              <a:buFont typeface="Z@RD28F.tmp"/>
              <a:buAutoNum type="alphaLcPeriod"/>
            </a:pPr>
            <a:endParaRPr sz="1247" kern="0">
              <a:solidFill>
                <a:sysClr val="windowText" lastClr="000000"/>
              </a:solidFill>
              <a:latin typeface="Z@RD28F.tmp"/>
              <a:cs typeface="Z@RD28F.tmp"/>
            </a:endParaRPr>
          </a:p>
          <a:p>
            <a:pPr marL="402282" indent="-387889" defTabSz="1036290">
              <a:buFontTx/>
              <a:buAutoNum type="arabicPeriod"/>
              <a:tabLst>
                <a:tab pos="402282" algn="l"/>
              </a:tabLst>
            </a:pPr>
            <a:r>
              <a:rPr sz="1247" b="1" kern="0" spc="-51">
                <a:solidFill>
                  <a:srgbClr val="042931"/>
                </a:solidFill>
                <a:latin typeface="Arial"/>
                <a:cs typeface="Arial"/>
              </a:rPr>
              <a:t>Use</a:t>
            </a:r>
            <a:r>
              <a:rPr sz="1247" b="1" kern="0" spc="-6">
                <a:solidFill>
                  <a:srgbClr val="042931"/>
                </a:solidFill>
                <a:latin typeface="Arial"/>
                <a:cs typeface="Arial"/>
              </a:rPr>
              <a:t> </a:t>
            </a:r>
            <a:r>
              <a:rPr sz="1247" b="1" kern="0">
                <a:solidFill>
                  <a:srgbClr val="042931"/>
                </a:solidFill>
                <a:latin typeface="Arial"/>
                <a:cs typeface="Arial"/>
              </a:rPr>
              <a:t>a</a:t>
            </a:r>
            <a:r>
              <a:rPr sz="1247" b="1" kern="0" spc="6">
                <a:solidFill>
                  <a:srgbClr val="042931"/>
                </a:solidFill>
                <a:latin typeface="Arial"/>
                <a:cs typeface="Arial"/>
              </a:rPr>
              <a:t> </a:t>
            </a:r>
            <a:r>
              <a:rPr sz="1247" b="1" kern="0" spc="-40">
                <a:solidFill>
                  <a:srgbClr val="042931"/>
                </a:solidFill>
                <a:latin typeface="Arial"/>
                <a:cs typeface="Arial"/>
              </a:rPr>
              <a:t>housing</a:t>
            </a:r>
            <a:r>
              <a:rPr sz="1247" b="1" kern="0" spc="-6">
                <a:solidFill>
                  <a:srgbClr val="042931"/>
                </a:solidFill>
                <a:latin typeface="Arial"/>
                <a:cs typeface="Arial"/>
              </a:rPr>
              <a:t> </a:t>
            </a:r>
            <a:r>
              <a:rPr sz="1247" b="1" kern="0">
                <a:solidFill>
                  <a:srgbClr val="042931"/>
                </a:solidFill>
                <a:latin typeface="Arial"/>
                <a:cs typeface="Arial"/>
              </a:rPr>
              <a:t>first</a:t>
            </a:r>
            <a:r>
              <a:rPr sz="1247" b="1" kern="0" spc="6">
                <a:solidFill>
                  <a:srgbClr val="042931"/>
                </a:solidFill>
                <a:latin typeface="Arial"/>
                <a:cs typeface="Arial"/>
              </a:rPr>
              <a:t> </a:t>
            </a:r>
            <a:r>
              <a:rPr sz="1247" b="1" kern="0" spc="-11">
                <a:solidFill>
                  <a:srgbClr val="042931"/>
                </a:solidFill>
                <a:latin typeface="Arial"/>
                <a:cs typeface="Arial"/>
              </a:rPr>
              <a:t>approach</a:t>
            </a:r>
            <a:endParaRPr sz="1247" kern="0">
              <a:solidFill>
                <a:sysClr val="windowText" lastClr="000000"/>
              </a:solidFill>
              <a:latin typeface="Arial"/>
              <a:cs typeface="Arial"/>
            </a:endParaRPr>
          </a:p>
          <a:p>
            <a:pPr marL="855658" marR="238203"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First</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prioritizes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rapid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placement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stabilization</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permanent</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does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not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have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service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participation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requirements</a:t>
            </a:r>
            <a:r>
              <a:rPr sz="1247" kern="0" spc="-28">
                <a:solidFill>
                  <a:sysClr val="windowText" lastClr="000000"/>
                </a:solidFill>
                <a:latin typeface="Z@RD28F.tmp"/>
                <a:cs typeface="Z@RD28F.tmp"/>
              </a:rPr>
              <a:t> or </a:t>
            </a:r>
            <a:r>
              <a:rPr sz="1247" kern="0">
                <a:solidFill>
                  <a:sysClr val="windowText" lastClr="000000"/>
                </a:solidFill>
                <a:latin typeface="Z@RD28F.tmp"/>
                <a:cs typeface="Z@RD28F.tmp"/>
              </a:rPr>
              <a:t>preconditions.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CoC</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Program</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funded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projects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help</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individuals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families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move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quickly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into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permanent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measure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help</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projects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reduce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length</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time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experience</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homelessness.</a:t>
            </a:r>
            <a:endParaRPr sz="1247" kern="0">
              <a:solidFill>
                <a:sysClr val="windowText" lastClr="000000"/>
              </a:solidFill>
              <a:latin typeface="Z@RD28F.tmp"/>
              <a:cs typeface="Z@RD28F.tmp"/>
            </a:endParaRPr>
          </a:p>
          <a:p>
            <a:pPr marL="856378" marR="188547" lvl="1" indent="-323840" defTabSz="1036290">
              <a:lnSpc>
                <a:spcPct val="114999"/>
              </a:lnSpc>
              <a:spcBef>
                <a:spcPts val="1360"/>
              </a:spcBef>
              <a:buFontTx/>
              <a:buAutoNum type="alphaLcPeriod"/>
              <a:tabLst>
                <a:tab pos="856378" algn="l"/>
              </a:tabLst>
            </a:pPr>
            <a:r>
              <a:rPr sz="1247" kern="0">
                <a:solidFill>
                  <a:sysClr val="windowText" lastClr="000000"/>
                </a:solidFill>
                <a:latin typeface="Z@RD28F.tmp"/>
                <a:cs typeface="Z@RD28F.tmp"/>
              </a:rPr>
              <a:t>Additionally,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engage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landlords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property</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owners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units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available</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for</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rapid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rehousing 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permanent</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supportive</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housing </a:t>
            </a:r>
            <a:r>
              <a:rPr sz="1247" kern="0">
                <a:solidFill>
                  <a:sysClr val="windowText" lastClr="000000"/>
                </a:solidFill>
                <a:latin typeface="Z@RD28F.tmp"/>
                <a:cs typeface="Z@RD28F.tmp"/>
              </a:rPr>
              <a:t>participants,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remove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barriers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entry,</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adopt</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client-</a:t>
            </a:r>
            <a:r>
              <a:rPr sz="1247" kern="0">
                <a:solidFill>
                  <a:sysClr val="windowText" lastClr="000000"/>
                </a:solidFill>
                <a:latin typeface="Z@RD28F.tmp"/>
                <a:cs typeface="Z@RD28F.tmp"/>
              </a:rPr>
              <a:t>centered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service</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methods.</a:t>
            </a:r>
            <a:endParaRPr sz="1247" kern="0">
              <a:solidFill>
                <a:sysClr val="windowText" lastClr="000000"/>
              </a:solidFill>
              <a:latin typeface="Z@RD28F.tmp"/>
              <a:cs typeface="Z@RD28F.tmp"/>
            </a:endParaRPr>
          </a:p>
          <a:p>
            <a:pPr marL="0" lvl="1" defTabSz="1036290">
              <a:spcBef>
                <a:spcPts val="170"/>
              </a:spcBef>
              <a:buFont typeface="Z@RD28F.tmp"/>
              <a:buAutoNum type="alphaLcPeriod"/>
            </a:pPr>
            <a:endParaRPr sz="1247" kern="0">
              <a:solidFill>
                <a:sysClr val="windowText" lastClr="000000"/>
              </a:solidFill>
              <a:latin typeface="Z@RD28F.tmp"/>
              <a:cs typeface="Z@RD28F.tmp"/>
            </a:endParaRPr>
          </a:p>
          <a:p>
            <a:pPr marL="855658" lvl="1" indent="-323121" defTabSz="1036290">
              <a:buFontTx/>
              <a:buAutoNum type="alphaLcPeriod"/>
              <a:tabLst>
                <a:tab pos="855658" algn="l"/>
              </a:tabLst>
            </a:pPr>
            <a:r>
              <a:rPr sz="1247" kern="0">
                <a:solidFill>
                  <a:sysClr val="windowText" lastClr="000000"/>
                </a:solidFill>
                <a:latin typeface="Z@RD28F.tmp"/>
                <a:cs typeface="Z@RD28F.tmp"/>
              </a:rPr>
              <a:t>HUD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encourages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assess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how</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well</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First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approaches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are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being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implemented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40">
                <a:solidFill>
                  <a:sysClr val="windowText" lastClr="000000"/>
                </a:solidFill>
                <a:latin typeface="Z@RD28F.tmp"/>
                <a:cs typeface="Z@RD28F.tmp"/>
              </a:rPr>
              <a:t> </a:t>
            </a:r>
            <a:r>
              <a:rPr sz="1247" kern="0" spc="-11">
                <a:solidFill>
                  <a:sysClr val="windowText" lastClr="000000"/>
                </a:solidFill>
                <a:latin typeface="Z@RD28F.tmp"/>
                <a:cs typeface="Z@RD28F.tmp"/>
              </a:rPr>
              <a:t>communities.</a:t>
            </a:r>
            <a:endParaRPr sz="1247" kern="0">
              <a:solidFill>
                <a:sysClr val="windowText" lastClr="000000"/>
              </a:solidFill>
              <a:latin typeface="Z@RD28F.tmp"/>
              <a:cs typeface="Z@RD28F.tmp"/>
            </a:endParaRPr>
          </a:p>
        </p:txBody>
      </p:sp>
      <p:sp>
        <p:nvSpPr>
          <p:cNvPr id="4" name="object 4"/>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Policy</a:t>
            </a:r>
            <a:r>
              <a:rPr b="0" spc="470">
                <a:solidFill>
                  <a:srgbClr val="404040"/>
                </a:solidFill>
                <a:latin typeface="Z@RD28F.tmp"/>
                <a:cs typeface="Z@RD28F.tmp"/>
              </a:rPr>
              <a:t> </a:t>
            </a:r>
            <a:r>
              <a:rPr b="0" spc="62">
                <a:solidFill>
                  <a:srgbClr val="404040"/>
                </a:solidFill>
                <a:latin typeface="Z@RD28F.tmp"/>
                <a:cs typeface="Z@RD28F.tmp"/>
              </a:rPr>
              <a:t>Priorities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p:nvPr/>
        </p:nvSpPr>
        <p:spPr>
          <a:xfrm>
            <a:off x="1214798" y="2126038"/>
            <a:ext cx="11074950" cy="2896713"/>
          </a:xfrm>
          <a:prstGeom prst="rect">
            <a:avLst/>
          </a:prstGeom>
        </p:spPr>
        <p:txBody>
          <a:bodyPr vert="horz" wrap="square" lIns="0" tIns="13674" rIns="0" bIns="0" rtlCol="0">
            <a:spAutoFit/>
          </a:bodyPr>
          <a:lstStyle/>
          <a:p>
            <a:pPr marL="590109" indent="-575716" defTabSz="1036290">
              <a:spcBef>
                <a:spcPts val="108"/>
              </a:spcBef>
              <a:buClr>
                <a:srgbClr val="042931"/>
              </a:buClr>
              <a:buFont typeface="Arial"/>
              <a:buAutoNum type="arabicPeriod" startAt="3"/>
              <a:tabLst>
                <a:tab pos="590109" algn="l"/>
              </a:tabLst>
            </a:pPr>
            <a:r>
              <a:rPr sz="1247" b="1" kern="0" spc="-51">
                <a:solidFill>
                  <a:srgbClr val="042931"/>
                </a:solidFill>
                <a:latin typeface="Arial"/>
                <a:cs typeface="Arial"/>
              </a:rPr>
              <a:t>Reducing</a:t>
            </a:r>
            <a:r>
              <a:rPr sz="1247" b="1" kern="0" spc="45">
                <a:solidFill>
                  <a:srgbClr val="042931"/>
                </a:solidFill>
                <a:latin typeface="Arial"/>
                <a:cs typeface="Arial"/>
              </a:rPr>
              <a:t> </a:t>
            </a:r>
            <a:r>
              <a:rPr sz="1247" b="1" kern="0" spc="-34">
                <a:solidFill>
                  <a:srgbClr val="042931"/>
                </a:solidFill>
                <a:latin typeface="Arial"/>
                <a:cs typeface="Arial"/>
              </a:rPr>
              <a:t>unsheltered</a:t>
            </a:r>
            <a:r>
              <a:rPr sz="1247" b="1" kern="0" spc="51">
                <a:solidFill>
                  <a:srgbClr val="042931"/>
                </a:solidFill>
                <a:latin typeface="Arial"/>
                <a:cs typeface="Arial"/>
              </a:rPr>
              <a:t> </a:t>
            </a:r>
            <a:r>
              <a:rPr sz="1247" b="1" kern="0" spc="-11">
                <a:solidFill>
                  <a:srgbClr val="042931"/>
                </a:solidFill>
                <a:latin typeface="Arial"/>
                <a:cs typeface="Arial"/>
              </a:rPr>
              <a:t>homelessness</a:t>
            </a:r>
            <a:endParaRPr sz="1247" kern="0">
              <a:solidFill>
                <a:sysClr val="windowText" lastClr="000000"/>
              </a:solidFill>
              <a:latin typeface="Arial"/>
              <a:cs typeface="Arial"/>
            </a:endParaRPr>
          </a:p>
          <a:p>
            <a:pPr marL="855658" marR="15832"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In</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recent</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years,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number</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unsheltered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has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risen</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significantly,</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including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rising</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number</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encampments</a:t>
            </a:r>
            <a:r>
              <a:rPr sz="1247" kern="0" spc="-11">
                <a:solidFill>
                  <a:sysClr val="windowText" lastClr="000000"/>
                </a:solidFill>
                <a:latin typeface="Z@RD28F.tmp"/>
                <a:cs typeface="Z@RD28F.tmp"/>
              </a:rPr>
              <a:t> </a:t>
            </a:r>
            <a:r>
              <a:rPr sz="1247" kern="0" spc="-28">
                <a:solidFill>
                  <a:sysClr val="windowText" lastClr="000000"/>
                </a:solidFill>
                <a:latin typeface="Z@RD28F.tmp"/>
                <a:cs typeface="Z@RD28F.tmp"/>
              </a:rPr>
              <a:t>in </a:t>
            </a:r>
            <a:r>
              <a:rPr sz="1247" kern="0">
                <a:solidFill>
                  <a:sysClr val="windowText" lastClr="000000"/>
                </a:solidFill>
                <a:latin typeface="Z@RD28F.tmp"/>
                <a:cs typeface="Z@RD28F.tmp"/>
              </a:rPr>
              <a:t>many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communities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across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country.</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living</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unsheltered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have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extremely</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high</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rates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physical</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mental</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illness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substance</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use</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disorders.</a:t>
            </a:r>
            <a:endParaRPr sz="1247" kern="0">
              <a:solidFill>
                <a:sysClr val="windowText" lastClr="000000"/>
              </a:solidFill>
              <a:latin typeface="Z@RD28F.tmp"/>
              <a:cs typeface="Z@RD28F.tmp"/>
            </a:endParaRPr>
          </a:p>
          <a:p>
            <a:pPr marL="855658" marR="457695"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CoCs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explore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all</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available</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resources,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including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CoC</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ESG</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funded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assistance,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subsidies,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health</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care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programs,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supportive </a:t>
            </a:r>
            <a:r>
              <a:rPr sz="1247" kern="0">
                <a:solidFill>
                  <a:sysClr val="windowText" lastClr="000000"/>
                </a:solidFill>
                <a:latin typeface="Z@RD28F.tmp"/>
                <a:cs typeface="Z@RD28F.tmp"/>
              </a:rPr>
              <a:t>services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help</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improve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unsheltered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people’s</a:t>
            </a:r>
            <a:r>
              <a:rPr sz="1247" kern="0" spc="-11">
                <a:solidFill>
                  <a:sysClr val="windowText" lastClr="000000"/>
                </a:solidFill>
                <a:latin typeface="Z@RD28F.tmp"/>
                <a:cs typeface="Z@RD28F.tmp"/>
              </a:rPr>
              <a:t> well-</a:t>
            </a:r>
            <a:r>
              <a:rPr sz="1247" kern="0">
                <a:solidFill>
                  <a:sysClr val="windowText" lastClr="000000"/>
                </a:solidFill>
                <a:latin typeface="Z@RD28F.tmp"/>
                <a:cs typeface="Z@RD28F.tmp"/>
              </a:rPr>
              <a:t>being</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help</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them</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move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quickly</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possible into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permanent</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housing.</a:t>
            </a:r>
            <a:endParaRPr sz="1247" kern="0">
              <a:solidFill>
                <a:sysClr val="windowText" lastClr="000000"/>
              </a:solidFill>
              <a:latin typeface="Z@RD28F.tmp"/>
              <a:cs typeface="Z@RD28F.tmp"/>
            </a:endParaRPr>
          </a:p>
          <a:p>
            <a:pPr marL="856378" marR="53254" lvl="1" indent="-324560" defTabSz="1036290">
              <a:lnSpc>
                <a:spcPct val="114999"/>
              </a:lnSpc>
              <a:spcBef>
                <a:spcPts val="1360"/>
              </a:spcBef>
              <a:buFontTx/>
              <a:buAutoNum type="alphaLcPeriod"/>
              <a:tabLst>
                <a:tab pos="856378" algn="l"/>
              </a:tabLst>
            </a:pPr>
            <a:r>
              <a:rPr sz="1247" b="1" kern="0" spc="-108">
                <a:solidFill>
                  <a:sysClr val="windowText" lastClr="000000"/>
                </a:solidFill>
                <a:latin typeface="Arial"/>
                <a:cs typeface="Arial"/>
              </a:rPr>
              <a:t>**NEW</a:t>
            </a:r>
            <a:r>
              <a:rPr sz="1247" b="1" kern="0" spc="-11">
                <a:solidFill>
                  <a:sysClr val="windowText" lastClr="000000"/>
                </a:solidFill>
                <a:latin typeface="Arial"/>
                <a:cs typeface="Arial"/>
              </a:rPr>
              <a:t> </a:t>
            </a:r>
            <a:r>
              <a:rPr sz="1247" b="1" kern="0" spc="-57">
                <a:solidFill>
                  <a:sysClr val="windowText" lastClr="000000"/>
                </a:solidFill>
                <a:latin typeface="Arial"/>
                <a:cs typeface="Arial"/>
              </a:rPr>
              <a:t>IN</a:t>
            </a:r>
            <a:r>
              <a:rPr sz="1247" b="1" kern="0" spc="-28">
                <a:solidFill>
                  <a:sysClr val="windowText" lastClr="000000"/>
                </a:solidFill>
                <a:latin typeface="Arial"/>
                <a:cs typeface="Arial"/>
              </a:rPr>
              <a:t> </a:t>
            </a:r>
            <a:r>
              <a:rPr sz="1247" b="1" kern="0">
                <a:solidFill>
                  <a:sysClr val="windowText" lastClr="000000"/>
                </a:solidFill>
                <a:latin typeface="Arial"/>
                <a:cs typeface="Arial"/>
              </a:rPr>
              <a:t>2024**</a:t>
            </a:r>
            <a:r>
              <a:rPr sz="1247" b="1" kern="0" spc="-23">
                <a:solidFill>
                  <a:sysClr val="windowText" lastClr="000000"/>
                </a:solidFill>
                <a:latin typeface="Arial"/>
                <a:cs typeface="Arial"/>
              </a:rPr>
              <a:t> </a:t>
            </a:r>
            <a:r>
              <a:rPr sz="1247" kern="0">
                <a:solidFill>
                  <a:sysClr val="windowText" lastClr="000000"/>
                </a:solidFill>
                <a:latin typeface="Z@RD28F.tmp"/>
                <a:cs typeface="Z@RD28F.tmp"/>
              </a:rPr>
              <a:t>CoCs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should work</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law</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enforcement and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state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governments 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enlist</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support for</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11">
                <a:solidFill>
                  <a:sysClr val="windowText" lastClr="000000"/>
                </a:solidFill>
                <a:latin typeface="Z@RD28F.tmp"/>
                <a:cs typeface="Z@RD28F.tmp"/>
              </a:rPr>
              <a:t> </a:t>
            </a:r>
            <a:r>
              <a:rPr sz="1247" kern="0" spc="-28">
                <a:solidFill>
                  <a:sysClr val="windowText" lastClr="000000"/>
                </a:solidFill>
                <a:latin typeface="Z@RD28F.tmp"/>
                <a:cs typeface="Z@RD28F.tmp"/>
              </a:rPr>
              <a:t>in </a:t>
            </a:r>
            <a:r>
              <a:rPr sz="1247" kern="0">
                <a:solidFill>
                  <a:sysClr val="windowText" lastClr="000000"/>
                </a:solidFill>
                <a:latin typeface="Z@RD28F.tmp"/>
                <a:cs typeface="Z@RD28F.tmp"/>
              </a:rPr>
              <a:t>encampments,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avoid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practices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that</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criminalize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Criminalization</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risks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health</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living</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unsheltered</a:t>
            </a:r>
            <a:r>
              <a:rPr sz="1247" kern="0" spc="-23">
                <a:solidFill>
                  <a:sysClr val="windowText" lastClr="000000"/>
                </a:solidFill>
                <a:latin typeface="Z@RD28F.tmp"/>
                <a:cs typeface="Z@RD28F.tmp"/>
              </a:rPr>
              <a:t> </a:t>
            </a:r>
            <a:r>
              <a:rPr sz="1247" kern="0" spc="-28">
                <a:solidFill>
                  <a:sysClr val="windowText" lastClr="000000"/>
                </a:solidFill>
                <a:latin typeface="Z@RD28F.tmp"/>
                <a:cs typeface="Z@RD28F.tmp"/>
              </a:rPr>
              <a:t>and </a:t>
            </a:r>
            <a:r>
              <a:rPr sz="1247" kern="0">
                <a:solidFill>
                  <a:sysClr val="windowText" lastClr="000000"/>
                </a:solidFill>
                <a:latin typeface="Z@RD28F.tmp"/>
                <a:cs typeface="Z@RD28F.tmp"/>
              </a:rPr>
              <a:t>makes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it</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more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difficult</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for</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them</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move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into</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permanent</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housing.</a:t>
            </a:r>
            <a:endParaRPr sz="1247" kern="0">
              <a:solidFill>
                <a:sysClr val="windowText" lastClr="000000"/>
              </a:solidFill>
              <a:latin typeface="Z@RD28F.tmp"/>
              <a:cs typeface="Z@RD28F.tmp"/>
            </a:endParaRPr>
          </a:p>
          <a:p>
            <a:pPr marL="856378" marR="5757" lvl="1" indent="-324560" defTabSz="1036290">
              <a:lnSpc>
                <a:spcPct val="114999"/>
              </a:lnSpc>
              <a:spcBef>
                <a:spcPts val="1360"/>
              </a:spcBef>
              <a:buFontTx/>
              <a:buAutoNum type="alphaLcPeriod"/>
              <a:tabLst>
                <a:tab pos="856378" algn="l"/>
              </a:tabLst>
            </a:pPr>
            <a:r>
              <a:rPr sz="1247" kern="0">
                <a:solidFill>
                  <a:sysClr val="windowText" lastClr="000000"/>
                </a:solidFill>
                <a:latin typeface="Z@RD28F.tmp"/>
                <a:cs typeface="Z@RD28F.tmp"/>
              </a:rPr>
              <a:t>Additionally,</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use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Coordinated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Entry</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process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promote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participant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choice,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coordinate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homeless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assistance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mainstream</a:t>
            </a:r>
            <a:r>
              <a:rPr sz="1247" kern="0" spc="-40">
                <a:solidFill>
                  <a:sysClr val="windowText" lastClr="000000"/>
                </a:solidFill>
                <a:latin typeface="Z@RD28F.tmp"/>
                <a:cs typeface="Z@RD28F.tmp"/>
              </a:rPr>
              <a:t> </a:t>
            </a:r>
            <a:r>
              <a:rPr sz="1247" kern="0" spc="-11">
                <a:solidFill>
                  <a:sysClr val="windowText" lastClr="000000"/>
                </a:solidFill>
                <a:latin typeface="Z@RD28F.tmp"/>
                <a:cs typeface="Z@RD28F.tmp"/>
              </a:rPr>
              <a:t>housing </a:t>
            </a:r>
            <a:r>
              <a:rPr sz="1247" kern="0">
                <a:solidFill>
                  <a:sysClr val="windowText" lastClr="000000"/>
                </a:solidFill>
                <a:latin typeface="Z@RD28F.tmp"/>
                <a:cs typeface="Z@RD28F.tmp"/>
              </a:rPr>
              <a:t>and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services,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ensure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receive</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assistance</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quickly.</a:t>
            </a:r>
            <a:endParaRPr sz="1247" kern="0">
              <a:solidFill>
                <a:sysClr val="windowText" lastClr="000000"/>
              </a:solidFill>
              <a:latin typeface="Z@RD28F.tmp"/>
              <a:cs typeface="Z@RD28F.tmp"/>
            </a:endParaRPr>
          </a:p>
        </p:txBody>
      </p:sp>
      <p:sp>
        <p:nvSpPr>
          <p:cNvPr id="4" name="object 4"/>
          <p:cNvSpPr txBox="1"/>
          <p:nvPr/>
        </p:nvSpPr>
        <p:spPr>
          <a:xfrm>
            <a:off x="1214798" y="5174545"/>
            <a:ext cx="173440" cy="205720"/>
          </a:xfrm>
          <a:prstGeom prst="rect">
            <a:avLst/>
          </a:prstGeom>
        </p:spPr>
        <p:txBody>
          <a:bodyPr vert="horz" wrap="square" lIns="0" tIns="13674" rIns="0" bIns="0" rtlCol="0">
            <a:spAutoFit/>
          </a:bodyPr>
          <a:lstStyle/>
          <a:p>
            <a:pPr marL="14393" defTabSz="1036290">
              <a:spcBef>
                <a:spcPts val="108"/>
              </a:spcBef>
            </a:pPr>
            <a:r>
              <a:rPr sz="1247" b="1" kern="0" spc="-28">
                <a:solidFill>
                  <a:srgbClr val="042931"/>
                </a:solidFill>
                <a:latin typeface="Arial"/>
                <a:cs typeface="Arial"/>
              </a:rPr>
              <a:t>4.</a:t>
            </a:r>
            <a:endParaRPr sz="1247" kern="0">
              <a:solidFill>
                <a:sysClr val="windowText" lastClr="000000"/>
              </a:solidFill>
              <a:latin typeface="Arial"/>
              <a:cs typeface="Arial"/>
            </a:endParaRPr>
          </a:p>
        </p:txBody>
      </p:sp>
      <p:sp>
        <p:nvSpPr>
          <p:cNvPr id="5" name="object 5"/>
          <p:cNvSpPr txBox="1"/>
          <p:nvPr/>
        </p:nvSpPr>
        <p:spPr>
          <a:xfrm>
            <a:off x="1732958" y="5174545"/>
            <a:ext cx="2272707" cy="205720"/>
          </a:xfrm>
          <a:prstGeom prst="rect">
            <a:avLst/>
          </a:prstGeom>
        </p:spPr>
        <p:txBody>
          <a:bodyPr vert="horz" wrap="square" lIns="0" tIns="13674" rIns="0" bIns="0" rtlCol="0">
            <a:spAutoFit/>
          </a:bodyPr>
          <a:lstStyle/>
          <a:p>
            <a:pPr marL="14393" defTabSz="1036290">
              <a:spcBef>
                <a:spcPts val="108"/>
              </a:spcBef>
            </a:pPr>
            <a:r>
              <a:rPr sz="1247" b="1" kern="0" spc="-28">
                <a:solidFill>
                  <a:srgbClr val="042931"/>
                </a:solidFill>
                <a:latin typeface="Arial"/>
                <a:cs typeface="Arial"/>
              </a:rPr>
              <a:t>Improving</a:t>
            </a:r>
            <a:r>
              <a:rPr sz="1247" b="1" kern="0" spc="6">
                <a:solidFill>
                  <a:srgbClr val="042931"/>
                </a:solidFill>
                <a:latin typeface="Arial"/>
                <a:cs typeface="Arial"/>
              </a:rPr>
              <a:t> </a:t>
            </a:r>
            <a:r>
              <a:rPr sz="1247" b="1" kern="0" spc="-51">
                <a:solidFill>
                  <a:srgbClr val="042931"/>
                </a:solidFill>
                <a:latin typeface="Arial"/>
                <a:cs typeface="Arial"/>
              </a:rPr>
              <a:t>system</a:t>
            </a:r>
            <a:r>
              <a:rPr sz="1247" b="1" kern="0" spc="6">
                <a:solidFill>
                  <a:srgbClr val="042931"/>
                </a:solidFill>
                <a:latin typeface="Arial"/>
                <a:cs typeface="Arial"/>
              </a:rPr>
              <a:t> </a:t>
            </a:r>
            <a:r>
              <a:rPr sz="1247" b="1" kern="0" spc="-34">
                <a:solidFill>
                  <a:srgbClr val="042931"/>
                </a:solidFill>
                <a:latin typeface="Arial"/>
                <a:cs typeface="Arial"/>
              </a:rPr>
              <a:t>performance</a:t>
            </a:r>
            <a:endParaRPr sz="1247" kern="0">
              <a:solidFill>
                <a:sysClr val="windowText" lastClr="000000"/>
              </a:solidFill>
              <a:latin typeface="Arial"/>
              <a:cs typeface="Arial"/>
            </a:endParaRPr>
          </a:p>
        </p:txBody>
      </p:sp>
      <p:sp>
        <p:nvSpPr>
          <p:cNvPr id="6" name="object 6"/>
          <p:cNvSpPr txBox="1"/>
          <p:nvPr/>
        </p:nvSpPr>
        <p:spPr>
          <a:xfrm>
            <a:off x="1732958" y="5536836"/>
            <a:ext cx="10395585" cy="1707048"/>
          </a:xfrm>
          <a:prstGeom prst="rect">
            <a:avLst/>
          </a:prstGeom>
        </p:spPr>
        <p:txBody>
          <a:bodyPr vert="horz" wrap="square" lIns="0" tIns="14393" rIns="0" bIns="0" rtlCol="0">
            <a:spAutoFit/>
          </a:bodyPr>
          <a:lstStyle/>
          <a:p>
            <a:pPr marL="337514" marR="238203" indent="-323840" defTabSz="1036290">
              <a:lnSpc>
                <a:spcPct val="114999"/>
              </a:lnSpc>
              <a:spcBef>
                <a:spcPts val="113"/>
              </a:spcBef>
              <a:buFontTx/>
              <a:buAutoNum type="alphaLcPeriod"/>
              <a:tabLst>
                <a:tab pos="337514" algn="l"/>
              </a:tabLst>
            </a:pPr>
            <a:r>
              <a:rPr sz="1247" kern="0">
                <a:solidFill>
                  <a:sysClr val="windowText" lastClr="000000"/>
                </a:solidFill>
                <a:latin typeface="Z@RD28F.tmp"/>
                <a:cs typeface="Z@RD28F.tmp"/>
              </a:rPr>
              <a:t>CoCs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be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system</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performance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measures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(e.g.,</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average</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length</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homeless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episodes,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rates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return</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homelessness, rates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exit</a:t>
            </a:r>
            <a:r>
              <a:rPr sz="1247" kern="0" spc="-51">
                <a:solidFill>
                  <a:sysClr val="windowText" lastClr="000000"/>
                </a:solidFill>
                <a:latin typeface="Z@RD28F.tmp"/>
                <a:cs typeface="Z@RD28F.tmp"/>
              </a:rPr>
              <a:t> </a:t>
            </a:r>
            <a:r>
              <a:rPr sz="1247" kern="0" spc="-28">
                <a:solidFill>
                  <a:sysClr val="windowText" lastClr="000000"/>
                </a:solidFill>
                <a:latin typeface="Z@RD28F.tmp"/>
                <a:cs typeface="Z@RD28F.tmp"/>
              </a:rPr>
              <a:t>to </a:t>
            </a:r>
            <a:r>
              <a:rPr sz="1247" kern="0">
                <a:solidFill>
                  <a:sysClr val="windowText" lastClr="000000"/>
                </a:solidFill>
                <a:latin typeface="Z@RD28F.tmp"/>
                <a:cs typeface="Z@RD28F.tmp"/>
              </a:rPr>
              <a:t>permanent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destinations)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determine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how</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effectively</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they</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are</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serving</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homelessness.</a:t>
            </a:r>
            <a:endParaRPr sz="1247" kern="0">
              <a:solidFill>
                <a:sysClr val="windowText" lastClr="000000"/>
              </a:solidFill>
              <a:latin typeface="Z@RD28F.tmp"/>
              <a:cs typeface="Z@RD28F.tmp"/>
            </a:endParaRPr>
          </a:p>
          <a:p>
            <a:pPr marL="337514" marR="5757" indent="-323840" defTabSz="1036290">
              <a:lnSpc>
                <a:spcPct val="114999"/>
              </a:lnSpc>
              <a:spcBef>
                <a:spcPts val="1360"/>
              </a:spcBef>
              <a:buFontTx/>
              <a:buAutoNum type="alphaLcPeriod"/>
              <a:tabLst>
                <a:tab pos="337514" algn="l"/>
              </a:tabLst>
            </a:pPr>
            <a:r>
              <a:rPr sz="1247" kern="0">
                <a:solidFill>
                  <a:sysClr val="windowText" lastClr="000000"/>
                </a:solidFill>
                <a:latin typeface="Z@RD28F.tmp"/>
                <a:cs typeface="Z@RD28F.tmp"/>
              </a:rPr>
              <a:t>CoCs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review</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all</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projects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eligible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for</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renewal</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under</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this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FY</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2024-2025</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NOFO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determine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effectiveness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serving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6">
                <a:solidFill>
                  <a:sysClr val="windowText" lastClr="000000"/>
                </a:solidFill>
                <a:latin typeface="Z@RD28F.tmp"/>
                <a:cs typeface="Z@RD28F.tmp"/>
              </a:rPr>
              <a:t> </a:t>
            </a:r>
            <a:r>
              <a:rPr sz="1247" kern="0" spc="-11">
                <a:solidFill>
                  <a:sysClr val="windowText" lastClr="000000"/>
                </a:solidFill>
                <a:latin typeface="Z@RD28F.tmp"/>
                <a:cs typeface="Z@RD28F.tmp"/>
              </a:rPr>
              <a:t>experiencing </a:t>
            </a:r>
            <a:r>
              <a:rPr sz="1247" kern="0">
                <a:solidFill>
                  <a:sysClr val="windowText" lastClr="000000"/>
                </a:solidFill>
                <a:latin typeface="Z@RD28F.tmp"/>
                <a:cs typeface="Z@RD28F.tmp"/>
              </a:rPr>
              <a:t>homelessness,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including</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cost-</a:t>
            </a:r>
            <a:r>
              <a:rPr sz="1247" kern="0">
                <a:solidFill>
                  <a:sysClr val="windowText" lastClr="000000"/>
                </a:solidFill>
                <a:latin typeface="Z@RD28F.tmp"/>
                <a:cs typeface="Z@RD28F.tmp"/>
              </a:rPr>
              <a:t>effectiveness.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CoC</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Competition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includes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several</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options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help</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improve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effectiveness,</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including </a:t>
            </a:r>
            <a:r>
              <a:rPr sz="1247" kern="0">
                <a:solidFill>
                  <a:sysClr val="windowText" lastClr="000000"/>
                </a:solidFill>
                <a:latin typeface="Z@RD28F.tmp"/>
                <a:cs typeface="Z@RD28F.tmp"/>
              </a:rPr>
              <a:t>reallocation,</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expansion,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transition</a:t>
            </a:r>
            <a:r>
              <a:rPr sz="1247" kern="0" spc="-45">
                <a:solidFill>
                  <a:sysClr val="windowText" lastClr="000000"/>
                </a:solidFill>
                <a:latin typeface="Z@RD28F.tmp"/>
                <a:cs typeface="Z@RD28F.tmp"/>
              </a:rPr>
              <a:t> </a:t>
            </a:r>
            <a:r>
              <a:rPr sz="1247" kern="0" spc="-11">
                <a:solidFill>
                  <a:sysClr val="windowText" lastClr="000000"/>
                </a:solidFill>
                <a:latin typeface="Z@RD28F.tmp"/>
                <a:cs typeface="Z@RD28F.tmp"/>
              </a:rPr>
              <a:t>grants.</a:t>
            </a:r>
            <a:endParaRPr sz="1247" kern="0">
              <a:solidFill>
                <a:sysClr val="windowText" lastClr="000000"/>
              </a:solidFill>
              <a:latin typeface="Z@RD28F.tmp"/>
              <a:cs typeface="Z@RD28F.tmp"/>
            </a:endParaRPr>
          </a:p>
          <a:p>
            <a:pPr defTabSz="1036290">
              <a:spcBef>
                <a:spcPts val="170"/>
              </a:spcBef>
              <a:buFont typeface="Z@RD28F.tmp"/>
              <a:buAutoNum type="alphaLcPeriod"/>
            </a:pPr>
            <a:endParaRPr sz="1247" kern="0">
              <a:solidFill>
                <a:sysClr val="windowText" lastClr="000000"/>
              </a:solidFill>
              <a:latin typeface="Z@RD28F.tmp"/>
              <a:cs typeface="Z@RD28F.tmp"/>
            </a:endParaRPr>
          </a:p>
          <a:p>
            <a:pPr marL="337514" indent="-323121" defTabSz="1036290">
              <a:buFontTx/>
              <a:buAutoNum type="alphaLcPeriod"/>
              <a:tabLst>
                <a:tab pos="337514" algn="l"/>
              </a:tabLst>
            </a:pPr>
            <a:r>
              <a:rPr sz="1247" kern="0">
                <a:solidFill>
                  <a:sysClr val="windowText" lastClr="000000"/>
                </a:solidFill>
                <a:latin typeface="Z@RD28F.tmp"/>
                <a:cs typeface="Z@RD28F.tmp"/>
              </a:rPr>
              <a:t>CoCs</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also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look</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for</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opportunities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implement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continuous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quality</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improvement</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other</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process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improvement</a:t>
            </a:r>
            <a:r>
              <a:rPr sz="1247" kern="0" spc="-40">
                <a:solidFill>
                  <a:sysClr val="windowText" lastClr="000000"/>
                </a:solidFill>
                <a:latin typeface="Z@RD28F.tmp"/>
                <a:cs typeface="Z@RD28F.tmp"/>
              </a:rPr>
              <a:t> </a:t>
            </a:r>
            <a:r>
              <a:rPr sz="1247" kern="0" spc="-11">
                <a:solidFill>
                  <a:sysClr val="windowText" lastClr="000000"/>
                </a:solidFill>
                <a:latin typeface="Z@RD28F.tmp"/>
                <a:cs typeface="Z@RD28F.tmp"/>
              </a:rPr>
              <a:t>strategies.</a:t>
            </a:r>
            <a:endParaRPr sz="1247" kern="0">
              <a:solidFill>
                <a:sysClr val="windowText" lastClr="000000"/>
              </a:solidFill>
              <a:latin typeface="Z@RD28F.tmp"/>
              <a:cs typeface="Z@RD28F.tmp"/>
            </a:endParaRPr>
          </a:p>
        </p:txBody>
      </p:sp>
      <p:sp>
        <p:nvSpPr>
          <p:cNvPr id="7" name="object 7"/>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Policy</a:t>
            </a:r>
            <a:r>
              <a:rPr b="0" spc="470">
                <a:solidFill>
                  <a:srgbClr val="404040"/>
                </a:solidFill>
                <a:latin typeface="Z@RD28F.tmp"/>
                <a:cs typeface="Z@RD28F.tmp"/>
              </a:rPr>
              <a:t> </a:t>
            </a:r>
            <a:r>
              <a:rPr b="0" spc="62">
                <a:solidFill>
                  <a:srgbClr val="404040"/>
                </a:solidFill>
                <a:latin typeface="Z@RD28F.tmp"/>
                <a:cs typeface="Z@RD28F.tmp"/>
              </a:rPr>
              <a:t>Priorities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p:nvPr/>
        </p:nvSpPr>
        <p:spPr>
          <a:xfrm>
            <a:off x="1214798" y="2019567"/>
            <a:ext cx="11064875" cy="5274030"/>
          </a:xfrm>
          <a:prstGeom prst="rect">
            <a:avLst/>
          </a:prstGeom>
        </p:spPr>
        <p:txBody>
          <a:bodyPr vert="horz" wrap="square" lIns="0" tIns="13674" rIns="0" bIns="0" rtlCol="0">
            <a:spAutoFit/>
          </a:bodyPr>
          <a:lstStyle/>
          <a:p>
            <a:pPr marL="531818" indent="-517425" defTabSz="1036290">
              <a:spcBef>
                <a:spcPts val="108"/>
              </a:spcBef>
              <a:buClr>
                <a:srgbClr val="042931"/>
              </a:buClr>
              <a:buFont typeface="Arial"/>
              <a:buAutoNum type="arabicPeriod" startAt="5"/>
              <a:tabLst>
                <a:tab pos="531818" algn="l"/>
              </a:tabLst>
            </a:pPr>
            <a:r>
              <a:rPr sz="1247" b="1" kern="0" spc="-23">
                <a:solidFill>
                  <a:srgbClr val="042931"/>
                </a:solidFill>
                <a:latin typeface="Arial"/>
                <a:cs typeface="Arial"/>
              </a:rPr>
              <a:t>Partnering</a:t>
            </a:r>
            <a:r>
              <a:rPr sz="1247" b="1" kern="0" spc="-11">
                <a:solidFill>
                  <a:srgbClr val="042931"/>
                </a:solidFill>
                <a:latin typeface="Arial"/>
                <a:cs typeface="Arial"/>
              </a:rPr>
              <a:t> </a:t>
            </a:r>
            <a:r>
              <a:rPr sz="1247" b="1" kern="0">
                <a:solidFill>
                  <a:srgbClr val="042931"/>
                </a:solidFill>
                <a:latin typeface="Arial"/>
                <a:cs typeface="Arial"/>
              </a:rPr>
              <a:t>with</a:t>
            </a:r>
            <a:r>
              <a:rPr sz="1247" b="1" kern="0" spc="-6">
                <a:solidFill>
                  <a:srgbClr val="042931"/>
                </a:solidFill>
                <a:latin typeface="Arial"/>
                <a:cs typeface="Arial"/>
              </a:rPr>
              <a:t> </a:t>
            </a:r>
            <a:r>
              <a:rPr sz="1247" b="1" kern="0" spc="-28">
                <a:solidFill>
                  <a:srgbClr val="042931"/>
                </a:solidFill>
                <a:latin typeface="Arial"/>
                <a:cs typeface="Arial"/>
              </a:rPr>
              <a:t>housing,</a:t>
            </a:r>
            <a:r>
              <a:rPr sz="1247" b="1" kern="0" spc="-6">
                <a:solidFill>
                  <a:srgbClr val="042931"/>
                </a:solidFill>
                <a:latin typeface="Arial"/>
                <a:cs typeface="Arial"/>
              </a:rPr>
              <a:t> </a:t>
            </a:r>
            <a:r>
              <a:rPr sz="1247" b="1" kern="0" spc="-11">
                <a:solidFill>
                  <a:srgbClr val="042931"/>
                </a:solidFill>
                <a:latin typeface="Arial"/>
                <a:cs typeface="Arial"/>
              </a:rPr>
              <a:t>health, and</a:t>
            </a:r>
            <a:r>
              <a:rPr sz="1247" b="1" kern="0" spc="-6">
                <a:solidFill>
                  <a:srgbClr val="042931"/>
                </a:solidFill>
                <a:latin typeface="Arial"/>
                <a:cs typeface="Arial"/>
              </a:rPr>
              <a:t> </a:t>
            </a:r>
            <a:r>
              <a:rPr sz="1247" b="1" kern="0" spc="-40">
                <a:solidFill>
                  <a:srgbClr val="042931"/>
                </a:solidFill>
                <a:latin typeface="Arial"/>
                <a:cs typeface="Arial"/>
              </a:rPr>
              <a:t>service</a:t>
            </a:r>
            <a:r>
              <a:rPr sz="1247" b="1" kern="0" spc="-11">
                <a:solidFill>
                  <a:srgbClr val="042931"/>
                </a:solidFill>
                <a:latin typeface="Arial"/>
                <a:cs typeface="Arial"/>
              </a:rPr>
              <a:t> agencies</a:t>
            </a:r>
            <a:endParaRPr sz="1247" kern="0">
              <a:solidFill>
                <a:sysClr val="windowText" lastClr="000000"/>
              </a:solidFill>
              <a:latin typeface="Arial"/>
              <a:cs typeface="Arial"/>
            </a:endParaRPr>
          </a:p>
          <a:p>
            <a:pPr defTabSz="1036290">
              <a:spcBef>
                <a:spcPts val="153"/>
              </a:spcBef>
              <a:buClr>
                <a:srgbClr val="042931"/>
              </a:buClr>
              <a:buFont typeface="Arial"/>
              <a:buAutoNum type="arabicPeriod" startAt="5"/>
            </a:pPr>
            <a:endParaRPr sz="1247" kern="0">
              <a:solidFill>
                <a:sysClr val="windowText" lastClr="000000"/>
              </a:solidFill>
              <a:latin typeface="Arial"/>
              <a:cs typeface="Arial"/>
            </a:endParaRPr>
          </a:p>
          <a:p>
            <a:pPr marL="855658" lvl="1" indent="-323121" defTabSz="1036290">
              <a:buFontTx/>
              <a:buAutoNum type="alphaLcPeriod"/>
              <a:tabLst>
                <a:tab pos="855658" algn="l"/>
              </a:tabLst>
            </a:pPr>
            <a:r>
              <a:rPr sz="1247" kern="0">
                <a:solidFill>
                  <a:sysClr val="windowText" lastClr="000000"/>
                </a:solidFill>
                <a:latin typeface="Z@RD28F.tmp"/>
                <a:cs typeface="Z@RD28F.tmp"/>
              </a:rPr>
              <a:t>Using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cost</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performance</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outcome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data,</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should improve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how</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all</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available</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resources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are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utilized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end</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homelessness.</a:t>
            </a:r>
            <a:endParaRPr sz="1247" kern="0">
              <a:solidFill>
                <a:sysClr val="windowText" lastClr="000000"/>
              </a:solidFill>
              <a:latin typeface="Z@RD28F.tmp"/>
              <a:cs typeface="Z@RD28F.tmp"/>
            </a:endParaRPr>
          </a:p>
          <a:p>
            <a:pPr marL="855658" marR="196463"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HUD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encourages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maximize</a:t>
            </a:r>
            <a:r>
              <a:rPr sz="1247" kern="0" spc="-40">
                <a:solidFill>
                  <a:sysClr val="windowText" lastClr="000000"/>
                </a:solidFill>
                <a:latin typeface="Z@RD28F.tmp"/>
                <a:cs typeface="Z@RD28F.tmp"/>
              </a:rPr>
              <a:t> </a:t>
            </a:r>
            <a:r>
              <a:rPr lang="en-US" sz="1247" kern="0">
                <a:solidFill>
                  <a:sysClr val="windowText" lastClr="000000"/>
                </a:solidFill>
                <a:latin typeface="Z@RD28F.tmp"/>
                <a:cs typeface="Z@RD28F.tmp"/>
              </a:rPr>
              <a:t>the</a:t>
            </a:r>
            <a:r>
              <a:rPr lang="en-US" sz="1247" kern="0" spc="-34">
                <a:solidFill>
                  <a:sysClr val="windowText" lastClr="000000"/>
                </a:solidFill>
                <a:latin typeface="Z@RD28F.tmp"/>
                <a:cs typeface="Z@RD28F.tmp"/>
              </a:rPr>
              <a:t> </a:t>
            </a:r>
            <a:r>
              <a:rPr sz="1247" kern="0">
                <a:solidFill>
                  <a:sysClr val="windowText" lastClr="000000"/>
                </a:solidFill>
                <a:latin typeface="Z@RD28F.tmp"/>
                <a:cs typeface="Z@RD28F.tmp"/>
              </a:rPr>
              <a:t>use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mainstream</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other</a:t>
            </a:r>
            <a:r>
              <a:rPr sz="1247" kern="0" spc="-40">
                <a:solidFill>
                  <a:sysClr val="windowText" lastClr="000000"/>
                </a:solidFill>
                <a:latin typeface="Z@RD28F.tmp"/>
                <a:cs typeface="Z@RD28F.tmp"/>
              </a:rPr>
              <a:t> </a:t>
            </a:r>
            <a:r>
              <a:rPr sz="1247" kern="0" spc="-11">
                <a:solidFill>
                  <a:sysClr val="windowText" lastClr="000000"/>
                </a:solidFill>
                <a:latin typeface="Z@RD28F.tmp"/>
                <a:cs typeface="Z@RD28F.tmp"/>
              </a:rPr>
              <a:t>community-</a:t>
            </a:r>
            <a:r>
              <a:rPr sz="1247" kern="0">
                <a:solidFill>
                  <a:sysClr val="windowText" lastClr="000000"/>
                </a:solidFill>
                <a:latin typeface="Z@RD28F.tmp"/>
                <a:cs typeface="Z@RD28F.tmp"/>
              </a:rPr>
              <a:t>based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resources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when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serving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persons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homelessness </a:t>
            </a:r>
            <a:r>
              <a:rPr sz="1247" kern="0">
                <a:solidFill>
                  <a:sysClr val="windowText" lastClr="000000"/>
                </a:solidFill>
                <a:latin typeface="Z@RD28F.tmp"/>
                <a:cs typeface="Z@RD28F.tmp"/>
              </a:rPr>
              <a:t>and</a:t>
            </a:r>
            <a:r>
              <a:rPr sz="1247" kern="0" spc="-6">
                <a:solidFill>
                  <a:sysClr val="windowText" lastClr="000000"/>
                </a:solidFill>
                <a:latin typeface="Z@RD28F.tmp"/>
                <a:cs typeface="Z@RD28F.tmp"/>
              </a:rPr>
              <a:t> </a:t>
            </a:r>
            <a:r>
              <a:rPr sz="1247" kern="0" spc="-28">
                <a:solidFill>
                  <a:sysClr val="windowText" lastClr="000000"/>
                </a:solidFill>
                <a:latin typeface="Z@RD28F.tmp"/>
                <a:cs typeface="Z@RD28F.tmp"/>
              </a:rPr>
              <a:t>to:</a:t>
            </a:r>
            <a:endParaRPr sz="1247" kern="0">
              <a:solidFill>
                <a:sysClr val="windowText" lastClr="000000"/>
              </a:solidFill>
              <a:latin typeface="Z@RD28F.tmp"/>
              <a:cs typeface="Z@RD28F.tmp"/>
            </a:endParaRPr>
          </a:p>
          <a:p>
            <a:pPr marL="1305437" marR="35982" lvl="2" indent="-255474" defTabSz="1036290">
              <a:lnSpc>
                <a:spcPct val="114999"/>
              </a:lnSpc>
              <a:spcBef>
                <a:spcPts val="1360"/>
              </a:spcBef>
              <a:buFontTx/>
              <a:buAutoNum type="arabicParenBoth"/>
              <a:tabLst>
                <a:tab pos="1309035" algn="l"/>
              </a:tabLst>
            </a:pPr>
            <a:r>
              <a:rPr sz="1247" b="1" kern="0" spc="-119">
                <a:solidFill>
                  <a:sysClr val="windowText" lastClr="000000"/>
                </a:solidFill>
                <a:latin typeface="Arial"/>
                <a:cs typeface="Arial"/>
              </a:rPr>
              <a:t>**REVISED</a:t>
            </a:r>
            <a:r>
              <a:rPr sz="1247" b="1" kern="0" spc="-23">
                <a:solidFill>
                  <a:sysClr val="windowText" lastClr="000000"/>
                </a:solidFill>
                <a:latin typeface="Arial"/>
                <a:cs typeface="Arial"/>
              </a:rPr>
              <a:t> </a:t>
            </a:r>
            <a:r>
              <a:rPr sz="1247" b="1" kern="0" spc="-57">
                <a:solidFill>
                  <a:sysClr val="windowText" lastClr="000000"/>
                </a:solidFill>
                <a:latin typeface="Arial"/>
                <a:cs typeface="Arial"/>
              </a:rPr>
              <a:t>IN</a:t>
            </a:r>
            <a:r>
              <a:rPr sz="1247" b="1" kern="0" spc="-28">
                <a:solidFill>
                  <a:sysClr val="windowText" lastClr="000000"/>
                </a:solidFill>
                <a:latin typeface="Arial"/>
                <a:cs typeface="Arial"/>
              </a:rPr>
              <a:t> </a:t>
            </a:r>
            <a:r>
              <a:rPr sz="1247" b="1" kern="0">
                <a:solidFill>
                  <a:sysClr val="windowText" lastClr="000000"/>
                </a:solidFill>
                <a:latin typeface="Arial"/>
                <a:cs typeface="Arial"/>
              </a:rPr>
              <a:t>2024**</a:t>
            </a:r>
            <a:r>
              <a:rPr sz="1247" b="1" kern="0" spc="-28">
                <a:solidFill>
                  <a:sysClr val="windowText" lastClr="000000"/>
                </a:solidFill>
                <a:latin typeface="Arial"/>
                <a:cs typeface="Arial"/>
              </a:rPr>
              <a:t> </a:t>
            </a:r>
            <a:r>
              <a:rPr sz="1247" kern="0">
                <a:solidFill>
                  <a:sysClr val="windowText" lastClr="000000"/>
                </a:solidFill>
                <a:latin typeface="Z@RD28F.tmp"/>
                <a:cs typeface="Z@RD28F.tmp"/>
              </a:rPr>
              <a:t>Work</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closely</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health</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care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systems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agencies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assist</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program</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participants to</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receive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health</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care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1">
                <a:solidFill>
                  <a:sysClr val="windowText" lastClr="000000"/>
                </a:solidFill>
                <a:latin typeface="Z@RD28F.tmp"/>
                <a:cs typeface="Z@RD28F.tmp"/>
              </a:rPr>
              <a:t> supportive 	</a:t>
            </a:r>
            <a:r>
              <a:rPr sz="1247" kern="0">
                <a:solidFill>
                  <a:sysClr val="windowText" lastClr="000000"/>
                </a:solidFill>
                <a:latin typeface="Z@RD28F.tmp"/>
                <a:cs typeface="Z@RD28F.tmp"/>
              </a:rPr>
              <a:t>services,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including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behavioral</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health</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services,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including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those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covered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financed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by</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Medicaid.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This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includes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developing</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close</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partnerships 	</a:t>
            </a:r>
            <a:r>
              <a:rPr sz="1247" kern="0">
                <a:solidFill>
                  <a:sysClr val="windowText" lastClr="000000"/>
                </a:solidFill>
                <a:latin typeface="Z@RD28F.tmp"/>
                <a:cs typeface="Z@RD28F.tmp"/>
              </a:rPr>
              <a:t>with</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public</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health</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agencies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analyze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data</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design</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approaches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that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reduce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improve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health</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11">
                <a:solidFill>
                  <a:sysClr val="windowText" lastClr="000000"/>
                </a:solidFill>
                <a:latin typeface="Z@RD28F.tmp"/>
                <a:cs typeface="Z@RD28F.tmp"/>
              </a:rPr>
              <a:t> experiencing 	</a:t>
            </a:r>
            <a:r>
              <a:rPr sz="1247" kern="0">
                <a:solidFill>
                  <a:sysClr val="windowText" lastClr="000000"/>
                </a:solidFill>
                <a:latin typeface="Z@RD28F.tmp"/>
                <a:cs typeface="Z@RD28F.tmp"/>
              </a:rPr>
              <a:t>homelessness,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prevent</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address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disease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outbreaks,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including</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HIV/AIDS.</a:t>
            </a:r>
            <a:endParaRPr sz="1247" kern="0">
              <a:solidFill>
                <a:sysClr val="windowText" lastClr="000000"/>
              </a:solidFill>
              <a:latin typeface="Z@RD28F.tmp"/>
              <a:cs typeface="Z@RD28F.tmp"/>
            </a:endParaRPr>
          </a:p>
          <a:p>
            <a:pPr marL="1309035" marR="21589" lvl="2" indent="-259072" defTabSz="1036290">
              <a:lnSpc>
                <a:spcPct val="114999"/>
              </a:lnSpc>
              <a:spcBef>
                <a:spcPts val="1354"/>
              </a:spcBef>
              <a:buFontTx/>
              <a:buAutoNum type="arabicParenBoth"/>
              <a:tabLst>
                <a:tab pos="1309035" algn="l"/>
              </a:tabLst>
            </a:pPr>
            <a:r>
              <a:rPr sz="1247" kern="0">
                <a:solidFill>
                  <a:sysClr val="windowText" lastClr="000000"/>
                </a:solidFill>
                <a:latin typeface="Z@RD28F.tmp"/>
                <a:cs typeface="Z@RD28F.tmp"/>
              </a:rPr>
              <a:t>Partner</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closely</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PHAs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state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organizations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utilize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coordinated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entry,</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develop</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units,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provide</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housing </a:t>
            </a:r>
            <a:r>
              <a:rPr sz="1247" kern="0">
                <a:solidFill>
                  <a:sysClr val="windowText" lastClr="000000"/>
                </a:solidFill>
                <a:latin typeface="Z@RD28F.tmp"/>
                <a:cs typeface="Z@RD28F.tmp"/>
              </a:rPr>
              <a:t>subsidies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These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partnerships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can</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also</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help</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CoC</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Program</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participants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exit</a:t>
            </a:r>
            <a:r>
              <a:rPr sz="1247" kern="0" spc="-62">
                <a:solidFill>
                  <a:sysClr val="windowText" lastClr="000000"/>
                </a:solidFill>
                <a:latin typeface="Z@RD28F.tmp"/>
                <a:cs typeface="Z@RD28F.tmp"/>
              </a:rPr>
              <a:t> </a:t>
            </a:r>
            <a:r>
              <a:rPr sz="1247" kern="0">
                <a:solidFill>
                  <a:sysClr val="windowText" lastClr="000000"/>
                </a:solidFill>
                <a:latin typeface="Z@RD28F.tmp"/>
                <a:cs typeface="Z@RD28F.tmp"/>
              </a:rPr>
              <a:t>permanent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supportive</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housing </a:t>
            </a:r>
            <a:r>
              <a:rPr sz="1247" kern="0">
                <a:solidFill>
                  <a:sysClr val="windowText" lastClr="000000"/>
                </a:solidFill>
                <a:latin typeface="Z@RD28F.tmp"/>
                <a:cs typeface="Z@RD28F.tmp"/>
              </a:rPr>
              <a:t>through</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Choice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Vouchers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other</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available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options.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PHAs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especially</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work</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together</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implement</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targeted </a:t>
            </a:r>
            <a:r>
              <a:rPr sz="1247" kern="0">
                <a:solidFill>
                  <a:sysClr val="windowText" lastClr="000000"/>
                </a:solidFill>
                <a:latin typeface="Z@RD28F.tmp"/>
                <a:cs typeface="Z@RD28F.tmp"/>
              </a:rPr>
              <a:t>programs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such</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Emergency</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Vouchers,</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HUD-</a:t>
            </a:r>
            <a:r>
              <a:rPr sz="1247" kern="0">
                <a:solidFill>
                  <a:sysClr val="windowText" lastClr="000000"/>
                </a:solidFill>
                <a:latin typeface="Z@RD28F.tmp"/>
                <a:cs typeface="Z@RD28F.tmp"/>
              </a:rPr>
              <a:t>VASH,</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Mainstream</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Vouchers,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Family</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Unification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Program</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Vouchers,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Fostering</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Youth </a:t>
            </a:r>
            <a:r>
              <a:rPr sz="1247" kern="0">
                <a:solidFill>
                  <a:sysClr val="windowText" lastClr="000000"/>
                </a:solidFill>
                <a:latin typeface="Z@RD28F.tmp"/>
                <a:cs typeface="Z@RD28F.tmp"/>
              </a:rPr>
              <a:t>Independence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Vouchers,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other</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voucher</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programs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targeted</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coordinate</a:t>
            </a:r>
            <a:r>
              <a:rPr sz="1247" kern="0" spc="-23">
                <a:solidFill>
                  <a:sysClr val="windowText" lastClr="000000"/>
                </a:solidFill>
                <a:latin typeface="Z@RD28F.tmp"/>
                <a:cs typeface="Z@RD28F.tmp"/>
              </a:rPr>
              <a:t> with</a:t>
            </a:r>
            <a:r>
              <a:rPr sz="1247" kern="0" spc="567">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state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housing agencies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utilization</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new</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HOME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program</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resources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provided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through</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Assistance</a:t>
            </a:r>
            <a:r>
              <a:rPr sz="1247" kern="0" spc="-6">
                <a:solidFill>
                  <a:sysClr val="windowText" lastClr="000000"/>
                </a:solidFill>
                <a:latin typeface="Z@RD28F.tmp"/>
                <a:cs typeface="Z@RD28F.tmp"/>
              </a:rPr>
              <a:t> </a:t>
            </a:r>
            <a:r>
              <a:rPr sz="1247" kern="0" spc="-28">
                <a:solidFill>
                  <a:sysClr val="windowText" lastClr="000000"/>
                </a:solidFill>
                <a:latin typeface="Z@RD28F.tmp"/>
                <a:cs typeface="Z@RD28F.tmp"/>
              </a:rPr>
              <a:t>and </a:t>
            </a:r>
            <a:r>
              <a:rPr sz="1247" kern="0">
                <a:solidFill>
                  <a:sysClr val="windowText" lastClr="000000"/>
                </a:solidFill>
                <a:latin typeface="Z@RD28F.tmp"/>
                <a:cs typeface="Z@RD28F.tmp"/>
              </a:rPr>
              <a:t>Supportive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Services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Program</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that</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was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created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through</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American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Rescue</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Plan.</a:t>
            </a:r>
            <a:endParaRPr sz="1247" kern="0">
              <a:solidFill>
                <a:sysClr val="windowText" lastClr="000000"/>
              </a:solidFill>
              <a:latin typeface="Z@RD28F.tmp"/>
              <a:cs typeface="Z@RD28F.tmp"/>
            </a:endParaRPr>
          </a:p>
          <a:p>
            <a:pPr marL="1305437" marR="5757" lvl="2" indent="-255474" defTabSz="1036290">
              <a:lnSpc>
                <a:spcPct val="114999"/>
              </a:lnSpc>
              <a:spcBef>
                <a:spcPts val="1360"/>
              </a:spcBef>
              <a:buFontTx/>
              <a:buAutoNum type="arabicParenBoth"/>
              <a:tabLst>
                <a:tab pos="1309755" algn="l"/>
              </a:tabLst>
            </a:pPr>
            <a:r>
              <a:rPr sz="1247" b="1" kern="0">
                <a:solidFill>
                  <a:sysClr val="windowText" lastClr="000000"/>
                </a:solidFill>
                <a:latin typeface="Arial"/>
                <a:cs typeface="Arial"/>
              </a:rPr>
              <a:t>**</a:t>
            </a:r>
            <a:r>
              <a:rPr sz="1247" b="1" kern="0" spc="-57">
                <a:solidFill>
                  <a:sysClr val="windowText" lastClr="000000"/>
                </a:solidFill>
                <a:latin typeface="Arial"/>
                <a:cs typeface="Arial"/>
              </a:rPr>
              <a:t> </a:t>
            </a:r>
            <a:r>
              <a:rPr sz="1247" b="1" kern="0" spc="-159">
                <a:solidFill>
                  <a:sysClr val="windowText" lastClr="000000"/>
                </a:solidFill>
                <a:latin typeface="Arial"/>
                <a:cs typeface="Arial"/>
              </a:rPr>
              <a:t>NEW</a:t>
            </a:r>
            <a:r>
              <a:rPr sz="1247" b="1" kern="0" spc="-17">
                <a:solidFill>
                  <a:sysClr val="windowText" lastClr="000000"/>
                </a:solidFill>
                <a:latin typeface="Arial"/>
                <a:cs typeface="Arial"/>
              </a:rPr>
              <a:t> </a:t>
            </a:r>
            <a:r>
              <a:rPr sz="1247" b="1" kern="0" spc="-57">
                <a:solidFill>
                  <a:sysClr val="windowText" lastClr="000000"/>
                </a:solidFill>
                <a:latin typeface="Arial"/>
                <a:cs typeface="Arial"/>
              </a:rPr>
              <a:t>IN</a:t>
            </a:r>
            <a:r>
              <a:rPr sz="1247" b="1" kern="0" spc="-23">
                <a:solidFill>
                  <a:sysClr val="windowText" lastClr="000000"/>
                </a:solidFill>
                <a:latin typeface="Arial"/>
                <a:cs typeface="Arial"/>
              </a:rPr>
              <a:t> </a:t>
            </a:r>
            <a:r>
              <a:rPr sz="1247" b="1" kern="0">
                <a:solidFill>
                  <a:sysClr val="windowText" lastClr="000000"/>
                </a:solidFill>
                <a:latin typeface="Arial"/>
                <a:cs typeface="Arial"/>
              </a:rPr>
              <a:t>2024**</a:t>
            </a:r>
            <a:r>
              <a:rPr sz="1247" b="1" kern="0" spc="-11">
                <a:solidFill>
                  <a:sysClr val="windowText" lastClr="000000"/>
                </a:solidFill>
                <a:latin typeface="Arial"/>
                <a:cs typeface="Arial"/>
              </a:rPr>
              <a:t> </a:t>
            </a:r>
            <a:r>
              <a:rPr sz="1247" kern="0">
                <a:solidFill>
                  <a:sysClr val="windowText" lastClr="000000"/>
                </a:solidFill>
                <a:latin typeface="Z@RD28F.tmp"/>
                <a:cs typeface="Z@RD28F.tmp"/>
              </a:rPr>
              <a:t>CoCs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also</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work</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other</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organizations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administering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other</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assistance,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such</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assistance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provided</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through 	</a:t>
            </a:r>
            <a:r>
              <a:rPr sz="1247" kern="0">
                <a:solidFill>
                  <a:sysClr val="windowText" lastClr="000000"/>
                </a:solidFill>
                <a:latin typeface="Z@RD28F.tmp"/>
                <a:cs typeface="Z@RD28F.tmp"/>
              </a:rPr>
              <a:t>HUD’s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Section</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202</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811</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programs,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HUD’s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Project</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Based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Rental</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Assistance,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U.S.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Department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Agriculture’s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1">
                <a:solidFill>
                  <a:sysClr val="windowText" lastClr="000000"/>
                </a:solidFill>
                <a:latin typeface="Z@RD28F.tmp"/>
                <a:cs typeface="Z@RD28F.tmp"/>
              </a:rPr>
              <a:t> assistance 	programs.</a:t>
            </a:r>
            <a:endParaRPr sz="1247" kern="0">
              <a:solidFill>
                <a:sysClr val="windowText" lastClr="000000"/>
              </a:solidFill>
              <a:latin typeface="Z@RD28F.tmp"/>
              <a:cs typeface="Z@RD28F.tmp"/>
            </a:endParaRPr>
          </a:p>
          <a:p>
            <a:pPr marL="0" lvl="2" defTabSz="1036290">
              <a:spcBef>
                <a:spcPts val="170"/>
              </a:spcBef>
              <a:buFontTx/>
              <a:buAutoNum type="arabicParenBoth"/>
            </a:pPr>
            <a:endParaRPr sz="1247" kern="0">
              <a:solidFill>
                <a:sysClr val="windowText" lastClr="000000"/>
              </a:solidFill>
              <a:latin typeface="Z@RD28F.tmp"/>
              <a:cs typeface="Z@RD28F.tmp"/>
            </a:endParaRPr>
          </a:p>
          <a:p>
            <a:pPr marL="1309755" lvl="2" indent="-259072" defTabSz="1036290">
              <a:buFontTx/>
              <a:buAutoNum type="arabicParenBoth"/>
              <a:tabLst>
                <a:tab pos="1309755" algn="l"/>
              </a:tabLst>
            </a:pPr>
            <a:r>
              <a:rPr sz="1247" kern="0">
                <a:solidFill>
                  <a:sysClr val="windowText" lastClr="000000"/>
                </a:solidFill>
                <a:latin typeface="Z@RD28F.tmp"/>
                <a:cs typeface="Z@RD28F.tmp"/>
              </a:rPr>
              <a:t>Partner</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workforce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development</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centers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improve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employment</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opportunities.</a:t>
            </a:r>
            <a:endParaRPr sz="1247" kern="0">
              <a:solidFill>
                <a:sysClr val="windowText" lastClr="000000"/>
              </a:solidFill>
              <a:latin typeface="Z@RD28F.tmp"/>
              <a:cs typeface="Z@RD28F.tmp"/>
            </a:endParaRPr>
          </a:p>
        </p:txBody>
      </p:sp>
      <p:sp>
        <p:nvSpPr>
          <p:cNvPr id="4" name="object 4"/>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Policy</a:t>
            </a:r>
            <a:r>
              <a:rPr b="0" spc="470">
                <a:solidFill>
                  <a:srgbClr val="404040"/>
                </a:solidFill>
                <a:latin typeface="Z@RD28F.tmp"/>
                <a:cs typeface="Z@RD28F.tmp"/>
              </a:rPr>
              <a:t> </a:t>
            </a:r>
            <a:r>
              <a:rPr b="0" spc="62">
                <a:solidFill>
                  <a:srgbClr val="404040"/>
                </a:solidFill>
                <a:latin typeface="Z@RD28F.tmp"/>
                <a:cs typeface="Z@RD28F.tmp"/>
              </a:rPr>
              <a:t>Priorities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p:nvPr/>
        </p:nvSpPr>
        <p:spPr>
          <a:xfrm>
            <a:off x="1214797" y="2019568"/>
            <a:ext cx="11092942" cy="4570761"/>
          </a:xfrm>
          <a:prstGeom prst="rect">
            <a:avLst/>
          </a:prstGeom>
        </p:spPr>
        <p:txBody>
          <a:bodyPr vert="horz" wrap="square" lIns="0" tIns="13674" rIns="0" bIns="0" rtlCol="0">
            <a:spAutoFit/>
          </a:bodyPr>
          <a:lstStyle/>
          <a:p>
            <a:pPr marL="209417" indent="-195024" defTabSz="1036290">
              <a:spcBef>
                <a:spcPts val="108"/>
              </a:spcBef>
              <a:buClr>
                <a:srgbClr val="042931"/>
              </a:buClr>
              <a:buFont typeface="Arial"/>
              <a:buAutoNum type="arabicPeriod" startAt="6"/>
              <a:tabLst>
                <a:tab pos="209417" algn="l"/>
              </a:tabLst>
            </a:pPr>
            <a:r>
              <a:rPr sz="1247" b="1" kern="0" spc="-45">
                <a:solidFill>
                  <a:srgbClr val="042931"/>
                </a:solidFill>
                <a:latin typeface="Arial"/>
                <a:cs typeface="Arial"/>
              </a:rPr>
              <a:t>Racial</a:t>
            </a:r>
            <a:r>
              <a:rPr sz="1247" b="1" kern="0" spc="6">
                <a:solidFill>
                  <a:srgbClr val="042931"/>
                </a:solidFill>
                <a:latin typeface="Arial"/>
                <a:cs typeface="Arial"/>
              </a:rPr>
              <a:t> </a:t>
            </a:r>
            <a:r>
              <a:rPr sz="1247" b="1" kern="0" spc="-11">
                <a:solidFill>
                  <a:srgbClr val="042931"/>
                </a:solidFill>
                <a:latin typeface="Arial"/>
                <a:cs typeface="Arial"/>
              </a:rPr>
              <a:t>equity</a:t>
            </a:r>
            <a:endParaRPr sz="1247" kern="0">
              <a:solidFill>
                <a:sysClr val="windowText" lastClr="000000"/>
              </a:solidFill>
              <a:latin typeface="Arial"/>
              <a:cs typeface="Arial"/>
            </a:endParaRPr>
          </a:p>
          <a:p>
            <a:pPr marL="855658" marR="623933"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In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nearly</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every</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community,</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Black,</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Indigenous,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other</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color</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are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substantially</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overrepresented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homeless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population.</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HUD</a:t>
            </a:r>
            <a:r>
              <a:rPr sz="1247" kern="0" spc="-23">
                <a:solidFill>
                  <a:sysClr val="windowText" lastClr="000000"/>
                </a:solidFill>
                <a:latin typeface="Z@RD28F.tmp"/>
                <a:cs typeface="Z@RD28F.tmp"/>
              </a:rPr>
              <a:t> </a:t>
            </a:r>
            <a:r>
              <a:rPr sz="1247" kern="0" spc="-28">
                <a:solidFill>
                  <a:sysClr val="windowText" lastClr="000000"/>
                </a:solidFill>
                <a:latin typeface="Z@RD28F.tmp"/>
                <a:cs typeface="Z@RD28F.tmp"/>
              </a:rPr>
              <a:t>is </a:t>
            </a:r>
            <a:r>
              <a:rPr sz="1247" kern="0">
                <a:solidFill>
                  <a:sysClr val="windowText" lastClr="000000"/>
                </a:solidFill>
                <a:latin typeface="Z@RD28F.tmp"/>
                <a:cs typeface="Z@RD28F.tmp"/>
              </a:rPr>
              <a:t>emphasizing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system</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program</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changes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address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racial</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equity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within</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projects.</a:t>
            </a:r>
            <a:endParaRPr sz="1247" kern="0">
              <a:solidFill>
                <a:sysClr val="windowText" lastClr="000000"/>
              </a:solidFill>
              <a:latin typeface="Z@RD28F.tmp"/>
              <a:cs typeface="Z@RD28F.tmp"/>
            </a:endParaRPr>
          </a:p>
          <a:p>
            <a:pPr marL="855658" marR="199342"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Responses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preventing</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ending</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address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racial</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inequities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ensure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successful</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outcomes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for</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all</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persons</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experiencing </a:t>
            </a:r>
            <a:r>
              <a:rPr sz="1247" kern="0">
                <a:solidFill>
                  <a:sysClr val="windowText" lastClr="000000"/>
                </a:solidFill>
                <a:latin typeface="Z@RD28F.tmp"/>
                <a:cs typeface="Z@RD28F.tmp"/>
              </a:rPr>
              <a:t>homelessness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using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proven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approaches,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such</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developing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coordinated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community</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response</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created</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partnership</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a</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racially</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diverse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set</a:t>
            </a:r>
            <a:r>
              <a:rPr sz="1247" kern="0" spc="-45">
                <a:solidFill>
                  <a:sysClr val="windowText" lastClr="000000"/>
                </a:solidFill>
                <a:latin typeface="Z@RD28F.tmp"/>
                <a:cs typeface="Z@RD28F.tmp"/>
              </a:rPr>
              <a:t> </a:t>
            </a:r>
            <a:r>
              <a:rPr sz="1247" kern="0" spc="-28">
                <a:solidFill>
                  <a:sysClr val="windowText" lastClr="000000"/>
                </a:solidFill>
                <a:latin typeface="Z@RD28F.tmp"/>
                <a:cs typeface="Z@RD28F.tmp"/>
              </a:rPr>
              <a:t>of </a:t>
            </a:r>
            <a:r>
              <a:rPr sz="1247" kern="0">
                <a:solidFill>
                  <a:sysClr val="windowText" lastClr="000000"/>
                </a:solidFill>
                <a:latin typeface="Z@RD28F.tmp"/>
                <a:cs typeface="Z@RD28F.tmp"/>
              </a:rPr>
              <a:t>stakeholders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partnering</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62">
                <a:solidFill>
                  <a:sysClr val="windowText" lastClr="000000"/>
                </a:solidFill>
                <a:latin typeface="Z@RD28F.tmp"/>
                <a:cs typeface="Z@RD28F.tmp"/>
              </a:rPr>
              <a:t> </a:t>
            </a:r>
            <a:r>
              <a:rPr sz="1247" kern="0">
                <a:solidFill>
                  <a:sysClr val="windowText" lastClr="000000"/>
                </a:solidFill>
                <a:latin typeface="Z@RD28F.tmp"/>
                <a:cs typeface="Z@RD28F.tmp"/>
              </a:rPr>
              <a:t>organizations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57">
                <a:solidFill>
                  <a:sysClr val="windowText" lastClr="000000"/>
                </a:solidFill>
                <a:latin typeface="Z@RD28F.tmp"/>
                <a:cs typeface="Z@RD28F.tmp"/>
              </a:rPr>
              <a:t> </a:t>
            </a:r>
            <a:r>
              <a:rPr sz="1247" kern="0">
                <a:solidFill>
                  <a:sysClr val="windowText" lastClr="000000"/>
                </a:solidFill>
                <a:latin typeface="Z@RD28F.tmp"/>
                <a:cs typeface="Z@RD28F.tmp"/>
              </a:rPr>
              <a:t>experience</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serving</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underserved</a:t>
            </a:r>
            <a:r>
              <a:rPr sz="1247" kern="0" spc="-34">
                <a:solidFill>
                  <a:sysClr val="windowText" lastClr="000000"/>
                </a:solidFill>
                <a:latin typeface="Z@RD28F.tmp"/>
                <a:cs typeface="Z@RD28F.tmp"/>
              </a:rPr>
              <a:t> </a:t>
            </a:r>
            <a:r>
              <a:rPr sz="1247" kern="0" spc="-11">
                <a:solidFill>
                  <a:sysClr val="windowText" lastClr="000000"/>
                </a:solidFill>
                <a:latin typeface="Z@RD28F.tmp"/>
                <a:cs typeface="Z@RD28F.tmp"/>
              </a:rPr>
              <a:t>populations.</a:t>
            </a:r>
            <a:endParaRPr sz="1247" kern="0">
              <a:solidFill>
                <a:sysClr val="windowText" lastClr="000000"/>
              </a:solidFill>
              <a:latin typeface="Z@RD28F.tmp"/>
              <a:cs typeface="Z@RD28F.tmp"/>
            </a:endParaRPr>
          </a:p>
          <a:p>
            <a:pPr marL="855658" marR="331037" lvl="1" indent="-323840" defTabSz="1036290">
              <a:lnSpc>
                <a:spcPct val="114999"/>
              </a:lnSpc>
              <a:spcBef>
                <a:spcPts val="1360"/>
              </a:spcBef>
              <a:buFontTx/>
              <a:buAutoNum type="alphaLcPeriod"/>
              <a:tabLst>
                <a:tab pos="855658" algn="l"/>
              </a:tabLst>
            </a:pPr>
            <a:r>
              <a:rPr sz="1247" b="1" kern="0" spc="-119">
                <a:solidFill>
                  <a:sysClr val="windowText" lastClr="000000"/>
                </a:solidFill>
                <a:latin typeface="Arial"/>
                <a:cs typeface="Arial"/>
              </a:rPr>
              <a:t>**REVISED</a:t>
            </a:r>
            <a:r>
              <a:rPr sz="1247" b="1" kern="0" spc="-23">
                <a:solidFill>
                  <a:sysClr val="windowText" lastClr="000000"/>
                </a:solidFill>
                <a:latin typeface="Arial"/>
                <a:cs typeface="Arial"/>
              </a:rPr>
              <a:t> </a:t>
            </a:r>
            <a:r>
              <a:rPr sz="1247" b="1" kern="0" spc="-57">
                <a:solidFill>
                  <a:sysClr val="windowText" lastClr="000000"/>
                </a:solidFill>
                <a:latin typeface="Arial"/>
                <a:cs typeface="Arial"/>
              </a:rPr>
              <a:t>IN</a:t>
            </a:r>
            <a:r>
              <a:rPr sz="1247" b="1" kern="0" spc="-28">
                <a:solidFill>
                  <a:sysClr val="windowText" lastClr="000000"/>
                </a:solidFill>
                <a:latin typeface="Arial"/>
                <a:cs typeface="Arial"/>
              </a:rPr>
              <a:t> </a:t>
            </a:r>
            <a:r>
              <a:rPr sz="1247" b="1" kern="0">
                <a:solidFill>
                  <a:sysClr val="windowText" lastClr="000000"/>
                </a:solidFill>
                <a:latin typeface="Arial"/>
                <a:cs typeface="Arial"/>
              </a:rPr>
              <a:t>2024**</a:t>
            </a:r>
            <a:r>
              <a:rPr sz="1247" b="1" kern="0" spc="-28">
                <a:solidFill>
                  <a:sysClr val="windowText" lastClr="000000"/>
                </a:solidFill>
                <a:latin typeface="Arial"/>
                <a:cs typeface="Arial"/>
              </a:rPr>
              <a:t> </a:t>
            </a:r>
            <a:r>
              <a:rPr sz="1247" kern="0">
                <a:solidFill>
                  <a:sysClr val="windowText" lastClr="000000"/>
                </a:solidFill>
                <a:latin typeface="Z@RD28F.tmp"/>
                <a:cs typeface="Z@RD28F.tmp"/>
              </a:rPr>
              <a:t>CoCs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review</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data,</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policies,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procedures,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processes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determine</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where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how</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address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racial</a:t>
            </a:r>
            <a:r>
              <a:rPr sz="1247" kern="0" spc="-34">
                <a:solidFill>
                  <a:sysClr val="windowText" lastClr="000000"/>
                </a:solidFill>
                <a:latin typeface="Z@RD28F.tmp"/>
                <a:cs typeface="Z@RD28F.tmp"/>
              </a:rPr>
              <a:t> </a:t>
            </a:r>
            <a:r>
              <a:rPr sz="1247" kern="0" spc="-11">
                <a:solidFill>
                  <a:sysClr val="windowText" lastClr="000000"/>
                </a:solidFill>
                <a:latin typeface="Z@RD28F.tmp"/>
                <a:cs typeface="Z@RD28F.tmp"/>
              </a:rPr>
              <a:t>disparities </a:t>
            </a:r>
            <a:r>
              <a:rPr sz="1247" kern="0">
                <a:solidFill>
                  <a:sysClr val="windowText" lastClr="000000"/>
                </a:solidFill>
                <a:latin typeface="Z@RD28F.tmp"/>
                <a:cs typeface="Z@RD28F.tmp"/>
              </a:rPr>
              <a:t>affecting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individuals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families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take</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steps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eliminate</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barriers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improve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racial</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equity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address</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disparities.</a:t>
            </a:r>
            <a:endParaRPr sz="1247" kern="0">
              <a:solidFill>
                <a:sysClr val="windowText" lastClr="000000"/>
              </a:solidFill>
              <a:latin typeface="Z@RD28F.tmp"/>
              <a:cs typeface="Z@RD28F.tmp"/>
            </a:endParaRPr>
          </a:p>
          <a:p>
            <a:pPr marL="0" lvl="1" defTabSz="1036290">
              <a:spcBef>
                <a:spcPts val="170"/>
              </a:spcBef>
              <a:buFontTx/>
              <a:buAutoNum type="alphaLcPeriod"/>
            </a:pPr>
            <a:endParaRPr sz="1247" kern="0">
              <a:solidFill>
                <a:sysClr val="windowText" lastClr="000000"/>
              </a:solidFill>
              <a:latin typeface="Z@RD28F.tmp"/>
              <a:cs typeface="Z@RD28F.tmp"/>
            </a:endParaRPr>
          </a:p>
          <a:p>
            <a:pPr marL="209417" indent="-195024" defTabSz="1036290">
              <a:buFontTx/>
              <a:buAutoNum type="arabicPeriod" startAt="6"/>
              <a:tabLst>
                <a:tab pos="209417" algn="l"/>
              </a:tabLst>
            </a:pPr>
            <a:r>
              <a:rPr sz="1247" b="1" kern="0" spc="-28">
                <a:solidFill>
                  <a:srgbClr val="042931"/>
                </a:solidFill>
                <a:latin typeface="Arial"/>
                <a:cs typeface="Arial"/>
              </a:rPr>
              <a:t>Improving</a:t>
            </a:r>
            <a:r>
              <a:rPr sz="1247" b="1" kern="0" spc="28">
                <a:solidFill>
                  <a:srgbClr val="042931"/>
                </a:solidFill>
                <a:latin typeface="Arial"/>
                <a:cs typeface="Arial"/>
              </a:rPr>
              <a:t> </a:t>
            </a:r>
            <a:r>
              <a:rPr sz="1247" b="1" kern="0" spc="-51">
                <a:solidFill>
                  <a:srgbClr val="042931"/>
                </a:solidFill>
                <a:latin typeface="Arial"/>
                <a:cs typeface="Arial"/>
              </a:rPr>
              <a:t>assistance</a:t>
            </a:r>
            <a:r>
              <a:rPr sz="1247" b="1" kern="0" spc="17">
                <a:solidFill>
                  <a:srgbClr val="042931"/>
                </a:solidFill>
                <a:latin typeface="Arial"/>
                <a:cs typeface="Arial"/>
              </a:rPr>
              <a:t> </a:t>
            </a:r>
            <a:r>
              <a:rPr sz="1247" b="1" kern="0">
                <a:solidFill>
                  <a:srgbClr val="042931"/>
                </a:solidFill>
                <a:latin typeface="Arial"/>
                <a:cs typeface="Arial"/>
              </a:rPr>
              <a:t>to</a:t>
            </a:r>
            <a:r>
              <a:rPr sz="1247" b="1" kern="0" spc="34">
                <a:solidFill>
                  <a:srgbClr val="042931"/>
                </a:solidFill>
                <a:latin typeface="Arial"/>
                <a:cs typeface="Arial"/>
              </a:rPr>
              <a:t> </a:t>
            </a:r>
            <a:r>
              <a:rPr sz="1247" b="1" kern="0" spc="-51">
                <a:solidFill>
                  <a:srgbClr val="042931"/>
                </a:solidFill>
                <a:latin typeface="Arial"/>
                <a:cs typeface="Arial"/>
              </a:rPr>
              <a:t>LGBTQ+</a:t>
            </a:r>
            <a:r>
              <a:rPr sz="1247" b="1" kern="0" spc="23">
                <a:solidFill>
                  <a:srgbClr val="042931"/>
                </a:solidFill>
                <a:latin typeface="Arial"/>
                <a:cs typeface="Arial"/>
              </a:rPr>
              <a:t> </a:t>
            </a:r>
            <a:r>
              <a:rPr sz="1247" b="1" kern="0" spc="-11">
                <a:solidFill>
                  <a:srgbClr val="042931"/>
                </a:solidFill>
                <a:latin typeface="Arial"/>
                <a:cs typeface="Arial"/>
              </a:rPr>
              <a:t>individuals</a:t>
            </a:r>
            <a:endParaRPr sz="1247" kern="0">
              <a:solidFill>
                <a:sysClr val="windowText" lastClr="000000"/>
              </a:solidFill>
              <a:latin typeface="Arial"/>
              <a:cs typeface="Arial"/>
            </a:endParaRPr>
          </a:p>
          <a:p>
            <a:pPr marL="856378" marR="5757" lvl="1" indent="-324560" defTabSz="1036290">
              <a:lnSpc>
                <a:spcPct val="114999"/>
              </a:lnSpc>
              <a:spcBef>
                <a:spcPts val="1360"/>
              </a:spcBef>
              <a:buFontTx/>
              <a:buAutoNum type="alphaLcPeriod"/>
              <a:tabLst>
                <a:tab pos="856378" algn="l"/>
              </a:tabLst>
            </a:pPr>
            <a:r>
              <a:rPr sz="1247" kern="0">
                <a:solidFill>
                  <a:sysClr val="windowText" lastClr="000000"/>
                </a:solidFill>
                <a:latin typeface="Z@RD28F.tmp"/>
                <a:cs typeface="Z@RD28F.tmp"/>
              </a:rPr>
              <a:t>Discrimination</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on</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basis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gender</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identity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or</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sexual</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orientation</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manifests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differently</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for</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different</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individuals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often</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overlaps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other</a:t>
            </a:r>
            <a:r>
              <a:rPr sz="1247" kern="0" spc="-34">
                <a:solidFill>
                  <a:sysClr val="windowText" lastClr="000000"/>
                </a:solidFill>
                <a:latin typeface="Z@RD28F.tmp"/>
                <a:cs typeface="Z@RD28F.tmp"/>
              </a:rPr>
              <a:t> </a:t>
            </a:r>
            <a:r>
              <a:rPr sz="1247" kern="0" spc="-11">
                <a:solidFill>
                  <a:sysClr val="windowText" lastClr="000000"/>
                </a:solidFill>
                <a:latin typeface="Z@RD28F.tmp"/>
                <a:cs typeface="Z@RD28F.tmp"/>
              </a:rPr>
              <a:t>forms</a:t>
            </a:r>
            <a:r>
              <a:rPr sz="1247" kern="0" spc="567">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prohibited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discrimination.</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address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needs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LGBTQ+,</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transgender,</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gender</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non-</a:t>
            </a:r>
            <a:r>
              <a:rPr sz="1247" kern="0">
                <a:solidFill>
                  <a:sysClr val="windowText" lastClr="000000"/>
                </a:solidFill>
                <a:latin typeface="Z@RD28F.tmp"/>
                <a:cs typeface="Z@RD28F.tmp"/>
              </a:rPr>
              <a:t>conforming,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non-</a:t>
            </a:r>
            <a:r>
              <a:rPr sz="1247" kern="0">
                <a:solidFill>
                  <a:sysClr val="windowText" lastClr="000000"/>
                </a:solidFill>
                <a:latin typeface="Z@RD28F.tmp"/>
                <a:cs typeface="Z@RD28F.tmp"/>
              </a:rPr>
              <a:t>binary</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individuals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families </a:t>
            </a:r>
            <a:r>
              <a:rPr sz="1247" kern="0">
                <a:solidFill>
                  <a:sysClr val="windowText" lastClr="000000"/>
                </a:solidFill>
                <a:latin typeface="Z@RD28F.tmp"/>
                <a:cs typeface="Z@RD28F.tmp"/>
              </a:rPr>
              <a:t>in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planning </a:t>
            </a:r>
            <a:r>
              <a:rPr sz="1247" kern="0" spc="-11">
                <a:solidFill>
                  <a:sysClr val="windowText" lastClr="000000"/>
                </a:solidFill>
                <a:latin typeface="Z@RD28F.tmp"/>
                <a:cs typeface="Z@RD28F.tmp"/>
              </a:rPr>
              <a:t>processes.</a:t>
            </a:r>
            <a:endParaRPr sz="1247" kern="0">
              <a:solidFill>
                <a:sysClr val="windowText" lastClr="000000"/>
              </a:solidFill>
              <a:latin typeface="Z@RD28F.tmp"/>
              <a:cs typeface="Z@RD28F.tmp"/>
            </a:endParaRPr>
          </a:p>
          <a:p>
            <a:pPr marL="855658" marR="451218"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Additionally,</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when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considering</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which</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projects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select</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competition</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be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included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application</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HUD,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spc="-11">
                <a:solidFill>
                  <a:sysClr val="windowText" lastClr="000000"/>
                </a:solidFill>
                <a:latin typeface="Z@RD28F.tmp"/>
                <a:cs typeface="Z@RD28F.tmp"/>
              </a:rPr>
              <a:t>ensure </a:t>
            </a:r>
            <a:r>
              <a:rPr sz="1247" kern="0">
                <a:solidFill>
                  <a:sysClr val="windowText" lastClr="000000"/>
                </a:solidFill>
                <a:latin typeface="Z@RD28F.tmp"/>
                <a:cs typeface="Z@RD28F.tmp"/>
              </a:rPr>
              <a:t>privacy,</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respect,</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safety,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access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regardless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gender</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identity</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or</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sexual</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orientation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34">
                <a:solidFill>
                  <a:sysClr val="windowText" lastClr="000000"/>
                </a:solidFill>
                <a:latin typeface="Z@RD28F.tmp"/>
                <a:cs typeface="Z@RD28F.tmp"/>
              </a:rPr>
              <a:t> </a:t>
            </a:r>
            <a:r>
              <a:rPr sz="1247" kern="0" spc="-11">
                <a:solidFill>
                  <a:sysClr val="windowText" lastClr="000000"/>
                </a:solidFill>
                <a:latin typeface="Z@RD28F.tmp"/>
                <a:cs typeface="Z@RD28F.tmp"/>
              </a:rPr>
              <a:t>projects.</a:t>
            </a:r>
            <a:endParaRPr sz="1247" kern="0">
              <a:solidFill>
                <a:sysClr val="windowText" lastClr="000000"/>
              </a:solidFill>
              <a:latin typeface="Z@RD28F.tmp"/>
              <a:cs typeface="Z@RD28F.tmp"/>
            </a:endParaRPr>
          </a:p>
          <a:p>
            <a:pPr marL="0" lvl="1" defTabSz="1036290">
              <a:spcBef>
                <a:spcPts val="170"/>
              </a:spcBef>
              <a:buFontTx/>
              <a:buAutoNum type="alphaLcPeriod"/>
            </a:pPr>
            <a:endParaRPr sz="1247" kern="0">
              <a:solidFill>
                <a:sysClr val="windowText" lastClr="000000"/>
              </a:solidFill>
              <a:latin typeface="Z@RD28F.tmp"/>
              <a:cs typeface="Z@RD28F.tmp"/>
            </a:endParaRPr>
          </a:p>
          <a:p>
            <a:pPr marL="855658" lvl="1" indent="-323121" defTabSz="1036290">
              <a:buFontTx/>
              <a:buAutoNum type="alphaLcPeriod"/>
              <a:tabLst>
                <a:tab pos="855658" algn="l"/>
              </a:tabLst>
            </a:pPr>
            <a:r>
              <a:rPr sz="1247" kern="0">
                <a:solidFill>
                  <a:sysClr val="windowText" lastClr="000000"/>
                </a:solidFill>
                <a:latin typeface="Z@RD28F.tmp"/>
                <a:cs typeface="Z@RD28F.tmp"/>
              </a:rPr>
              <a:t>CoCs</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also</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partner</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organizations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expertise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serving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LGBTQ+</a:t>
            </a:r>
            <a:r>
              <a:rPr sz="1247" kern="0" spc="-23">
                <a:solidFill>
                  <a:sysClr val="windowText" lastClr="000000"/>
                </a:solidFill>
                <a:latin typeface="Z@RD28F.tmp"/>
                <a:cs typeface="Z@RD28F.tmp"/>
              </a:rPr>
              <a:t> </a:t>
            </a:r>
            <a:r>
              <a:rPr sz="1247" kern="0" spc="-11">
                <a:solidFill>
                  <a:sysClr val="windowText" lastClr="000000"/>
                </a:solidFill>
                <a:latin typeface="Z@RD28F.tmp"/>
                <a:cs typeface="Z@RD28F.tmp"/>
              </a:rPr>
              <a:t>populations.</a:t>
            </a:r>
            <a:endParaRPr sz="1247" kern="0">
              <a:solidFill>
                <a:sysClr val="windowText" lastClr="000000"/>
              </a:solidFill>
              <a:latin typeface="Z@RD28F.tmp"/>
              <a:cs typeface="Z@RD28F.tmp"/>
            </a:endParaRPr>
          </a:p>
        </p:txBody>
      </p:sp>
      <p:sp>
        <p:nvSpPr>
          <p:cNvPr id="4" name="object 4"/>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Policy</a:t>
            </a:r>
            <a:r>
              <a:rPr b="0" spc="470">
                <a:solidFill>
                  <a:srgbClr val="404040"/>
                </a:solidFill>
                <a:latin typeface="Z@RD28F.tmp"/>
                <a:cs typeface="Z@RD28F.tmp"/>
              </a:rPr>
              <a:t> </a:t>
            </a:r>
            <a:r>
              <a:rPr b="0" spc="62">
                <a:solidFill>
                  <a:srgbClr val="404040"/>
                </a:solidFill>
                <a:latin typeface="Z@RD28F.tmp"/>
                <a:cs typeface="Z@RD28F.tmp"/>
              </a:rPr>
              <a:t>Priorities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p:nvPr/>
        </p:nvSpPr>
        <p:spPr>
          <a:xfrm>
            <a:off x="1214798" y="2019568"/>
            <a:ext cx="11005862" cy="2473776"/>
          </a:xfrm>
          <a:prstGeom prst="rect">
            <a:avLst/>
          </a:prstGeom>
        </p:spPr>
        <p:txBody>
          <a:bodyPr vert="horz" wrap="square" lIns="0" tIns="13674" rIns="0" bIns="0" rtlCol="0">
            <a:spAutoFit/>
          </a:bodyPr>
          <a:lstStyle/>
          <a:p>
            <a:pPr marL="531818" indent="-517425" defTabSz="1036290">
              <a:spcBef>
                <a:spcPts val="108"/>
              </a:spcBef>
              <a:buClr>
                <a:srgbClr val="042931"/>
              </a:buClr>
              <a:buFont typeface="Arial"/>
              <a:buAutoNum type="arabicPeriod" startAt="8"/>
              <a:tabLst>
                <a:tab pos="531818" algn="l"/>
              </a:tabLst>
            </a:pPr>
            <a:r>
              <a:rPr sz="1247" b="1" kern="0" spc="-57">
                <a:solidFill>
                  <a:srgbClr val="042931"/>
                </a:solidFill>
                <a:latin typeface="Arial"/>
                <a:cs typeface="Arial"/>
              </a:rPr>
              <a:t>Persons</a:t>
            </a:r>
            <a:r>
              <a:rPr sz="1247" b="1" kern="0" spc="11">
                <a:solidFill>
                  <a:srgbClr val="042931"/>
                </a:solidFill>
                <a:latin typeface="Arial"/>
                <a:cs typeface="Arial"/>
              </a:rPr>
              <a:t> </a:t>
            </a:r>
            <a:r>
              <a:rPr sz="1247" b="1" kern="0">
                <a:solidFill>
                  <a:srgbClr val="042931"/>
                </a:solidFill>
                <a:latin typeface="Arial"/>
                <a:cs typeface="Arial"/>
              </a:rPr>
              <a:t>with</a:t>
            </a:r>
            <a:r>
              <a:rPr sz="1247" b="1" kern="0" spc="11">
                <a:solidFill>
                  <a:srgbClr val="042931"/>
                </a:solidFill>
                <a:latin typeface="Arial"/>
                <a:cs typeface="Arial"/>
              </a:rPr>
              <a:t> </a:t>
            </a:r>
            <a:r>
              <a:rPr sz="1247" b="1" kern="0">
                <a:solidFill>
                  <a:srgbClr val="042931"/>
                </a:solidFill>
                <a:latin typeface="Arial"/>
                <a:cs typeface="Arial"/>
              </a:rPr>
              <a:t>lived</a:t>
            </a:r>
            <a:r>
              <a:rPr sz="1247" b="1" kern="0" spc="23">
                <a:solidFill>
                  <a:srgbClr val="042931"/>
                </a:solidFill>
                <a:latin typeface="Arial"/>
                <a:cs typeface="Arial"/>
              </a:rPr>
              <a:t> </a:t>
            </a:r>
            <a:r>
              <a:rPr sz="1247" b="1" kern="0" spc="-34">
                <a:solidFill>
                  <a:srgbClr val="042931"/>
                </a:solidFill>
                <a:latin typeface="Arial"/>
                <a:cs typeface="Arial"/>
              </a:rPr>
              <a:t>experience</a:t>
            </a:r>
            <a:r>
              <a:rPr sz="1247" b="1" kern="0" spc="6">
                <a:solidFill>
                  <a:srgbClr val="042931"/>
                </a:solidFill>
                <a:latin typeface="Arial"/>
                <a:cs typeface="Arial"/>
              </a:rPr>
              <a:t> </a:t>
            </a:r>
            <a:r>
              <a:rPr sz="1247" b="1" kern="0" spc="-28">
                <a:solidFill>
                  <a:srgbClr val="042931"/>
                </a:solidFill>
                <a:latin typeface="Arial"/>
                <a:cs typeface="Arial"/>
              </a:rPr>
              <a:t>(***Revised</a:t>
            </a:r>
            <a:r>
              <a:rPr sz="1247" b="1" kern="0" spc="6">
                <a:solidFill>
                  <a:srgbClr val="042931"/>
                </a:solidFill>
                <a:latin typeface="Arial"/>
                <a:cs typeface="Arial"/>
              </a:rPr>
              <a:t> </a:t>
            </a:r>
            <a:r>
              <a:rPr sz="1247" b="1" kern="0">
                <a:solidFill>
                  <a:srgbClr val="042931"/>
                </a:solidFill>
                <a:latin typeface="Arial"/>
                <a:cs typeface="Arial"/>
              </a:rPr>
              <a:t>in</a:t>
            </a:r>
            <a:r>
              <a:rPr sz="1247" b="1" kern="0" spc="23">
                <a:solidFill>
                  <a:srgbClr val="042931"/>
                </a:solidFill>
                <a:latin typeface="Arial"/>
                <a:cs typeface="Arial"/>
              </a:rPr>
              <a:t> </a:t>
            </a:r>
            <a:r>
              <a:rPr sz="1247" b="1" kern="0" spc="-11">
                <a:solidFill>
                  <a:srgbClr val="042931"/>
                </a:solidFill>
                <a:latin typeface="Arial"/>
                <a:cs typeface="Arial"/>
              </a:rPr>
              <a:t>2024***)</a:t>
            </a:r>
            <a:endParaRPr sz="1247" kern="0">
              <a:solidFill>
                <a:sysClr val="windowText" lastClr="000000"/>
              </a:solidFill>
              <a:latin typeface="Arial"/>
              <a:cs typeface="Arial"/>
            </a:endParaRPr>
          </a:p>
          <a:p>
            <a:pPr defTabSz="1036290">
              <a:spcBef>
                <a:spcPts val="153"/>
              </a:spcBef>
              <a:buClr>
                <a:srgbClr val="042931"/>
              </a:buClr>
              <a:buFont typeface="Arial"/>
              <a:buAutoNum type="arabicPeriod" startAt="8"/>
            </a:pPr>
            <a:endParaRPr sz="1247" kern="0">
              <a:solidFill>
                <a:sysClr val="windowText" lastClr="000000"/>
              </a:solidFill>
              <a:latin typeface="Arial"/>
              <a:cs typeface="Arial"/>
            </a:endParaRPr>
          </a:p>
          <a:p>
            <a:pPr marL="855658" lvl="1" indent="-323121" defTabSz="1036290">
              <a:buFontTx/>
              <a:buAutoNum type="alphaLcPeriod"/>
              <a:tabLst>
                <a:tab pos="855658" algn="l"/>
              </a:tabLst>
            </a:pPr>
            <a:r>
              <a:rPr sz="1247" kern="0">
                <a:solidFill>
                  <a:sysClr val="windowText" lastClr="000000"/>
                </a:solidFill>
                <a:latin typeface="Z@RD28F.tmp"/>
                <a:cs typeface="Z@RD28F.tmp"/>
              </a:rPr>
              <a:t>The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who</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know</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best</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what</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solutions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will</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effectively</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end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are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those</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who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are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experiencing</a:t>
            </a:r>
            <a:r>
              <a:rPr sz="1247" kern="0" spc="-11">
                <a:solidFill>
                  <a:sysClr val="windowText" lastClr="000000"/>
                </a:solidFill>
                <a:latin typeface="Z@RD28F.tmp"/>
                <a:cs typeface="Z@RD28F.tmp"/>
              </a:rPr>
              <a:t> homelessness.</a:t>
            </a:r>
            <a:endParaRPr sz="1247" kern="0">
              <a:solidFill>
                <a:sysClr val="windowText" lastClr="000000"/>
              </a:solidFill>
              <a:latin typeface="Z@RD28F.tmp"/>
              <a:cs typeface="Z@RD28F.tmp"/>
            </a:endParaRPr>
          </a:p>
          <a:p>
            <a:pPr marL="0" lvl="1" defTabSz="1036290">
              <a:spcBef>
                <a:spcPts val="170"/>
              </a:spcBef>
              <a:buFont typeface="Z@RD28F.tmp"/>
              <a:buAutoNum type="alphaLcPeriod"/>
            </a:pPr>
            <a:endParaRPr sz="1247" kern="0">
              <a:solidFill>
                <a:sysClr val="windowText" lastClr="000000"/>
              </a:solidFill>
              <a:latin typeface="Z@RD28F.tmp"/>
              <a:cs typeface="Z@RD28F.tmp"/>
            </a:endParaRPr>
          </a:p>
          <a:p>
            <a:pPr marL="855658" lvl="1" indent="-323121" defTabSz="1036290">
              <a:buFontTx/>
              <a:buAutoNum type="alphaLcPeriod"/>
              <a:tabLst>
                <a:tab pos="855658" algn="l"/>
              </a:tabLst>
            </a:pPr>
            <a:r>
              <a:rPr sz="1247" kern="0">
                <a:solidFill>
                  <a:sysClr val="windowText" lastClr="000000"/>
                </a:solidFill>
                <a:latin typeface="Z@RD28F.tmp"/>
                <a:cs typeface="Z@RD28F.tmp"/>
              </a:rPr>
              <a:t>HUD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expects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include people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who</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have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lived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homeless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expertise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experience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planning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decision-</a:t>
            </a:r>
            <a:r>
              <a:rPr sz="1247" kern="0">
                <a:solidFill>
                  <a:sysClr val="windowText" lastClr="000000"/>
                </a:solidFill>
                <a:latin typeface="Z@RD28F.tmp"/>
                <a:cs typeface="Z@RD28F.tmp"/>
              </a:rPr>
              <a:t>making </a:t>
            </a:r>
            <a:r>
              <a:rPr sz="1247" kern="0" spc="-11">
                <a:solidFill>
                  <a:sysClr val="windowText" lastClr="000000"/>
                </a:solidFill>
                <a:latin typeface="Z@RD28F.tmp"/>
                <a:cs typeface="Z@RD28F.tmp"/>
              </a:rPr>
              <a:t>processes.</a:t>
            </a:r>
            <a:endParaRPr sz="1247" kern="0">
              <a:solidFill>
                <a:sysClr val="windowText" lastClr="000000"/>
              </a:solidFill>
              <a:latin typeface="Z@RD28F.tmp"/>
              <a:cs typeface="Z@RD28F.tmp"/>
            </a:endParaRPr>
          </a:p>
          <a:p>
            <a:pPr marL="855658" marR="368458"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People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lived</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experience/expertise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determine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how</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policies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may</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need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be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revised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updated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improve</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effectiveness</a:t>
            </a:r>
            <a:r>
              <a:rPr sz="1247" kern="0" spc="6">
                <a:solidFill>
                  <a:sysClr val="windowText" lastClr="000000"/>
                </a:solidFill>
                <a:latin typeface="Z@RD28F.tmp"/>
                <a:cs typeface="Z@RD28F.tmp"/>
              </a:rPr>
              <a:t> </a:t>
            </a:r>
            <a:r>
              <a:rPr sz="1247" kern="0" spc="-28">
                <a:solidFill>
                  <a:sysClr val="windowText" lastClr="000000"/>
                </a:solidFill>
                <a:latin typeface="Z@RD28F.tmp"/>
                <a:cs typeface="Z@RD28F.tmp"/>
              </a:rPr>
              <a:t>of </a:t>
            </a:r>
            <a:r>
              <a:rPr sz="1247" kern="0">
                <a:solidFill>
                  <a:sysClr val="windowText" lastClr="000000"/>
                </a:solidFill>
                <a:latin typeface="Z@RD28F.tmp"/>
                <a:cs typeface="Z@RD28F.tmp"/>
              </a:rPr>
              <a:t>homelessness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assistance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programs,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including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participating</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51">
                <a:solidFill>
                  <a:sysClr val="windowText" lastClr="000000"/>
                </a:solidFill>
                <a:latin typeface="Z@RD28F.tmp"/>
                <a:cs typeface="Z@RD28F.tmp"/>
              </a:rPr>
              <a:t> </a:t>
            </a:r>
            <a:r>
              <a:rPr sz="1247" kern="0">
                <a:solidFill>
                  <a:sysClr val="windowText" lastClr="000000"/>
                </a:solidFill>
                <a:latin typeface="Z@RD28F.tmp"/>
                <a:cs typeface="Z@RD28F.tmp"/>
              </a:rPr>
              <a:t>planning</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oversight</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activities</a:t>
            </a:r>
            <a:r>
              <a:rPr sz="1247" kern="0" spc="-62">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developing</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competition</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processes, </a:t>
            </a:r>
            <a:r>
              <a:rPr sz="1247" kern="0">
                <a:solidFill>
                  <a:sysClr val="windowText" lastClr="000000"/>
                </a:solidFill>
                <a:latin typeface="Z@RD28F.tmp"/>
                <a:cs typeface="Z@RD28F.tmp"/>
              </a:rPr>
              <a:t>monitoring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spc="-11">
                <a:solidFill>
                  <a:sysClr val="windowText" lastClr="000000"/>
                </a:solidFill>
                <a:latin typeface="Z@RD28F.tmp"/>
                <a:cs typeface="Z@RD28F.tmp"/>
              </a:rPr>
              <a:t>evaluation.</a:t>
            </a:r>
            <a:endParaRPr sz="1247" kern="0">
              <a:solidFill>
                <a:sysClr val="windowText" lastClr="000000"/>
              </a:solidFill>
              <a:latin typeface="Z@RD28F.tmp"/>
              <a:cs typeface="Z@RD28F.tmp"/>
            </a:endParaRPr>
          </a:p>
          <a:p>
            <a:pPr marL="855658" marR="5757"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CoC</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leaders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stakeholders</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prioritize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hiring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people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who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have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experienced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areas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where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their</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expertise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needed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(e.g.,</a:t>
            </a:r>
            <a:r>
              <a:rPr sz="1247" kern="0" spc="-40">
                <a:solidFill>
                  <a:sysClr val="windowText" lastClr="000000"/>
                </a:solidFill>
                <a:latin typeface="Z@RD28F.tmp"/>
                <a:cs typeface="Z@RD28F.tmp"/>
              </a:rPr>
              <a:t> </a:t>
            </a:r>
            <a:r>
              <a:rPr sz="1247" kern="0" spc="-23">
                <a:solidFill>
                  <a:sysClr val="windowText" lastClr="000000"/>
                </a:solidFill>
                <a:latin typeface="Z@RD28F.tmp"/>
                <a:cs typeface="Z@RD28F.tmp"/>
              </a:rPr>
              <a:t>peer </a:t>
            </a:r>
            <a:r>
              <a:rPr sz="1247" kern="0">
                <a:solidFill>
                  <a:sysClr val="windowText" lastClr="000000"/>
                </a:solidFill>
                <a:latin typeface="Z@RD28F.tmp"/>
                <a:cs typeface="Z@RD28F.tmp"/>
              </a:rPr>
              <a:t>outreach</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8">
                <a:solidFill>
                  <a:sysClr val="windowText" lastClr="000000"/>
                </a:solidFill>
                <a:latin typeface="Z@RD28F.tmp"/>
                <a:cs typeface="Z@RD28F.tmp"/>
              </a:rPr>
              <a:t> </a:t>
            </a:r>
            <a:r>
              <a:rPr sz="1247" kern="0" spc="-11">
                <a:solidFill>
                  <a:sysClr val="windowText" lastClr="000000"/>
                </a:solidFill>
                <a:latin typeface="Z@RD28F.tmp"/>
                <a:cs typeface="Z@RD28F.tmp"/>
              </a:rPr>
              <a:t>support).</a:t>
            </a:r>
            <a:endParaRPr sz="1247" kern="0">
              <a:solidFill>
                <a:sysClr val="windowText" lastClr="000000"/>
              </a:solidFill>
              <a:latin typeface="Z@RD28F.tmp"/>
              <a:cs typeface="Z@RD28F.tmp"/>
            </a:endParaRPr>
          </a:p>
        </p:txBody>
      </p:sp>
      <p:sp>
        <p:nvSpPr>
          <p:cNvPr id="4" name="object 4"/>
          <p:cNvSpPr txBox="1"/>
          <p:nvPr/>
        </p:nvSpPr>
        <p:spPr>
          <a:xfrm>
            <a:off x="1214798" y="4631094"/>
            <a:ext cx="173440" cy="205720"/>
          </a:xfrm>
          <a:prstGeom prst="rect">
            <a:avLst/>
          </a:prstGeom>
        </p:spPr>
        <p:txBody>
          <a:bodyPr vert="horz" wrap="square" lIns="0" tIns="13674" rIns="0" bIns="0" rtlCol="0">
            <a:spAutoFit/>
          </a:bodyPr>
          <a:lstStyle/>
          <a:p>
            <a:pPr marL="14393" defTabSz="1036290">
              <a:spcBef>
                <a:spcPts val="108"/>
              </a:spcBef>
            </a:pPr>
            <a:r>
              <a:rPr sz="1247" b="1" kern="0" spc="-28">
                <a:solidFill>
                  <a:srgbClr val="042931"/>
                </a:solidFill>
                <a:latin typeface="Arial"/>
                <a:cs typeface="Arial"/>
              </a:rPr>
              <a:t>9.</a:t>
            </a:r>
            <a:endParaRPr sz="1247" kern="0">
              <a:solidFill>
                <a:sysClr val="windowText" lastClr="000000"/>
              </a:solidFill>
              <a:latin typeface="Arial"/>
              <a:cs typeface="Arial"/>
            </a:endParaRPr>
          </a:p>
        </p:txBody>
      </p:sp>
      <p:sp>
        <p:nvSpPr>
          <p:cNvPr id="5" name="object 5"/>
          <p:cNvSpPr txBox="1"/>
          <p:nvPr/>
        </p:nvSpPr>
        <p:spPr>
          <a:xfrm>
            <a:off x="1732957" y="4631093"/>
            <a:ext cx="3816391" cy="205720"/>
          </a:xfrm>
          <a:prstGeom prst="rect">
            <a:avLst/>
          </a:prstGeom>
        </p:spPr>
        <p:txBody>
          <a:bodyPr vert="horz" wrap="square" lIns="0" tIns="13674" rIns="0" bIns="0" rtlCol="0">
            <a:spAutoFit/>
          </a:bodyPr>
          <a:lstStyle/>
          <a:p>
            <a:pPr marL="14393" defTabSz="1036290">
              <a:spcBef>
                <a:spcPts val="108"/>
              </a:spcBef>
            </a:pPr>
            <a:r>
              <a:rPr sz="1247" b="1" kern="0" spc="-28">
                <a:solidFill>
                  <a:srgbClr val="042931"/>
                </a:solidFill>
                <a:latin typeface="Arial"/>
                <a:cs typeface="Arial"/>
              </a:rPr>
              <a:t>Building</a:t>
            </a:r>
            <a:r>
              <a:rPr sz="1247" b="1" kern="0" spc="6">
                <a:solidFill>
                  <a:srgbClr val="042931"/>
                </a:solidFill>
                <a:latin typeface="Arial"/>
                <a:cs typeface="Arial"/>
              </a:rPr>
              <a:t> </a:t>
            </a:r>
            <a:r>
              <a:rPr sz="1247" b="1" kern="0">
                <a:solidFill>
                  <a:srgbClr val="042931"/>
                </a:solidFill>
                <a:latin typeface="Arial"/>
                <a:cs typeface="Arial"/>
              </a:rPr>
              <a:t>an</a:t>
            </a:r>
            <a:r>
              <a:rPr sz="1247" b="1" kern="0" spc="6">
                <a:solidFill>
                  <a:srgbClr val="042931"/>
                </a:solidFill>
                <a:latin typeface="Arial"/>
                <a:cs typeface="Arial"/>
              </a:rPr>
              <a:t> </a:t>
            </a:r>
            <a:r>
              <a:rPr sz="1247" b="1" kern="0" spc="-34">
                <a:solidFill>
                  <a:srgbClr val="042931"/>
                </a:solidFill>
                <a:latin typeface="Arial"/>
                <a:cs typeface="Arial"/>
              </a:rPr>
              <a:t>Effective</a:t>
            </a:r>
            <a:r>
              <a:rPr sz="1247" b="1" kern="0">
                <a:solidFill>
                  <a:srgbClr val="042931"/>
                </a:solidFill>
                <a:latin typeface="Arial"/>
                <a:cs typeface="Arial"/>
              </a:rPr>
              <a:t> </a:t>
            </a:r>
            <a:r>
              <a:rPr sz="1247" b="1" kern="0" spc="-40">
                <a:solidFill>
                  <a:srgbClr val="042931"/>
                </a:solidFill>
                <a:latin typeface="Arial"/>
                <a:cs typeface="Arial"/>
              </a:rPr>
              <a:t>Workforce</a:t>
            </a:r>
            <a:r>
              <a:rPr sz="1247" b="1" kern="0">
                <a:solidFill>
                  <a:srgbClr val="042931"/>
                </a:solidFill>
                <a:latin typeface="Arial"/>
                <a:cs typeface="Arial"/>
              </a:rPr>
              <a:t> (***New in</a:t>
            </a:r>
            <a:r>
              <a:rPr sz="1247" b="1" kern="0" spc="17">
                <a:solidFill>
                  <a:srgbClr val="042931"/>
                </a:solidFill>
                <a:latin typeface="Arial"/>
                <a:cs typeface="Arial"/>
              </a:rPr>
              <a:t> </a:t>
            </a:r>
            <a:r>
              <a:rPr sz="1247" b="1" kern="0" spc="-11">
                <a:solidFill>
                  <a:srgbClr val="042931"/>
                </a:solidFill>
                <a:latin typeface="Arial"/>
                <a:cs typeface="Arial"/>
              </a:rPr>
              <a:t>2024***)</a:t>
            </a:r>
            <a:endParaRPr sz="1247" kern="0">
              <a:solidFill>
                <a:sysClr val="windowText" lastClr="000000"/>
              </a:solidFill>
              <a:latin typeface="Arial"/>
              <a:cs typeface="Arial"/>
            </a:endParaRPr>
          </a:p>
        </p:txBody>
      </p:sp>
      <p:sp>
        <p:nvSpPr>
          <p:cNvPr id="6" name="object 6"/>
          <p:cNvSpPr txBox="1"/>
          <p:nvPr/>
        </p:nvSpPr>
        <p:spPr>
          <a:xfrm>
            <a:off x="1732958" y="4993461"/>
            <a:ext cx="10563987" cy="1678643"/>
          </a:xfrm>
          <a:prstGeom prst="rect">
            <a:avLst/>
          </a:prstGeom>
        </p:spPr>
        <p:txBody>
          <a:bodyPr vert="horz" wrap="square" lIns="0" tIns="42460" rIns="0" bIns="0" rtlCol="0">
            <a:spAutoFit/>
          </a:bodyPr>
          <a:lstStyle/>
          <a:p>
            <a:pPr marL="337514" indent="-323121" defTabSz="1036290">
              <a:spcBef>
                <a:spcPts val="334"/>
              </a:spcBef>
              <a:buFontTx/>
              <a:buAutoNum type="alphaLcPeriod"/>
              <a:tabLst>
                <a:tab pos="337514" algn="l"/>
              </a:tabLst>
            </a:pPr>
            <a:r>
              <a:rPr sz="1247" kern="0" spc="-51">
                <a:solidFill>
                  <a:srgbClr val="042931"/>
                </a:solidFill>
                <a:latin typeface="Arial"/>
                <a:cs typeface="Arial"/>
              </a:rPr>
              <a:t>Homeless</a:t>
            </a:r>
            <a:r>
              <a:rPr sz="1247" kern="0" spc="11">
                <a:solidFill>
                  <a:srgbClr val="042931"/>
                </a:solidFill>
                <a:latin typeface="Arial"/>
                <a:cs typeface="Arial"/>
              </a:rPr>
              <a:t> </a:t>
            </a:r>
            <a:r>
              <a:rPr sz="1247" kern="0" spc="-51">
                <a:solidFill>
                  <a:srgbClr val="042931"/>
                </a:solidFill>
                <a:latin typeface="Arial"/>
                <a:cs typeface="Arial"/>
              </a:rPr>
              <a:t>assistance</a:t>
            </a:r>
            <a:r>
              <a:rPr sz="1247" kern="0" spc="6">
                <a:solidFill>
                  <a:srgbClr val="042931"/>
                </a:solidFill>
                <a:latin typeface="Arial"/>
                <a:cs typeface="Arial"/>
              </a:rPr>
              <a:t> </a:t>
            </a:r>
            <a:r>
              <a:rPr sz="1247" kern="0" spc="-28">
                <a:solidFill>
                  <a:srgbClr val="042931"/>
                </a:solidFill>
                <a:latin typeface="Arial"/>
                <a:cs typeface="Arial"/>
              </a:rPr>
              <a:t>providers</a:t>
            </a:r>
            <a:r>
              <a:rPr sz="1247" kern="0" spc="23">
                <a:solidFill>
                  <a:srgbClr val="042931"/>
                </a:solidFill>
                <a:latin typeface="Arial"/>
                <a:cs typeface="Arial"/>
              </a:rPr>
              <a:t> </a:t>
            </a:r>
            <a:r>
              <a:rPr sz="1247" kern="0" spc="-11">
                <a:solidFill>
                  <a:srgbClr val="042931"/>
                </a:solidFill>
                <a:latin typeface="Arial"/>
                <a:cs typeface="Arial"/>
              </a:rPr>
              <a:t>need</a:t>
            </a:r>
            <a:r>
              <a:rPr sz="1247" kern="0" spc="11">
                <a:solidFill>
                  <a:srgbClr val="042931"/>
                </a:solidFill>
                <a:latin typeface="Arial"/>
                <a:cs typeface="Arial"/>
              </a:rPr>
              <a:t> </a:t>
            </a:r>
            <a:r>
              <a:rPr sz="1247" kern="0" spc="-23">
                <a:solidFill>
                  <a:srgbClr val="042931"/>
                </a:solidFill>
                <a:latin typeface="Arial"/>
                <a:cs typeface="Arial"/>
              </a:rPr>
              <a:t>effective,</a:t>
            </a:r>
            <a:r>
              <a:rPr sz="1247" kern="0" spc="17">
                <a:solidFill>
                  <a:srgbClr val="042931"/>
                </a:solidFill>
                <a:latin typeface="Arial"/>
                <a:cs typeface="Arial"/>
              </a:rPr>
              <a:t> </a:t>
            </a:r>
            <a:r>
              <a:rPr sz="1247" kern="0">
                <a:solidFill>
                  <a:srgbClr val="042931"/>
                </a:solidFill>
                <a:latin typeface="Arial"/>
                <a:cs typeface="Arial"/>
              </a:rPr>
              <a:t>well-</a:t>
            </a:r>
            <a:r>
              <a:rPr sz="1247" kern="0" spc="11">
                <a:solidFill>
                  <a:srgbClr val="042931"/>
                </a:solidFill>
                <a:latin typeface="Arial"/>
                <a:cs typeface="Arial"/>
              </a:rPr>
              <a:t> </a:t>
            </a:r>
            <a:r>
              <a:rPr sz="1247" kern="0" spc="-23">
                <a:solidFill>
                  <a:srgbClr val="042931"/>
                </a:solidFill>
                <a:latin typeface="Arial"/>
                <a:cs typeface="Arial"/>
              </a:rPr>
              <a:t>supported</a:t>
            </a:r>
            <a:r>
              <a:rPr sz="1247" kern="0" spc="17">
                <a:solidFill>
                  <a:srgbClr val="042931"/>
                </a:solidFill>
                <a:latin typeface="Arial"/>
                <a:cs typeface="Arial"/>
              </a:rPr>
              <a:t> </a:t>
            </a:r>
            <a:r>
              <a:rPr sz="1247" kern="0" spc="-11">
                <a:solidFill>
                  <a:srgbClr val="042931"/>
                </a:solidFill>
                <a:latin typeface="Arial"/>
                <a:cs typeface="Arial"/>
              </a:rPr>
              <a:t>staff</a:t>
            </a:r>
            <a:r>
              <a:rPr sz="1247" kern="0" spc="11">
                <a:solidFill>
                  <a:srgbClr val="042931"/>
                </a:solidFill>
                <a:latin typeface="Arial"/>
                <a:cs typeface="Arial"/>
              </a:rPr>
              <a:t> </a:t>
            </a:r>
            <a:r>
              <a:rPr sz="1247" kern="0">
                <a:solidFill>
                  <a:srgbClr val="042931"/>
                </a:solidFill>
                <a:latin typeface="Arial"/>
                <a:cs typeface="Arial"/>
              </a:rPr>
              <a:t>to</a:t>
            </a:r>
            <a:r>
              <a:rPr sz="1247" kern="0" spc="23">
                <a:solidFill>
                  <a:srgbClr val="042931"/>
                </a:solidFill>
                <a:latin typeface="Arial"/>
                <a:cs typeface="Arial"/>
              </a:rPr>
              <a:t> </a:t>
            </a:r>
            <a:r>
              <a:rPr sz="1247" kern="0" spc="-11">
                <a:solidFill>
                  <a:srgbClr val="042931"/>
                </a:solidFill>
                <a:latin typeface="Arial"/>
                <a:cs typeface="Arial"/>
              </a:rPr>
              <a:t>provide</a:t>
            </a:r>
            <a:r>
              <a:rPr sz="1247" kern="0" spc="28">
                <a:solidFill>
                  <a:srgbClr val="042931"/>
                </a:solidFill>
                <a:latin typeface="Arial"/>
                <a:cs typeface="Arial"/>
              </a:rPr>
              <a:t> </a:t>
            </a:r>
            <a:r>
              <a:rPr sz="1247" kern="0" spc="-11">
                <a:solidFill>
                  <a:srgbClr val="042931"/>
                </a:solidFill>
                <a:latin typeface="Arial"/>
                <a:cs typeface="Arial"/>
              </a:rPr>
              <a:t>high</a:t>
            </a:r>
            <a:r>
              <a:rPr sz="1247" kern="0" spc="23">
                <a:solidFill>
                  <a:srgbClr val="042931"/>
                </a:solidFill>
                <a:latin typeface="Arial"/>
                <a:cs typeface="Arial"/>
              </a:rPr>
              <a:t> </a:t>
            </a:r>
            <a:r>
              <a:rPr sz="1247" kern="0" spc="-11">
                <a:solidFill>
                  <a:srgbClr val="042931"/>
                </a:solidFill>
                <a:latin typeface="Arial"/>
                <a:cs typeface="Arial"/>
              </a:rPr>
              <a:t>quality</a:t>
            </a:r>
            <a:r>
              <a:rPr sz="1247" kern="0" spc="23">
                <a:solidFill>
                  <a:srgbClr val="042931"/>
                </a:solidFill>
                <a:latin typeface="Arial"/>
                <a:cs typeface="Arial"/>
              </a:rPr>
              <a:t> </a:t>
            </a:r>
            <a:r>
              <a:rPr sz="1247" kern="0" spc="-51">
                <a:solidFill>
                  <a:srgbClr val="042931"/>
                </a:solidFill>
                <a:latin typeface="Arial"/>
                <a:cs typeface="Arial"/>
              </a:rPr>
              <a:t>assistance</a:t>
            </a:r>
            <a:r>
              <a:rPr sz="1247" kern="0" spc="6">
                <a:solidFill>
                  <a:srgbClr val="042931"/>
                </a:solidFill>
                <a:latin typeface="Arial"/>
                <a:cs typeface="Arial"/>
              </a:rPr>
              <a:t> </a:t>
            </a:r>
            <a:r>
              <a:rPr sz="1247" kern="0">
                <a:solidFill>
                  <a:srgbClr val="042931"/>
                </a:solidFill>
                <a:latin typeface="Arial"/>
                <a:cs typeface="Arial"/>
              </a:rPr>
              <a:t>but</a:t>
            </a:r>
            <a:r>
              <a:rPr sz="1247" kern="0" spc="23">
                <a:solidFill>
                  <a:srgbClr val="042931"/>
                </a:solidFill>
                <a:latin typeface="Arial"/>
                <a:cs typeface="Arial"/>
              </a:rPr>
              <a:t> </a:t>
            </a:r>
            <a:r>
              <a:rPr sz="1247" kern="0" spc="-23">
                <a:solidFill>
                  <a:srgbClr val="042931"/>
                </a:solidFill>
                <a:latin typeface="Arial"/>
                <a:cs typeface="Arial"/>
              </a:rPr>
              <a:t>recruiting</a:t>
            </a:r>
            <a:r>
              <a:rPr sz="1247" kern="0" spc="11">
                <a:solidFill>
                  <a:srgbClr val="042931"/>
                </a:solidFill>
                <a:latin typeface="Arial"/>
                <a:cs typeface="Arial"/>
              </a:rPr>
              <a:t> </a:t>
            </a:r>
            <a:r>
              <a:rPr sz="1247" kern="0" spc="-11">
                <a:solidFill>
                  <a:srgbClr val="042931"/>
                </a:solidFill>
                <a:latin typeface="Arial"/>
                <a:cs typeface="Arial"/>
              </a:rPr>
              <a:t>and</a:t>
            </a:r>
            <a:r>
              <a:rPr sz="1247" kern="0" spc="17">
                <a:solidFill>
                  <a:srgbClr val="042931"/>
                </a:solidFill>
                <a:latin typeface="Arial"/>
                <a:cs typeface="Arial"/>
              </a:rPr>
              <a:t> </a:t>
            </a:r>
            <a:r>
              <a:rPr sz="1247" kern="0" spc="-11">
                <a:solidFill>
                  <a:srgbClr val="042931"/>
                </a:solidFill>
                <a:latin typeface="Arial"/>
                <a:cs typeface="Arial"/>
              </a:rPr>
              <a:t>retaining</a:t>
            </a:r>
            <a:endParaRPr sz="1247" kern="0">
              <a:solidFill>
                <a:sysClr val="windowText" lastClr="000000"/>
              </a:solidFill>
              <a:latin typeface="Arial"/>
              <a:cs typeface="Arial"/>
            </a:endParaRPr>
          </a:p>
          <a:p>
            <a:pPr marL="338233" marR="38141" defTabSz="1036290">
              <a:lnSpc>
                <a:spcPct val="114999"/>
              </a:lnSpc>
            </a:pPr>
            <a:r>
              <a:rPr sz="1247" kern="0" spc="-11">
                <a:solidFill>
                  <a:srgbClr val="042931"/>
                </a:solidFill>
                <a:latin typeface="Arial"/>
                <a:cs typeface="Arial"/>
              </a:rPr>
              <a:t>qualified</a:t>
            </a:r>
            <a:r>
              <a:rPr sz="1247" kern="0" spc="6">
                <a:solidFill>
                  <a:srgbClr val="042931"/>
                </a:solidFill>
                <a:latin typeface="Arial"/>
                <a:cs typeface="Arial"/>
              </a:rPr>
              <a:t> </a:t>
            </a:r>
            <a:r>
              <a:rPr sz="1247" kern="0" spc="-11">
                <a:solidFill>
                  <a:srgbClr val="042931"/>
                </a:solidFill>
                <a:latin typeface="Arial"/>
                <a:cs typeface="Arial"/>
              </a:rPr>
              <a:t>staff</a:t>
            </a:r>
            <a:r>
              <a:rPr sz="1247" kern="0" spc="6">
                <a:solidFill>
                  <a:srgbClr val="042931"/>
                </a:solidFill>
                <a:latin typeface="Arial"/>
                <a:cs typeface="Arial"/>
              </a:rPr>
              <a:t> </a:t>
            </a:r>
            <a:r>
              <a:rPr sz="1247" kern="0">
                <a:solidFill>
                  <a:srgbClr val="042931"/>
                </a:solidFill>
                <a:latin typeface="Arial"/>
                <a:cs typeface="Arial"/>
              </a:rPr>
              <a:t>for</a:t>
            </a:r>
            <a:r>
              <a:rPr sz="1247" kern="0" spc="17">
                <a:solidFill>
                  <a:srgbClr val="042931"/>
                </a:solidFill>
                <a:latin typeface="Arial"/>
                <a:cs typeface="Arial"/>
              </a:rPr>
              <a:t> </a:t>
            </a:r>
            <a:r>
              <a:rPr sz="1247" kern="0" spc="-40">
                <a:solidFill>
                  <a:srgbClr val="042931"/>
                </a:solidFill>
                <a:latin typeface="Arial"/>
                <a:cs typeface="Arial"/>
              </a:rPr>
              <a:t>programs</a:t>
            </a:r>
            <a:r>
              <a:rPr sz="1247" kern="0" spc="17">
                <a:solidFill>
                  <a:srgbClr val="042931"/>
                </a:solidFill>
                <a:latin typeface="Arial"/>
                <a:cs typeface="Arial"/>
              </a:rPr>
              <a:t> </a:t>
            </a:r>
            <a:r>
              <a:rPr sz="1247" kern="0">
                <a:solidFill>
                  <a:srgbClr val="042931"/>
                </a:solidFill>
                <a:latin typeface="Arial"/>
                <a:cs typeface="Arial"/>
              </a:rPr>
              <a:t>to</a:t>
            </a:r>
            <a:r>
              <a:rPr sz="1247" kern="0" spc="17">
                <a:solidFill>
                  <a:srgbClr val="042931"/>
                </a:solidFill>
                <a:latin typeface="Arial"/>
                <a:cs typeface="Arial"/>
              </a:rPr>
              <a:t> </a:t>
            </a:r>
            <a:r>
              <a:rPr sz="1247" kern="0" spc="-40">
                <a:solidFill>
                  <a:srgbClr val="042931"/>
                </a:solidFill>
                <a:latin typeface="Arial"/>
                <a:cs typeface="Arial"/>
              </a:rPr>
              <a:t>assist</a:t>
            </a:r>
            <a:r>
              <a:rPr sz="1247" kern="0" spc="17">
                <a:solidFill>
                  <a:srgbClr val="042931"/>
                </a:solidFill>
                <a:latin typeface="Arial"/>
                <a:cs typeface="Arial"/>
              </a:rPr>
              <a:t> </a:t>
            </a:r>
            <a:r>
              <a:rPr sz="1247" kern="0" spc="-45">
                <a:solidFill>
                  <a:srgbClr val="042931"/>
                </a:solidFill>
                <a:latin typeface="Arial"/>
                <a:cs typeface="Arial"/>
              </a:rPr>
              <a:t>persons</a:t>
            </a:r>
            <a:r>
              <a:rPr sz="1247" kern="0" spc="11">
                <a:solidFill>
                  <a:srgbClr val="042931"/>
                </a:solidFill>
                <a:latin typeface="Arial"/>
                <a:cs typeface="Arial"/>
              </a:rPr>
              <a:t> </a:t>
            </a:r>
            <a:r>
              <a:rPr sz="1247" kern="0" spc="-34">
                <a:solidFill>
                  <a:srgbClr val="042931"/>
                </a:solidFill>
                <a:latin typeface="Arial"/>
                <a:cs typeface="Arial"/>
              </a:rPr>
              <a:t>experiencing</a:t>
            </a:r>
            <a:r>
              <a:rPr sz="1247" kern="0" spc="11">
                <a:solidFill>
                  <a:srgbClr val="042931"/>
                </a:solidFill>
                <a:latin typeface="Arial"/>
                <a:cs typeface="Arial"/>
              </a:rPr>
              <a:t> </a:t>
            </a:r>
            <a:r>
              <a:rPr sz="1247" kern="0" spc="-62">
                <a:solidFill>
                  <a:srgbClr val="042931"/>
                </a:solidFill>
                <a:latin typeface="Arial"/>
                <a:cs typeface="Arial"/>
              </a:rPr>
              <a:t>homelessness</a:t>
            </a:r>
            <a:r>
              <a:rPr sz="1247" kern="0" spc="6">
                <a:solidFill>
                  <a:srgbClr val="042931"/>
                </a:solidFill>
                <a:latin typeface="Arial"/>
                <a:cs typeface="Arial"/>
              </a:rPr>
              <a:t> </a:t>
            </a:r>
            <a:r>
              <a:rPr sz="1247" kern="0" spc="-40">
                <a:solidFill>
                  <a:srgbClr val="042931"/>
                </a:solidFill>
                <a:latin typeface="Arial"/>
                <a:cs typeface="Arial"/>
              </a:rPr>
              <a:t>has</a:t>
            </a:r>
            <a:r>
              <a:rPr sz="1247" kern="0" spc="17">
                <a:solidFill>
                  <a:srgbClr val="042931"/>
                </a:solidFill>
                <a:latin typeface="Arial"/>
                <a:cs typeface="Arial"/>
              </a:rPr>
              <a:t> </a:t>
            </a:r>
            <a:r>
              <a:rPr sz="1247" kern="0" spc="-28">
                <a:solidFill>
                  <a:srgbClr val="042931"/>
                </a:solidFill>
                <a:latin typeface="Arial"/>
                <a:cs typeface="Arial"/>
              </a:rPr>
              <a:t>proven</a:t>
            </a:r>
            <a:r>
              <a:rPr sz="1247" kern="0" spc="23">
                <a:solidFill>
                  <a:srgbClr val="042931"/>
                </a:solidFill>
                <a:latin typeface="Arial"/>
                <a:cs typeface="Arial"/>
              </a:rPr>
              <a:t> </a:t>
            </a:r>
            <a:r>
              <a:rPr sz="1247" kern="0" spc="-11">
                <a:solidFill>
                  <a:srgbClr val="042931"/>
                </a:solidFill>
                <a:latin typeface="Arial"/>
                <a:cs typeface="Arial"/>
              </a:rPr>
              <a:t>difficult</a:t>
            </a:r>
            <a:r>
              <a:rPr sz="1247" kern="0" spc="11">
                <a:solidFill>
                  <a:srgbClr val="042931"/>
                </a:solidFill>
                <a:latin typeface="Arial"/>
                <a:cs typeface="Arial"/>
              </a:rPr>
              <a:t> </a:t>
            </a:r>
            <a:r>
              <a:rPr sz="1247" kern="0" spc="-11">
                <a:solidFill>
                  <a:srgbClr val="042931"/>
                </a:solidFill>
                <a:latin typeface="Arial"/>
                <a:cs typeface="Arial"/>
              </a:rPr>
              <a:t>due</a:t>
            </a:r>
            <a:r>
              <a:rPr sz="1247" kern="0" spc="17">
                <a:solidFill>
                  <a:srgbClr val="042931"/>
                </a:solidFill>
                <a:latin typeface="Arial"/>
                <a:cs typeface="Arial"/>
              </a:rPr>
              <a:t> </a:t>
            </a:r>
            <a:r>
              <a:rPr sz="1247" kern="0">
                <a:solidFill>
                  <a:srgbClr val="042931"/>
                </a:solidFill>
                <a:latin typeface="Arial"/>
                <a:cs typeface="Arial"/>
              </a:rPr>
              <a:t>to</a:t>
            </a:r>
            <a:r>
              <a:rPr sz="1247" kern="0" spc="23">
                <a:solidFill>
                  <a:srgbClr val="042931"/>
                </a:solidFill>
                <a:latin typeface="Arial"/>
                <a:cs typeface="Arial"/>
              </a:rPr>
              <a:t> </a:t>
            </a:r>
            <a:r>
              <a:rPr sz="1247" kern="0">
                <a:solidFill>
                  <a:srgbClr val="042931"/>
                </a:solidFill>
                <a:latin typeface="Arial"/>
                <a:cs typeface="Arial"/>
              </a:rPr>
              <a:t>low</a:t>
            </a:r>
            <a:r>
              <a:rPr sz="1247" kern="0" spc="11">
                <a:solidFill>
                  <a:srgbClr val="042931"/>
                </a:solidFill>
                <a:latin typeface="Arial"/>
                <a:cs typeface="Arial"/>
              </a:rPr>
              <a:t> </a:t>
            </a:r>
            <a:r>
              <a:rPr sz="1247" kern="0" spc="-11">
                <a:solidFill>
                  <a:srgbClr val="042931"/>
                </a:solidFill>
                <a:latin typeface="Arial"/>
                <a:cs typeface="Arial"/>
              </a:rPr>
              <a:t>pay</a:t>
            </a:r>
            <a:r>
              <a:rPr sz="1247" kern="0" spc="28">
                <a:solidFill>
                  <a:srgbClr val="042931"/>
                </a:solidFill>
                <a:latin typeface="Arial"/>
                <a:cs typeface="Arial"/>
              </a:rPr>
              <a:t> </a:t>
            </a:r>
            <a:r>
              <a:rPr sz="1247" kern="0" spc="-11">
                <a:solidFill>
                  <a:srgbClr val="042931"/>
                </a:solidFill>
                <a:latin typeface="Arial"/>
                <a:cs typeface="Arial"/>
              </a:rPr>
              <a:t>and</a:t>
            </a:r>
            <a:r>
              <a:rPr sz="1247" kern="0" spc="11">
                <a:solidFill>
                  <a:srgbClr val="042931"/>
                </a:solidFill>
                <a:latin typeface="Arial"/>
                <a:cs typeface="Arial"/>
              </a:rPr>
              <a:t> </a:t>
            </a:r>
            <a:r>
              <a:rPr sz="1247" kern="0">
                <a:solidFill>
                  <a:srgbClr val="042931"/>
                </a:solidFill>
                <a:latin typeface="Arial"/>
                <a:cs typeface="Arial"/>
              </a:rPr>
              <a:t>the</a:t>
            </a:r>
            <a:r>
              <a:rPr sz="1247" kern="0" spc="17">
                <a:solidFill>
                  <a:srgbClr val="042931"/>
                </a:solidFill>
                <a:latin typeface="Arial"/>
                <a:cs typeface="Arial"/>
              </a:rPr>
              <a:t> </a:t>
            </a:r>
            <a:r>
              <a:rPr sz="1247" kern="0" spc="-34">
                <a:solidFill>
                  <a:srgbClr val="042931"/>
                </a:solidFill>
                <a:latin typeface="Arial"/>
                <a:cs typeface="Arial"/>
              </a:rPr>
              <a:t>challenging</a:t>
            </a:r>
            <a:r>
              <a:rPr sz="1247" kern="0" spc="11">
                <a:solidFill>
                  <a:srgbClr val="042931"/>
                </a:solidFill>
                <a:latin typeface="Arial"/>
                <a:cs typeface="Arial"/>
              </a:rPr>
              <a:t> </a:t>
            </a:r>
            <a:r>
              <a:rPr sz="1247" kern="0" spc="-11">
                <a:solidFill>
                  <a:srgbClr val="042931"/>
                </a:solidFill>
                <a:latin typeface="Arial"/>
                <a:cs typeface="Arial"/>
              </a:rPr>
              <a:t>nature</a:t>
            </a:r>
            <a:r>
              <a:rPr sz="1247" kern="0">
                <a:solidFill>
                  <a:srgbClr val="042931"/>
                </a:solidFill>
                <a:latin typeface="Arial"/>
                <a:cs typeface="Arial"/>
              </a:rPr>
              <a:t> </a:t>
            </a:r>
            <a:r>
              <a:rPr sz="1247" kern="0" spc="-28">
                <a:solidFill>
                  <a:srgbClr val="042931"/>
                </a:solidFill>
                <a:latin typeface="Arial"/>
                <a:cs typeface="Arial"/>
              </a:rPr>
              <a:t>of </a:t>
            </a:r>
            <a:r>
              <a:rPr sz="1247" kern="0">
                <a:solidFill>
                  <a:srgbClr val="042931"/>
                </a:solidFill>
                <a:latin typeface="Arial"/>
                <a:cs typeface="Arial"/>
              </a:rPr>
              <a:t>the</a:t>
            </a:r>
            <a:r>
              <a:rPr sz="1247" kern="0" spc="11">
                <a:solidFill>
                  <a:srgbClr val="042931"/>
                </a:solidFill>
                <a:latin typeface="Arial"/>
                <a:cs typeface="Arial"/>
              </a:rPr>
              <a:t> </a:t>
            </a:r>
            <a:r>
              <a:rPr sz="1247" kern="0" spc="-11">
                <a:solidFill>
                  <a:srgbClr val="042931"/>
                </a:solidFill>
                <a:latin typeface="Arial"/>
                <a:cs typeface="Arial"/>
              </a:rPr>
              <a:t>work.</a:t>
            </a:r>
            <a:endParaRPr sz="1247" kern="0">
              <a:solidFill>
                <a:sysClr val="windowText" lastClr="000000"/>
              </a:solidFill>
              <a:latin typeface="Arial"/>
              <a:cs typeface="Arial"/>
            </a:endParaRPr>
          </a:p>
          <a:p>
            <a:pPr marL="338233" marR="5757" indent="-323840" defTabSz="1036290">
              <a:lnSpc>
                <a:spcPct val="114999"/>
              </a:lnSpc>
              <a:spcBef>
                <a:spcPts val="1360"/>
              </a:spcBef>
              <a:buFontTx/>
              <a:buAutoNum type="alphaLcPeriod" startAt="2"/>
              <a:tabLst>
                <a:tab pos="338233" algn="l"/>
              </a:tabLst>
            </a:pPr>
            <a:r>
              <a:rPr sz="1247" kern="0" spc="-28">
                <a:solidFill>
                  <a:srgbClr val="042931"/>
                </a:solidFill>
                <a:latin typeface="Arial"/>
                <a:cs typeface="Arial"/>
              </a:rPr>
              <a:t>HUD</a:t>
            </a:r>
            <a:r>
              <a:rPr sz="1247" kern="0" spc="11">
                <a:solidFill>
                  <a:srgbClr val="042931"/>
                </a:solidFill>
                <a:latin typeface="Arial"/>
                <a:cs typeface="Arial"/>
              </a:rPr>
              <a:t> </a:t>
            </a:r>
            <a:r>
              <a:rPr sz="1247" kern="0">
                <a:solidFill>
                  <a:srgbClr val="042931"/>
                </a:solidFill>
                <a:latin typeface="Arial"/>
                <a:cs typeface="Arial"/>
              </a:rPr>
              <a:t>is</a:t>
            </a:r>
            <a:r>
              <a:rPr sz="1247" kern="0" spc="28">
                <a:solidFill>
                  <a:srgbClr val="042931"/>
                </a:solidFill>
                <a:latin typeface="Arial"/>
                <a:cs typeface="Arial"/>
              </a:rPr>
              <a:t> </a:t>
            </a:r>
            <a:r>
              <a:rPr sz="1247" kern="0" spc="-23">
                <a:solidFill>
                  <a:srgbClr val="042931"/>
                </a:solidFill>
                <a:latin typeface="Arial"/>
                <a:cs typeface="Arial"/>
              </a:rPr>
              <a:t>applying</a:t>
            </a:r>
            <a:r>
              <a:rPr sz="1247" kern="0" spc="28">
                <a:solidFill>
                  <a:srgbClr val="042931"/>
                </a:solidFill>
                <a:latin typeface="Arial"/>
                <a:cs typeface="Arial"/>
              </a:rPr>
              <a:t> </a:t>
            </a:r>
            <a:r>
              <a:rPr sz="1247" kern="0" spc="-28">
                <a:solidFill>
                  <a:srgbClr val="042931"/>
                </a:solidFill>
                <a:latin typeface="Arial"/>
                <a:cs typeface="Arial"/>
              </a:rPr>
              <a:t>cost</a:t>
            </a:r>
            <a:r>
              <a:rPr sz="1247" kern="0" spc="28">
                <a:solidFill>
                  <a:srgbClr val="042931"/>
                </a:solidFill>
                <a:latin typeface="Arial"/>
                <a:cs typeface="Arial"/>
              </a:rPr>
              <a:t> </a:t>
            </a:r>
            <a:r>
              <a:rPr sz="1247" kern="0">
                <a:solidFill>
                  <a:srgbClr val="042931"/>
                </a:solidFill>
                <a:latin typeface="Arial"/>
                <a:cs typeface="Arial"/>
              </a:rPr>
              <a:t>of</a:t>
            </a:r>
            <a:r>
              <a:rPr sz="1247" kern="0" spc="28">
                <a:solidFill>
                  <a:srgbClr val="042931"/>
                </a:solidFill>
                <a:latin typeface="Arial"/>
                <a:cs typeface="Arial"/>
              </a:rPr>
              <a:t> </a:t>
            </a:r>
            <a:r>
              <a:rPr sz="1247" kern="0" spc="-11">
                <a:solidFill>
                  <a:srgbClr val="042931"/>
                </a:solidFill>
                <a:latin typeface="Arial"/>
                <a:cs typeface="Arial"/>
              </a:rPr>
              <a:t>living</a:t>
            </a:r>
            <a:r>
              <a:rPr sz="1247" kern="0" spc="28">
                <a:solidFill>
                  <a:srgbClr val="042931"/>
                </a:solidFill>
                <a:latin typeface="Arial"/>
                <a:cs typeface="Arial"/>
              </a:rPr>
              <a:t> </a:t>
            </a:r>
            <a:r>
              <a:rPr sz="1247" kern="0" spc="-40">
                <a:solidFill>
                  <a:srgbClr val="042931"/>
                </a:solidFill>
                <a:latin typeface="Arial"/>
                <a:cs typeface="Arial"/>
              </a:rPr>
              <a:t>adjustments</a:t>
            </a:r>
            <a:r>
              <a:rPr sz="1247" kern="0" spc="17">
                <a:solidFill>
                  <a:srgbClr val="042931"/>
                </a:solidFill>
                <a:latin typeface="Arial"/>
                <a:cs typeface="Arial"/>
              </a:rPr>
              <a:t> </a:t>
            </a:r>
            <a:r>
              <a:rPr sz="1247" kern="0">
                <a:solidFill>
                  <a:srgbClr val="042931"/>
                </a:solidFill>
                <a:latin typeface="Arial"/>
                <a:cs typeface="Arial"/>
              </a:rPr>
              <a:t>to</a:t>
            </a:r>
            <a:r>
              <a:rPr sz="1247" kern="0" spc="28">
                <a:solidFill>
                  <a:srgbClr val="042931"/>
                </a:solidFill>
                <a:latin typeface="Arial"/>
                <a:cs typeface="Arial"/>
              </a:rPr>
              <a:t> </a:t>
            </a:r>
            <a:r>
              <a:rPr sz="1247" kern="0" spc="-28">
                <a:solidFill>
                  <a:srgbClr val="042931"/>
                </a:solidFill>
                <a:latin typeface="Arial"/>
                <a:cs typeface="Arial"/>
              </a:rPr>
              <a:t>supportive</a:t>
            </a:r>
            <a:r>
              <a:rPr sz="1247" kern="0" spc="23">
                <a:solidFill>
                  <a:srgbClr val="042931"/>
                </a:solidFill>
                <a:latin typeface="Arial"/>
                <a:cs typeface="Arial"/>
              </a:rPr>
              <a:t> </a:t>
            </a:r>
            <a:r>
              <a:rPr sz="1247" kern="0" spc="-40">
                <a:solidFill>
                  <a:srgbClr val="042931"/>
                </a:solidFill>
                <a:latin typeface="Arial"/>
                <a:cs typeface="Arial"/>
              </a:rPr>
              <a:t>service</a:t>
            </a:r>
            <a:r>
              <a:rPr sz="1247" kern="0" spc="17">
                <a:solidFill>
                  <a:srgbClr val="042931"/>
                </a:solidFill>
                <a:latin typeface="Arial"/>
                <a:cs typeface="Arial"/>
              </a:rPr>
              <a:t> </a:t>
            </a:r>
            <a:r>
              <a:rPr sz="1247" kern="0" spc="-23">
                <a:solidFill>
                  <a:srgbClr val="042931"/>
                </a:solidFill>
                <a:latin typeface="Arial"/>
                <a:cs typeface="Arial"/>
              </a:rPr>
              <a:t>activities</a:t>
            </a:r>
            <a:r>
              <a:rPr sz="1247" kern="0" spc="17">
                <a:solidFill>
                  <a:srgbClr val="042931"/>
                </a:solidFill>
                <a:latin typeface="Arial"/>
                <a:cs typeface="Arial"/>
              </a:rPr>
              <a:t> </a:t>
            </a:r>
            <a:r>
              <a:rPr sz="1247" kern="0" spc="-11">
                <a:solidFill>
                  <a:srgbClr val="042931"/>
                </a:solidFill>
                <a:latin typeface="Arial"/>
                <a:cs typeface="Arial"/>
              </a:rPr>
              <a:t>and</a:t>
            </a:r>
            <a:r>
              <a:rPr sz="1247" kern="0" spc="23">
                <a:solidFill>
                  <a:srgbClr val="042931"/>
                </a:solidFill>
                <a:latin typeface="Arial"/>
                <a:cs typeface="Arial"/>
              </a:rPr>
              <a:t> </a:t>
            </a:r>
            <a:r>
              <a:rPr sz="1247" kern="0">
                <a:solidFill>
                  <a:srgbClr val="042931"/>
                </a:solidFill>
                <a:latin typeface="Arial"/>
                <a:cs typeface="Arial"/>
              </a:rPr>
              <a:t>other</a:t>
            </a:r>
            <a:r>
              <a:rPr sz="1247" kern="0" spc="17">
                <a:solidFill>
                  <a:srgbClr val="042931"/>
                </a:solidFill>
                <a:latin typeface="Arial"/>
                <a:cs typeface="Arial"/>
              </a:rPr>
              <a:t> </a:t>
            </a:r>
            <a:r>
              <a:rPr sz="1247" kern="0" spc="-28">
                <a:solidFill>
                  <a:srgbClr val="042931"/>
                </a:solidFill>
                <a:latin typeface="Arial"/>
                <a:cs typeface="Arial"/>
              </a:rPr>
              <a:t>staffing-</a:t>
            </a:r>
            <a:r>
              <a:rPr sz="1247" kern="0" spc="-45">
                <a:solidFill>
                  <a:srgbClr val="042931"/>
                </a:solidFill>
                <a:latin typeface="Arial"/>
                <a:cs typeface="Arial"/>
              </a:rPr>
              <a:t>focused</a:t>
            </a:r>
            <a:r>
              <a:rPr sz="1247" kern="0" spc="17">
                <a:solidFill>
                  <a:srgbClr val="042931"/>
                </a:solidFill>
                <a:latin typeface="Arial"/>
                <a:cs typeface="Arial"/>
              </a:rPr>
              <a:t> </a:t>
            </a:r>
            <a:r>
              <a:rPr sz="1247" kern="0" spc="-11">
                <a:solidFill>
                  <a:srgbClr val="042931"/>
                </a:solidFill>
                <a:latin typeface="Arial"/>
                <a:cs typeface="Arial"/>
              </a:rPr>
              <a:t>budget</a:t>
            </a:r>
            <a:r>
              <a:rPr sz="1247" kern="0" spc="28">
                <a:solidFill>
                  <a:srgbClr val="042931"/>
                </a:solidFill>
                <a:latin typeface="Arial"/>
                <a:cs typeface="Arial"/>
              </a:rPr>
              <a:t> </a:t>
            </a:r>
            <a:r>
              <a:rPr sz="1247" kern="0" spc="-23">
                <a:solidFill>
                  <a:srgbClr val="042931"/>
                </a:solidFill>
                <a:latin typeface="Arial"/>
                <a:cs typeface="Arial"/>
              </a:rPr>
              <a:t>lines</a:t>
            </a:r>
            <a:r>
              <a:rPr sz="1247" kern="0" spc="17">
                <a:solidFill>
                  <a:srgbClr val="042931"/>
                </a:solidFill>
                <a:latin typeface="Arial"/>
                <a:cs typeface="Arial"/>
              </a:rPr>
              <a:t> </a:t>
            </a:r>
            <a:r>
              <a:rPr sz="1247" kern="0">
                <a:solidFill>
                  <a:srgbClr val="042931"/>
                </a:solidFill>
                <a:latin typeface="Arial"/>
                <a:cs typeface="Arial"/>
              </a:rPr>
              <a:t>to</a:t>
            </a:r>
            <a:r>
              <a:rPr sz="1247" kern="0" spc="28">
                <a:solidFill>
                  <a:srgbClr val="042931"/>
                </a:solidFill>
                <a:latin typeface="Arial"/>
                <a:cs typeface="Arial"/>
              </a:rPr>
              <a:t> </a:t>
            </a:r>
            <a:r>
              <a:rPr sz="1247" kern="0" spc="-11">
                <a:solidFill>
                  <a:srgbClr val="042931"/>
                </a:solidFill>
                <a:latin typeface="Arial"/>
                <a:cs typeface="Arial"/>
              </a:rPr>
              <a:t>allow</a:t>
            </a:r>
            <a:r>
              <a:rPr sz="1247" kern="0" spc="11">
                <a:solidFill>
                  <a:srgbClr val="042931"/>
                </a:solidFill>
                <a:latin typeface="Arial"/>
                <a:cs typeface="Arial"/>
              </a:rPr>
              <a:t> </a:t>
            </a:r>
            <a:r>
              <a:rPr sz="1247" kern="0" spc="-85">
                <a:solidFill>
                  <a:srgbClr val="042931"/>
                </a:solidFill>
                <a:latin typeface="Arial"/>
                <a:cs typeface="Arial"/>
              </a:rPr>
              <a:t>CoC</a:t>
            </a:r>
            <a:r>
              <a:rPr sz="1247" kern="0" spc="17">
                <a:solidFill>
                  <a:srgbClr val="042931"/>
                </a:solidFill>
                <a:latin typeface="Arial"/>
                <a:cs typeface="Arial"/>
              </a:rPr>
              <a:t> </a:t>
            </a:r>
            <a:r>
              <a:rPr sz="1247" kern="0" spc="-28">
                <a:solidFill>
                  <a:srgbClr val="042931"/>
                </a:solidFill>
                <a:latin typeface="Arial"/>
                <a:cs typeface="Arial"/>
              </a:rPr>
              <a:t>budgets</a:t>
            </a:r>
            <a:r>
              <a:rPr sz="1247" kern="0" spc="23">
                <a:solidFill>
                  <a:srgbClr val="042931"/>
                </a:solidFill>
                <a:latin typeface="Arial"/>
                <a:cs typeface="Arial"/>
              </a:rPr>
              <a:t> </a:t>
            </a:r>
            <a:r>
              <a:rPr sz="1247" kern="0" spc="-28">
                <a:solidFill>
                  <a:srgbClr val="042931"/>
                </a:solidFill>
                <a:latin typeface="Arial"/>
                <a:cs typeface="Arial"/>
              </a:rPr>
              <a:t>to </a:t>
            </a:r>
            <a:r>
              <a:rPr sz="1247" kern="0">
                <a:solidFill>
                  <a:srgbClr val="042931"/>
                </a:solidFill>
                <a:latin typeface="Arial"/>
                <a:cs typeface="Arial"/>
              </a:rPr>
              <a:t>better </a:t>
            </a:r>
            <a:r>
              <a:rPr sz="1247" kern="0" spc="-11">
                <a:solidFill>
                  <a:srgbClr val="042931"/>
                </a:solidFill>
                <a:latin typeface="Arial"/>
                <a:cs typeface="Arial"/>
              </a:rPr>
              <a:t>keep</a:t>
            </a:r>
            <a:r>
              <a:rPr sz="1247" kern="0" spc="-6">
                <a:solidFill>
                  <a:srgbClr val="042931"/>
                </a:solidFill>
                <a:latin typeface="Arial"/>
                <a:cs typeface="Arial"/>
              </a:rPr>
              <a:t> </a:t>
            </a:r>
            <a:r>
              <a:rPr sz="1247" kern="0">
                <a:solidFill>
                  <a:srgbClr val="042931"/>
                </a:solidFill>
                <a:latin typeface="Arial"/>
                <a:cs typeface="Arial"/>
              </a:rPr>
              <a:t>up</a:t>
            </a:r>
            <a:r>
              <a:rPr sz="1247" kern="0" spc="6">
                <a:solidFill>
                  <a:srgbClr val="042931"/>
                </a:solidFill>
                <a:latin typeface="Arial"/>
                <a:cs typeface="Arial"/>
              </a:rPr>
              <a:t> </a:t>
            </a:r>
            <a:r>
              <a:rPr sz="1247" kern="0">
                <a:solidFill>
                  <a:srgbClr val="042931"/>
                </a:solidFill>
                <a:latin typeface="Arial"/>
                <a:cs typeface="Arial"/>
              </a:rPr>
              <a:t>with</a:t>
            </a:r>
            <a:r>
              <a:rPr sz="1247" kern="0" spc="-6">
                <a:solidFill>
                  <a:srgbClr val="042931"/>
                </a:solidFill>
                <a:latin typeface="Arial"/>
                <a:cs typeface="Arial"/>
              </a:rPr>
              <a:t> </a:t>
            </a:r>
            <a:r>
              <a:rPr sz="1247" kern="0" spc="-11">
                <a:solidFill>
                  <a:srgbClr val="042931"/>
                </a:solidFill>
                <a:latin typeface="Arial"/>
                <a:cs typeface="Arial"/>
              </a:rPr>
              <a:t>rising</a:t>
            </a:r>
            <a:r>
              <a:rPr sz="1247" kern="0" spc="6">
                <a:solidFill>
                  <a:srgbClr val="042931"/>
                </a:solidFill>
                <a:latin typeface="Arial"/>
                <a:cs typeface="Arial"/>
              </a:rPr>
              <a:t> </a:t>
            </a:r>
            <a:r>
              <a:rPr sz="1247" kern="0" spc="-11">
                <a:solidFill>
                  <a:srgbClr val="042931"/>
                </a:solidFill>
                <a:latin typeface="Arial"/>
                <a:cs typeface="Arial"/>
              </a:rPr>
              <a:t>costs.</a:t>
            </a:r>
            <a:endParaRPr sz="1247" kern="0">
              <a:solidFill>
                <a:sysClr val="windowText" lastClr="000000"/>
              </a:solidFill>
              <a:latin typeface="Arial"/>
              <a:cs typeface="Arial"/>
            </a:endParaRPr>
          </a:p>
          <a:p>
            <a:pPr marL="338233" marR="15832" indent="-323840" defTabSz="1036290">
              <a:lnSpc>
                <a:spcPct val="114999"/>
              </a:lnSpc>
              <a:spcBef>
                <a:spcPts val="1360"/>
              </a:spcBef>
              <a:buFontTx/>
              <a:buAutoNum type="alphaLcPeriod" startAt="2"/>
              <a:tabLst>
                <a:tab pos="338233" algn="l"/>
              </a:tabLst>
            </a:pPr>
            <a:r>
              <a:rPr sz="1247" kern="0" spc="-28">
                <a:solidFill>
                  <a:srgbClr val="042931"/>
                </a:solidFill>
                <a:latin typeface="Arial"/>
                <a:cs typeface="Arial"/>
              </a:rPr>
              <a:t>HUD</a:t>
            </a:r>
            <a:r>
              <a:rPr sz="1247" kern="0" spc="-11">
                <a:solidFill>
                  <a:srgbClr val="042931"/>
                </a:solidFill>
                <a:latin typeface="Arial"/>
                <a:cs typeface="Arial"/>
              </a:rPr>
              <a:t> </a:t>
            </a:r>
            <a:r>
              <a:rPr sz="1247" kern="0" spc="-23">
                <a:solidFill>
                  <a:srgbClr val="042931"/>
                </a:solidFill>
                <a:latin typeface="Arial"/>
                <a:cs typeface="Arial"/>
              </a:rPr>
              <a:t>also</a:t>
            </a:r>
            <a:r>
              <a:rPr sz="1247" kern="0" spc="6">
                <a:solidFill>
                  <a:srgbClr val="042931"/>
                </a:solidFill>
                <a:latin typeface="Arial"/>
                <a:cs typeface="Arial"/>
              </a:rPr>
              <a:t> </a:t>
            </a:r>
            <a:r>
              <a:rPr sz="1247" kern="0" spc="-45">
                <a:solidFill>
                  <a:srgbClr val="042931"/>
                </a:solidFill>
                <a:latin typeface="Arial"/>
                <a:cs typeface="Arial"/>
              </a:rPr>
              <a:t>encourages</a:t>
            </a:r>
            <a:r>
              <a:rPr sz="1247" kern="0">
                <a:solidFill>
                  <a:srgbClr val="042931"/>
                </a:solidFill>
                <a:latin typeface="Arial"/>
                <a:cs typeface="Arial"/>
              </a:rPr>
              <a:t> </a:t>
            </a:r>
            <a:r>
              <a:rPr sz="1247" kern="0" spc="-96">
                <a:solidFill>
                  <a:srgbClr val="042931"/>
                </a:solidFill>
                <a:latin typeface="Arial"/>
                <a:cs typeface="Arial"/>
              </a:rPr>
              <a:t>CoCs</a:t>
            </a:r>
            <a:r>
              <a:rPr sz="1247" kern="0" spc="11">
                <a:solidFill>
                  <a:srgbClr val="042931"/>
                </a:solidFill>
                <a:latin typeface="Arial"/>
                <a:cs typeface="Arial"/>
              </a:rPr>
              <a:t> </a:t>
            </a:r>
            <a:r>
              <a:rPr sz="1247" kern="0">
                <a:solidFill>
                  <a:srgbClr val="042931"/>
                </a:solidFill>
                <a:latin typeface="Arial"/>
                <a:cs typeface="Arial"/>
              </a:rPr>
              <a:t>to</a:t>
            </a:r>
            <a:r>
              <a:rPr sz="1247" kern="0" spc="17">
                <a:solidFill>
                  <a:srgbClr val="042931"/>
                </a:solidFill>
                <a:latin typeface="Arial"/>
                <a:cs typeface="Arial"/>
              </a:rPr>
              <a:t> </a:t>
            </a:r>
            <a:r>
              <a:rPr sz="1247" kern="0" spc="-11">
                <a:solidFill>
                  <a:srgbClr val="042931"/>
                </a:solidFill>
                <a:latin typeface="Arial"/>
                <a:cs typeface="Arial"/>
              </a:rPr>
              <a:t>work</a:t>
            </a:r>
            <a:r>
              <a:rPr sz="1247" kern="0">
                <a:solidFill>
                  <a:srgbClr val="042931"/>
                </a:solidFill>
                <a:latin typeface="Arial"/>
                <a:cs typeface="Arial"/>
              </a:rPr>
              <a:t> with their</a:t>
            </a:r>
            <a:r>
              <a:rPr sz="1247" kern="0" spc="6">
                <a:solidFill>
                  <a:srgbClr val="042931"/>
                </a:solidFill>
                <a:latin typeface="Arial"/>
                <a:cs typeface="Arial"/>
              </a:rPr>
              <a:t> </a:t>
            </a:r>
            <a:r>
              <a:rPr sz="1247" kern="0" spc="-34">
                <a:solidFill>
                  <a:srgbClr val="042931"/>
                </a:solidFill>
                <a:latin typeface="Arial"/>
                <a:cs typeface="Arial"/>
              </a:rPr>
              <a:t>funders</a:t>
            </a:r>
            <a:r>
              <a:rPr sz="1247" kern="0" spc="6">
                <a:solidFill>
                  <a:srgbClr val="042931"/>
                </a:solidFill>
                <a:latin typeface="Arial"/>
                <a:cs typeface="Arial"/>
              </a:rPr>
              <a:t> </a:t>
            </a:r>
            <a:r>
              <a:rPr sz="1247" kern="0" spc="-11">
                <a:solidFill>
                  <a:srgbClr val="042931"/>
                </a:solidFill>
                <a:latin typeface="Arial"/>
                <a:cs typeface="Arial"/>
              </a:rPr>
              <a:t>and</a:t>
            </a:r>
            <a:r>
              <a:rPr sz="1247" kern="0" spc="6">
                <a:solidFill>
                  <a:srgbClr val="042931"/>
                </a:solidFill>
                <a:latin typeface="Arial"/>
                <a:cs typeface="Arial"/>
              </a:rPr>
              <a:t> </a:t>
            </a:r>
            <a:r>
              <a:rPr sz="1247" kern="0">
                <a:solidFill>
                  <a:srgbClr val="042931"/>
                </a:solidFill>
                <a:latin typeface="Arial"/>
                <a:cs typeface="Arial"/>
              </a:rPr>
              <a:t>other</a:t>
            </a:r>
            <a:r>
              <a:rPr sz="1247" kern="0" spc="11">
                <a:solidFill>
                  <a:srgbClr val="042931"/>
                </a:solidFill>
                <a:latin typeface="Arial"/>
                <a:cs typeface="Arial"/>
              </a:rPr>
              <a:t> </a:t>
            </a:r>
            <a:r>
              <a:rPr sz="1247" kern="0" spc="-51">
                <a:solidFill>
                  <a:srgbClr val="042931"/>
                </a:solidFill>
                <a:latin typeface="Arial"/>
                <a:cs typeface="Arial"/>
              </a:rPr>
              <a:t>community</a:t>
            </a:r>
            <a:r>
              <a:rPr sz="1247" kern="0" spc="6">
                <a:solidFill>
                  <a:srgbClr val="042931"/>
                </a:solidFill>
                <a:latin typeface="Arial"/>
                <a:cs typeface="Arial"/>
              </a:rPr>
              <a:t> </a:t>
            </a:r>
            <a:r>
              <a:rPr sz="1247" kern="0" spc="-34">
                <a:solidFill>
                  <a:srgbClr val="042931"/>
                </a:solidFill>
                <a:latin typeface="Arial"/>
                <a:cs typeface="Arial"/>
              </a:rPr>
              <a:t>stakeholders</a:t>
            </a:r>
            <a:r>
              <a:rPr sz="1247" kern="0">
                <a:solidFill>
                  <a:srgbClr val="042931"/>
                </a:solidFill>
                <a:latin typeface="Arial"/>
                <a:cs typeface="Arial"/>
              </a:rPr>
              <a:t> to</a:t>
            </a:r>
            <a:r>
              <a:rPr sz="1247" kern="0" spc="11">
                <a:solidFill>
                  <a:srgbClr val="042931"/>
                </a:solidFill>
                <a:latin typeface="Arial"/>
                <a:cs typeface="Arial"/>
              </a:rPr>
              <a:t> </a:t>
            </a:r>
            <a:r>
              <a:rPr sz="1247" kern="0" spc="-28">
                <a:solidFill>
                  <a:srgbClr val="042931"/>
                </a:solidFill>
                <a:latin typeface="Arial"/>
                <a:cs typeface="Arial"/>
              </a:rPr>
              <a:t>improve</a:t>
            </a:r>
            <a:r>
              <a:rPr sz="1247" kern="0" spc="6">
                <a:solidFill>
                  <a:srgbClr val="042931"/>
                </a:solidFill>
                <a:latin typeface="Arial"/>
                <a:cs typeface="Arial"/>
              </a:rPr>
              <a:t> </a:t>
            </a:r>
            <a:r>
              <a:rPr sz="1247" kern="0" spc="-11">
                <a:solidFill>
                  <a:srgbClr val="042931"/>
                </a:solidFill>
                <a:latin typeface="Arial"/>
                <a:cs typeface="Arial"/>
              </a:rPr>
              <a:t>pay</a:t>
            </a:r>
            <a:r>
              <a:rPr sz="1247" kern="0" spc="17">
                <a:solidFill>
                  <a:srgbClr val="042931"/>
                </a:solidFill>
                <a:latin typeface="Arial"/>
                <a:cs typeface="Arial"/>
              </a:rPr>
              <a:t> </a:t>
            </a:r>
            <a:r>
              <a:rPr sz="1247" kern="0" spc="-11">
                <a:solidFill>
                  <a:srgbClr val="042931"/>
                </a:solidFill>
                <a:latin typeface="Arial"/>
                <a:cs typeface="Arial"/>
              </a:rPr>
              <a:t>and</a:t>
            </a:r>
            <a:r>
              <a:rPr sz="1247" kern="0" spc="6">
                <a:solidFill>
                  <a:srgbClr val="042931"/>
                </a:solidFill>
                <a:latin typeface="Arial"/>
                <a:cs typeface="Arial"/>
              </a:rPr>
              <a:t> </a:t>
            </a:r>
            <a:r>
              <a:rPr sz="1247" kern="0" spc="-23">
                <a:solidFill>
                  <a:srgbClr val="042931"/>
                </a:solidFill>
                <a:latin typeface="Arial"/>
                <a:cs typeface="Arial"/>
              </a:rPr>
              <a:t>support</a:t>
            </a:r>
            <a:r>
              <a:rPr sz="1247" kern="0" spc="11">
                <a:solidFill>
                  <a:srgbClr val="042931"/>
                </a:solidFill>
                <a:latin typeface="Arial"/>
                <a:cs typeface="Arial"/>
              </a:rPr>
              <a:t> </a:t>
            </a:r>
            <a:r>
              <a:rPr sz="1247" kern="0">
                <a:solidFill>
                  <a:srgbClr val="042931"/>
                </a:solidFill>
                <a:latin typeface="Arial"/>
                <a:cs typeface="Arial"/>
              </a:rPr>
              <a:t>for</a:t>
            </a:r>
            <a:r>
              <a:rPr sz="1247" kern="0" spc="11">
                <a:solidFill>
                  <a:srgbClr val="042931"/>
                </a:solidFill>
                <a:latin typeface="Arial"/>
                <a:cs typeface="Arial"/>
              </a:rPr>
              <a:t> </a:t>
            </a:r>
            <a:r>
              <a:rPr sz="1247" kern="0" spc="-11">
                <a:solidFill>
                  <a:srgbClr val="042931"/>
                </a:solidFill>
                <a:latin typeface="Arial"/>
                <a:cs typeface="Arial"/>
              </a:rPr>
              <a:t>people</a:t>
            </a:r>
            <a:r>
              <a:rPr sz="1247" kern="0" spc="11">
                <a:solidFill>
                  <a:srgbClr val="042931"/>
                </a:solidFill>
                <a:latin typeface="Arial"/>
                <a:cs typeface="Arial"/>
              </a:rPr>
              <a:t> </a:t>
            </a:r>
            <a:r>
              <a:rPr sz="1247" kern="0" spc="-11">
                <a:solidFill>
                  <a:srgbClr val="042931"/>
                </a:solidFill>
                <a:latin typeface="Arial"/>
                <a:cs typeface="Arial"/>
              </a:rPr>
              <a:t>who</a:t>
            </a:r>
            <a:r>
              <a:rPr sz="1247" kern="0">
                <a:solidFill>
                  <a:srgbClr val="042931"/>
                </a:solidFill>
                <a:latin typeface="Arial"/>
                <a:cs typeface="Arial"/>
              </a:rPr>
              <a:t> </a:t>
            </a:r>
            <a:r>
              <a:rPr sz="1247" kern="0" spc="-23">
                <a:solidFill>
                  <a:srgbClr val="042931"/>
                </a:solidFill>
                <a:latin typeface="Arial"/>
                <a:cs typeface="Arial"/>
              </a:rPr>
              <a:t>work </a:t>
            </a:r>
            <a:r>
              <a:rPr sz="1247" kern="0">
                <a:solidFill>
                  <a:srgbClr val="042931"/>
                </a:solidFill>
                <a:latin typeface="Arial"/>
                <a:cs typeface="Arial"/>
              </a:rPr>
              <a:t>in</a:t>
            </a:r>
            <a:r>
              <a:rPr sz="1247" kern="0" spc="34">
                <a:solidFill>
                  <a:srgbClr val="042931"/>
                </a:solidFill>
                <a:latin typeface="Arial"/>
                <a:cs typeface="Arial"/>
              </a:rPr>
              <a:t> </a:t>
            </a:r>
            <a:r>
              <a:rPr sz="1247" kern="0">
                <a:solidFill>
                  <a:srgbClr val="042931"/>
                </a:solidFill>
                <a:latin typeface="Arial"/>
                <a:cs typeface="Arial"/>
              </a:rPr>
              <a:t>the</a:t>
            </a:r>
            <a:r>
              <a:rPr sz="1247" kern="0" spc="28">
                <a:solidFill>
                  <a:srgbClr val="042931"/>
                </a:solidFill>
                <a:latin typeface="Arial"/>
                <a:cs typeface="Arial"/>
              </a:rPr>
              <a:t> </a:t>
            </a:r>
            <a:r>
              <a:rPr sz="1247" kern="0" spc="-62">
                <a:solidFill>
                  <a:srgbClr val="042931"/>
                </a:solidFill>
                <a:latin typeface="Arial"/>
                <a:cs typeface="Arial"/>
              </a:rPr>
              <a:t>homelessness</a:t>
            </a:r>
            <a:r>
              <a:rPr sz="1247" kern="0" spc="23">
                <a:solidFill>
                  <a:srgbClr val="042931"/>
                </a:solidFill>
                <a:latin typeface="Arial"/>
                <a:cs typeface="Arial"/>
              </a:rPr>
              <a:t> </a:t>
            </a:r>
            <a:r>
              <a:rPr sz="1247" kern="0" spc="-11">
                <a:solidFill>
                  <a:srgbClr val="042931"/>
                </a:solidFill>
                <a:latin typeface="Arial"/>
                <a:cs typeface="Arial"/>
              </a:rPr>
              <a:t>sector.</a:t>
            </a:r>
            <a:endParaRPr sz="1247" kern="0">
              <a:solidFill>
                <a:sysClr val="windowText" lastClr="000000"/>
              </a:solidFill>
              <a:latin typeface="Arial"/>
              <a:cs typeface="Arial"/>
            </a:endParaRPr>
          </a:p>
        </p:txBody>
      </p:sp>
      <p:sp>
        <p:nvSpPr>
          <p:cNvPr id="7" name="object 7"/>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Policy</a:t>
            </a:r>
            <a:r>
              <a:rPr b="0" spc="470">
                <a:solidFill>
                  <a:srgbClr val="404040"/>
                </a:solidFill>
                <a:latin typeface="Z@RD28F.tmp"/>
                <a:cs typeface="Z@RD28F.tmp"/>
              </a:rPr>
              <a:t> </a:t>
            </a:r>
            <a:r>
              <a:rPr b="0" spc="62">
                <a:solidFill>
                  <a:srgbClr val="404040"/>
                </a:solidFill>
                <a:latin typeface="Z@RD28F.tmp"/>
                <a:cs typeface="Z@RD28F.tmp"/>
              </a:rPr>
              <a:t>Priorities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p:nvPr/>
        </p:nvSpPr>
        <p:spPr>
          <a:xfrm>
            <a:off x="1214798" y="2019567"/>
            <a:ext cx="11031770" cy="2275773"/>
          </a:xfrm>
          <a:prstGeom prst="rect">
            <a:avLst/>
          </a:prstGeom>
        </p:spPr>
        <p:txBody>
          <a:bodyPr vert="horz" wrap="square" lIns="0" tIns="13674" rIns="0" bIns="0" rtlCol="0">
            <a:spAutoFit/>
          </a:bodyPr>
          <a:lstStyle/>
          <a:p>
            <a:pPr marL="531818" indent="-517425" defTabSz="1036290">
              <a:spcBef>
                <a:spcPts val="108"/>
              </a:spcBef>
              <a:buClr>
                <a:srgbClr val="042931"/>
              </a:buClr>
              <a:buFont typeface="Arial"/>
              <a:buAutoNum type="arabicPeriod" startAt="10"/>
              <a:tabLst>
                <a:tab pos="531818" algn="l"/>
              </a:tabLst>
            </a:pPr>
            <a:r>
              <a:rPr sz="1247" b="1" kern="0" spc="-40">
                <a:solidFill>
                  <a:srgbClr val="042931"/>
                </a:solidFill>
                <a:latin typeface="Arial"/>
                <a:cs typeface="Arial"/>
              </a:rPr>
              <a:t>Increasing</a:t>
            </a:r>
            <a:r>
              <a:rPr sz="1247" b="1" kern="0">
                <a:solidFill>
                  <a:srgbClr val="042931"/>
                </a:solidFill>
                <a:latin typeface="Arial"/>
                <a:cs typeface="Arial"/>
              </a:rPr>
              <a:t> </a:t>
            </a:r>
            <a:r>
              <a:rPr sz="1247" b="1" kern="0" spc="-11">
                <a:solidFill>
                  <a:srgbClr val="042931"/>
                </a:solidFill>
                <a:latin typeface="Arial"/>
                <a:cs typeface="Arial"/>
              </a:rPr>
              <a:t>affordable</a:t>
            </a:r>
            <a:r>
              <a:rPr sz="1247" b="1" kern="0" spc="-6">
                <a:solidFill>
                  <a:srgbClr val="042931"/>
                </a:solidFill>
                <a:latin typeface="Arial"/>
                <a:cs typeface="Arial"/>
              </a:rPr>
              <a:t> </a:t>
            </a:r>
            <a:r>
              <a:rPr sz="1247" b="1" kern="0" spc="-40">
                <a:solidFill>
                  <a:srgbClr val="042931"/>
                </a:solidFill>
                <a:latin typeface="Arial"/>
                <a:cs typeface="Arial"/>
              </a:rPr>
              <a:t>housing</a:t>
            </a:r>
            <a:r>
              <a:rPr sz="1247" b="1" kern="0" spc="6">
                <a:solidFill>
                  <a:srgbClr val="042931"/>
                </a:solidFill>
                <a:latin typeface="Arial"/>
                <a:cs typeface="Arial"/>
              </a:rPr>
              <a:t> </a:t>
            </a:r>
            <a:r>
              <a:rPr sz="1247" b="1" kern="0" spc="-11">
                <a:solidFill>
                  <a:srgbClr val="042931"/>
                </a:solidFill>
                <a:latin typeface="Arial"/>
                <a:cs typeface="Arial"/>
              </a:rPr>
              <a:t>supply</a:t>
            </a:r>
            <a:endParaRPr sz="1247" kern="0">
              <a:solidFill>
                <a:sysClr val="windowText" lastClr="000000"/>
              </a:solidFill>
              <a:latin typeface="Arial"/>
              <a:cs typeface="Arial"/>
            </a:endParaRPr>
          </a:p>
          <a:p>
            <a:pPr marL="855658" marR="355505"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The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lack</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affordable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is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main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driver</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homelessness.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play</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critical</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role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in</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educating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leaders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stakeholders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about</a:t>
            </a:r>
            <a:r>
              <a:rPr sz="1247" kern="0" spc="-11">
                <a:solidFill>
                  <a:sysClr val="windowText" lastClr="000000"/>
                </a:solidFill>
                <a:latin typeface="Z@RD28F.tmp"/>
                <a:cs typeface="Z@RD28F.tmp"/>
              </a:rPr>
              <a:t> </a:t>
            </a:r>
            <a:r>
              <a:rPr sz="1247" kern="0" spc="-28">
                <a:solidFill>
                  <a:sysClr val="windowText" lastClr="000000"/>
                </a:solidFill>
                <a:latin typeface="Z@RD28F.tmp"/>
                <a:cs typeface="Z@RD28F.tmp"/>
              </a:rPr>
              <a:t>the </a:t>
            </a:r>
            <a:r>
              <a:rPr sz="1247" kern="0">
                <a:solidFill>
                  <a:sysClr val="windowText" lastClr="000000"/>
                </a:solidFill>
                <a:latin typeface="Z@RD28F.tmp"/>
                <a:cs typeface="Z@RD28F.tmp"/>
              </a:rPr>
              <a:t>importance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increasing</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supply</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affordable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specific</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consequences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continued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lack</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affordable</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housing.</a:t>
            </a:r>
            <a:endParaRPr sz="1247" kern="0">
              <a:solidFill>
                <a:sysClr val="windowText" lastClr="000000"/>
              </a:solidFill>
              <a:latin typeface="Z@RD28F.tmp"/>
              <a:cs typeface="Z@RD28F.tmp"/>
            </a:endParaRPr>
          </a:p>
          <a:p>
            <a:pPr marL="855658" marR="5757" lvl="1" indent="-323840" defTabSz="1036290">
              <a:lnSpc>
                <a:spcPct val="114999"/>
              </a:lnSpc>
              <a:spcBef>
                <a:spcPts val="1360"/>
              </a:spcBef>
              <a:buFontTx/>
              <a:buAutoNum type="alphaLcPeriod"/>
              <a:tabLst>
                <a:tab pos="855658" algn="l"/>
              </a:tabLst>
            </a:pPr>
            <a:r>
              <a:rPr sz="1247" kern="0">
                <a:solidFill>
                  <a:sysClr val="windowText" lastClr="000000"/>
                </a:solidFill>
                <a:latin typeface="Z@RD28F.tmp"/>
                <a:cs typeface="Z@RD28F.tmp"/>
              </a:rPr>
              <a:t>CoCs</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be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communicating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with</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jurisdiction</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leaders,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including for</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development</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Consolidated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Plans,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about</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harmful</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effects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of</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lack</a:t>
            </a:r>
            <a:r>
              <a:rPr sz="1247" kern="0" spc="-34">
                <a:solidFill>
                  <a:sysClr val="windowText" lastClr="000000"/>
                </a:solidFill>
                <a:latin typeface="Z@RD28F.tmp"/>
                <a:cs typeface="Z@RD28F.tmp"/>
              </a:rPr>
              <a:t> </a:t>
            </a:r>
            <a:r>
              <a:rPr sz="1247" kern="0" spc="-28">
                <a:solidFill>
                  <a:sysClr val="windowText" lastClr="000000"/>
                </a:solidFill>
                <a:latin typeface="Z@RD28F.tmp"/>
                <a:cs typeface="Z@RD28F.tmp"/>
              </a:rPr>
              <a:t>of </a:t>
            </a:r>
            <a:r>
              <a:rPr sz="1247" kern="0">
                <a:solidFill>
                  <a:sysClr val="windowText" lastClr="000000"/>
                </a:solidFill>
                <a:latin typeface="Z@RD28F.tmp"/>
                <a:cs typeface="Z@RD28F.tmp"/>
              </a:rPr>
              <a:t>affordable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housing,</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they</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should</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engage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leaders</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about</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steps</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such</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zoning</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land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use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reform</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that</a:t>
            </a:r>
            <a:r>
              <a:rPr sz="1247" kern="0" spc="-40">
                <a:solidFill>
                  <a:sysClr val="windowText" lastClr="000000"/>
                </a:solidFill>
                <a:latin typeface="Z@RD28F.tmp"/>
                <a:cs typeface="Z@RD28F.tmp"/>
              </a:rPr>
              <a:t> </a:t>
            </a:r>
            <a:r>
              <a:rPr sz="1247" kern="0">
                <a:solidFill>
                  <a:sysClr val="windowText" lastClr="000000"/>
                </a:solidFill>
                <a:latin typeface="Z@RD28F.tmp"/>
                <a:cs typeface="Z@RD28F.tmp"/>
              </a:rPr>
              <a:t>would</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increase</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the</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supply</a:t>
            </a:r>
            <a:r>
              <a:rPr sz="1247" kern="0" spc="-11">
                <a:solidFill>
                  <a:sysClr val="windowText" lastClr="000000"/>
                </a:solidFill>
                <a:latin typeface="Z@RD28F.tmp"/>
                <a:cs typeface="Z@RD28F.tmp"/>
              </a:rPr>
              <a:t> </a:t>
            </a:r>
            <a:r>
              <a:rPr sz="1247" kern="0" spc="-28">
                <a:solidFill>
                  <a:sysClr val="windowText" lastClr="000000"/>
                </a:solidFill>
                <a:latin typeface="Z@RD28F.tmp"/>
                <a:cs typeface="Z@RD28F.tmp"/>
              </a:rPr>
              <a:t>of</a:t>
            </a:r>
            <a:r>
              <a:rPr sz="1247" kern="0">
                <a:solidFill>
                  <a:sysClr val="windowText" lastClr="000000"/>
                </a:solidFill>
                <a:latin typeface="Z@RD28F.tmp"/>
                <a:cs typeface="Z@RD28F.tmp"/>
              </a:rPr>
              <a:t> affordable</a:t>
            </a:r>
            <a:r>
              <a:rPr sz="1247" kern="0" spc="-51">
                <a:solidFill>
                  <a:sysClr val="windowText" lastClr="000000"/>
                </a:solidFill>
                <a:latin typeface="Z@RD28F.tmp"/>
                <a:cs typeface="Z@RD28F.tmp"/>
              </a:rPr>
              <a:t> </a:t>
            </a:r>
            <a:r>
              <a:rPr sz="1247" kern="0" spc="-11">
                <a:solidFill>
                  <a:sysClr val="windowText" lastClr="000000"/>
                </a:solidFill>
                <a:latin typeface="Z@RD28F.tmp"/>
                <a:cs typeface="Z@RD28F.tmp"/>
              </a:rPr>
              <a:t>housing.</a:t>
            </a:r>
            <a:endParaRPr sz="1247" kern="0">
              <a:solidFill>
                <a:sysClr val="windowText" lastClr="000000"/>
              </a:solidFill>
              <a:latin typeface="Z@RD28F.tmp"/>
              <a:cs typeface="Z@RD28F.tmp"/>
            </a:endParaRPr>
          </a:p>
          <a:p>
            <a:pPr marL="856378" marR="300092" lvl="1" indent="-323840" defTabSz="1036290">
              <a:lnSpc>
                <a:spcPct val="114999"/>
              </a:lnSpc>
              <a:spcBef>
                <a:spcPts val="1360"/>
              </a:spcBef>
              <a:buFontTx/>
              <a:buAutoNum type="alphaLcPeriod"/>
              <a:tabLst>
                <a:tab pos="856378" algn="l"/>
              </a:tabLst>
            </a:pPr>
            <a:r>
              <a:rPr sz="1247" kern="0">
                <a:solidFill>
                  <a:sysClr val="windowText" lastClr="000000"/>
                </a:solidFill>
                <a:latin typeface="Z@RD28F.tmp"/>
                <a:cs typeface="Z@RD28F.tmp"/>
              </a:rPr>
              <a:t>This</a:t>
            </a:r>
            <a:r>
              <a:rPr sz="1247" kern="0" spc="-17">
                <a:solidFill>
                  <a:sysClr val="windowText" lastClr="000000"/>
                </a:solidFill>
                <a:latin typeface="Z@RD28F.tmp"/>
                <a:cs typeface="Z@RD28F.tmp"/>
              </a:rPr>
              <a:t> </a:t>
            </a:r>
            <a:r>
              <a:rPr sz="1247" kern="0" spc="-11">
                <a:solidFill>
                  <a:sysClr val="windowText" lastClr="000000"/>
                </a:solidFill>
                <a:latin typeface="Z@RD28F.tmp"/>
                <a:cs typeface="Z@RD28F.tmp"/>
              </a:rPr>
              <a:t>FY2024-</a:t>
            </a:r>
            <a:r>
              <a:rPr sz="1247" kern="0">
                <a:solidFill>
                  <a:sysClr val="windowText" lastClr="000000"/>
                </a:solidFill>
                <a:latin typeface="Z@RD28F.tmp"/>
                <a:cs typeface="Z@RD28F.tmp"/>
              </a:rPr>
              <a:t>2025</a:t>
            </a:r>
            <a:r>
              <a:rPr sz="1247" kern="0" spc="-45">
                <a:solidFill>
                  <a:sysClr val="windowText" lastClr="000000"/>
                </a:solidFill>
                <a:latin typeface="Z@RD28F.tmp"/>
                <a:cs typeface="Z@RD28F.tmp"/>
              </a:rPr>
              <a:t> </a:t>
            </a:r>
            <a:r>
              <a:rPr sz="1247" kern="0">
                <a:solidFill>
                  <a:sysClr val="windowText" lastClr="000000"/>
                </a:solidFill>
                <a:latin typeface="Z@RD28F.tmp"/>
                <a:cs typeface="Z@RD28F.tmp"/>
              </a:rPr>
              <a:t>CoC</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NOFO</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awards</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points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17">
                <a:solidFill>
                  <a:sysClr val="windowText" lastClr="000000"/>
                </a:solidFill>
                <a:latin typeface="Z@RD28F.tmp"/>
                <a:cs typeface="Z@RD28F.tmp"/>
              </a:rPr>
              <a:t> </a:t>
            </a:r>
            <a:r>
              <a:rPr sz="1247" kern="0">
                <a:solidFill>
                  <a:sysClr val="windowText" lastClr="000000"/>
                </a:solidFill>
                <a:latin typeface="Z@RD28F.tmp"/>
                <a:cs typeface="Z@RD28F.tmp"/>
              </a:rPr>
              <a:t>CoCs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that</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take</a:t>
            </a:r>
            <a:r>
              <a:rPr sz="1247" kern="0" spc="-34">
                <a:solidFill>
                  <a:sysClr val="windowText" lastClr="000000"/>
                </a:solidFill>
                <a:latin typeface="Z@RD28F.tmp"/>
                <a:cs typeface="Z@RD28F.tmp"/>
              </a:rPr>
              <a:t> </a:t>
            </a:r>
            <a:r>
              <a:rPr sz="1247" kern="0">
                <a:solidFill>
                  <a:sysClr val="windowText" lastClr="000000"/>
                </a:solidFill>
                <a:latin typeface="Z@RD28F.tmp"/>
                <a:cs typeface="Z@RD28F.tmp"/>
              </a:rPr>
              <a:t>steps</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to</a:t>
            </a:r>
            <a:r>
              <a:rPr sz="1247" kern="0" spc="-28">
                <a:solidFill>
                  <a:sysClr val="windowText" lastClr="000000"/>
                </a:solidFill>
                <a:latin typeface="Z@RD28F.tmp"/>
                <a:cs typeface="Z@RD28F.tmp"/>
              </a:rPr>
              <a:t> </a:t>
            </a:r>
            <a:r>
              <a:rPr sz="1247" kern="0">
                <a:solidFill>
                  <a:sysClr val="windowText" lastClr="000000"/>
                </a:solidFill>
                <a:latin typeface="Z@RD28F.tmp"/>
                <a:cs typeface="Z@RD28F.tmp"/>
              </a:rPr>
              <a:t>engage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local</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leaders</a:t>
            </a:r>
            <a:r>
              <a:rPr sz="1247" kern="0" spc="-23">
                <a:solidFill>
                  <a:sysClr val="windowText" lastClr="000000"/>
                </a:solidFill>
                <a:latin typeface="Z@RD28F.tmp"/>
                <a:cs typeface="Z@RD28F.tmp"/>
              </a:rPr>
              <a:t> </a:t>
            </a:r>
            <a:r>
              <a:rPr sz="1247" kern="0">
                <a:solidFill>
                  <a:sysClr val="windowText" lastClr="000000"/>
                </a:solidFill>
                <a:latin typeface="Z@RD28F.tmp"/>
                <a:cs typeface="Z@RD28F.tmp"/>
              </a:rPr>
              <a:t>about</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increasing affordable</a:t>
            </a:r>
            <a:r>
              <a:rPr sz="1247" kern="0" spc="-6">
                <a:solidFill>
                  <a:sysClr val="windowText" lastClr="000000"/>
                </a:solidFill>
                <a:latin typeface="Z@RD28F.tmp"/>
                <a:cs typeface="Z@RD28F.tmp"/>
              </a:rPr>
              <a:t> </a:t>
            </a:r>
            <a:r>
              <a:rPr sz="1247" kern="0">
                <a:solidFill>
                  <a:sysClr val="windowText" lastClr="000000"/>
                </a:solidFill>
                <a:latin typeface="Z@RD28F.tmp"/>
                <a:cs typeface="Z@RD28F.tmp"/>
              </a:rPr>
              <a:t>and</a:t>
            </a:r>
            <a:r>
              <a:rPr sz="1247" kern="0" spc="-11">
                <a:solidFill>
                  <a:sysClr val="windowText" lastClr="000000"/>
                </a:solidFill>
                <a:latin typeface="Z@RD28F.tmp"/>
                <a:cs typeface="Z@RD28F.tmp"/>
              </a:rPr>
              <a:t> </a:t>
            </a:r>
            <a:r>
              <a:rPr sz="1247" kern="0">
                <a:solidFill>
                  <a:sysClr val="windowText" lastClr="000000"/>
                </a:solidFill>
                <a:latin typeface="Z@RD28F.tmp"/>
                <a:cs typeface="Z@RD28F.tmp"/>
              </a:rPr>
              <a:t>accessible </a:t>
            </a:r>
            <a:r>
              <a:rPr sz="1247" kern="0" spc="-11">
                <a:solidFill>
                  <a:sysClr val="windowText" lastClr="000000"/>
                </a:solidFill>
                <a:latin typeface="Z@RD28F.tmp"/>
                <a:cs typeface="Z@RD28F.tmp"/>
              </a:rPr>
              <a:t>housing supply.</a:t>
            </a:r>
            <a:endParaRPr sz="1247" kern="0">
              <a:solidFill>
                <a:sysClr val="windowText" lastClr="000000"/>
              </a:solidFill>
              <a:latin typeface="Z@RD28F.tmp"/>
              <a:cs typeface="Z@RD28F.tmp"/>
            </a:endParaRPr>
          </a:p>
        </p:txBody>
      </p:sp>
      <p:sp>
        <p:nvSpPr>
          <p:cNvPr id="4" name="object 4"/>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b="0">
                <a:solidFill>
                  <a:srgbClr val="404040"/>
                </a:solidFill>
                <a:latin typeface="Z@RD28F.tmp"/>
                <a:cs typeface="Z@RD28F.tmp"/>
              </a:rPr>
              <a:t>Policy</a:t>
            </a:r>
            <a:r>
              <a:rPr b="0" spc="470">
                <a:solidFill>
                  <a:srgbClr val="404040"/>
                </a:solidFill>
                <a:latin typeface="Z@RD28F.tmp"/>
                <a:cs typeface="Z@RD28F.tmp"/>
              </a:rPr>
              <a:t> </a:t>
            </a:r>
            <a:r>
              <a:rPr b="0" spc="62">
                <a:solidFill>
                  <a:srgbClr val="404040"/>
                </a:solidFill>
                <a:latin typeface="Z@RD28F.tmp"/>
                <a:cs typeface="Z@RD28F.tmp"/>
              </a:rPr>
              <a:t>Priorities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B42C2-8284-2D0C-19B2-C262BE105399}"/>
              </a:ext>
            </a:extLst>
          </p:cNvPr>
          <p:cNvSpPr>
            <a:spLocks noGrp="1"/>
          </p:cNvSpPr>
          <p:nvPr>
            <p:ph sz="quarter" idx="1"/>
          </p:nvPr>
        </p:nvSpPr>
        <p:spPr>
          <a:xfrm>
            <a:off x="367646" y="1313391"/>
            <a:ext cx="13109312" cy="5944043"/>
          </a:xfrm>
        </p:spPr>
        <p:txBody>
          <a:bodyPr>
            <a:normAutofit lnSpcReduction="10000"/>
          </a:bodyPr>
          <a:lstStyle/>
          <a:p>
            <a:pPr marL="0" indent="0">
              <a:lnSpc>
                <a:spcPct val="110000"/>
              </a:lnSpc>
              <a:buNone/>
            </a:pPr>
            <a:r>
              <a:rPr lang="en-US" sz="3600" b="1"/>
              <a:t>Focusing Priorities on Unmet Needs: </a:t>
            </a:r>
          </a:p>
          <a:p>
            <a:pPr>
              <a:lnSpc>
                <a:spcPct val="110000"/>
              </a:lnSpc>
            </a:pPr>
            <a:r>
              <a:rPr lang="en-US" sz="3600"/>
              <a:t>Based on housing placement rates, local strategic vision for HUD CoC NOFO calls for prioritizing housing as follows: </a:t>
            </a:r>
          </a:p>
          <a:p>
            <a:pPr lvl="1">
              <a:lnSpc>
                <a:spcPct val="110000"/>
              </a:lnSpc>
            </a:pPr>
            <a:r>
              <a:rPr lang="en-US" sz="3100"/>
              <a:t>Single and Young Adults</a:t>
            </a:r>
          </a:p>
          <a:p>
            <a:pPr lvl="1">
              <a:lnSpc>
                <a:spcPct val="110000"/>
              </a:lnSpc>
            </a:pPr>
            <a:r>
              <a:rPr lang="en-US" sz="3100"/>
              <a:t>Families and Veterans</a:t>
            </a:r>
          </a:p>
          <a:p>
            <a:pPr>
              <a:lnSpc>
                <a:spcPct val="110000"/>
              </a:lnSpc>
            </a:pPr>
            <a:r>
              <a:rPr lang="en-US" sz="3600"/>
              <a:t>Additional priorities: </a:t>
            </a:r>
          </a:p>
          <a:p>
            <a:pPr lvl="1">
              <a:lnSpc>
                <a:spcPct val="110000"/>
              </a:lnSpc>
            </a:pPr>
            <a:r>
              <a:rPr lang="en-US" sz="3188" b="1"/>
              <a:t>PSH Plus </a:t>
            </a:r>
            <a:r>
              <a:rPr lang="en-US" sz="3188"/>
              <a:t>was identified as a Homeward DC 2.0 priority </a:t>
            </a:r>
          </a:p>
          <a:p>
            <a:pPr lvl="1">
              <a:lnSpc>
                <a:spcPct val="110000"/>
              </a:lnSpc>
            </a:pPr>
            <a:r>
              <a:rPr lang="en-US" sz="3188"/>
              <a:t>Supporting </a:t>
            </a:r>
            <a:r>
              <a:rPr lang="en-US" sz="3188" b="1"/>
              <a:t>transition of TH to PSH </a:t>
            </a:r>
            <a:r>
              <a:rPr lang="en-US" sz="3188"/>
              <a:t>identified for HOME ARP Planning in FY23</a:t>
            </a:r>
          </a:p>
          <a:p>
            <a:pPr marL="0" indent="0">
              <a:lnSpc>
                <a:spcPct val="110000"/>
              </a:lnSpc>
              <a:spcBef>
                <a:spcPts val="600"/>
              </a:spcBef>
              <a:buNone/>
            </a:pPr>
            <a:r>
              <a:rPr lang="en-US" sz="3600" b="1"/>
              <a:t>Key Discussion Questions:</a:t>
            </a:r>
            <a:endParaRPr lang="en-US" sz="2800" b="1"/>
          </a:p>
          <a:p>
            <a:pPr>
              <a:lnSpc>
                <a:spcPct val="110000"/>
              </a:lnSpc>
            </a:pPr>
            <a:r>
              <a:rPr lang="en-US" sz="3600"/>
              <a:t>What is most appropriate for HUD CoC Builds?</a:t>
            </a:r>
          </a:p>
        </p:txBody>
      </p:sp>
      <p:sp>
        <p:nvSpPr>
          <p:cNvPr id="3" name="Title 2">
            <a:extLst>
              <a:ext uri="{FF2B5EF4-FFF2-40B4-BE49-F238E27FC236}">
                <a16:creationId xmlns:a16="http://schemas.microsoft.com/office/drawing/2014/main" id="{64A8C7B4-0B7D-FC41-56E7-3FDCE8D8E6D2}"/>
              </a:ext>
            </a:extLst>
          </p:cNvPr>
          <p:cNvSpPr>
            <a:spLocks noGrp="1"/>
          </p:cNvSpPr>
          <p:nvPr>
            <p:ph type="title"/>
          </p:nvPr>
        </p:nvSpPr>
        <p:spPr/>
        <p:txBody>
          <a:bodyPr/>
          <a:lstStyle/>
          <a:p>
            <a:r>
              <a:rPr lang="en-US" sz="4400"/>
              <a:t>Approach to Local Strategic Vision</a:t>
            </a:r>
          </a:p>
        </p:txBody>
      </p:sp>
      <p:sp>
        <p:nvSpPr>
          <p:cNvPr id="4" name="Slide Number Placeholder 3">
            <a:extLst>
              <a:ext uri="{FF2B5EF4-FFF2-40B4-BE49-F238E27FC236}">
                <a16:creationId xmlns:a16="http://schemas.microsoft.com/office/drawing/2014/main" id="{54B85122-3BA1-87ED-E404-25D2ADE7E910}"/>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46</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3974966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B42C2-8284-2D0C-19B2-C262BE105399}"/>
              </a:ext>
            </a:extLst>
          </p:cNvPr>
          <p:cNvSpPr>
            <a:spLocks noGrp="1"/>
          </p:cNvSpPr>
          <p:nvPr>
            <p:ph sz="quarter" idx="1"/>
          </p:nvPr>
        </p:nvSpPr>
        <p:spPr>
          <a:xfrm>
            <a:off x="367646" y="1313391"/>
            <a:ext cx="13109312" cy="5944043"/>
          </a:xfrm>
        </p:spPr>
        <p:txBody>
          <a:bodyPr>
            <a:normAutofit/>
          </a:bodyPr>
          <a:lstStyle/>
          <a:p>
            <a:pPr marL="0" indent="0">
              <a:lnSpc>
                <a:spcPct val="120000"/>
              </a:lnSpc>
              <a:buNone/>
            </a:pPr>
            <a:r>
              <a:rPr lang="en-US" sz="3200" b="1"/>
              <a:t>Improving System Performance: </a:t>
            </a:r>
          </a:p>
          <a:p>
            <a:pPr>
              <a:lnSpc>
                <a:spcPct val="120000"/>
              </a:lnSpc>
            </a:pPr>
            <a:r>
              <a:rPr lang="en-US" sz="3200"/>
              <a:t>HUD CoC NOFO Ranking CMTE integrating ranking criteria/categories related to </a:t>
            </a:r>
          </a:p>
          <a:p>
            <a:pPr lvl="1">
              <a:lnSpc>
                <a:spcPct val="120000"/>
              </a:lnSpc>
            </a:pPr>
            <a:r>
              <a:rPr lang="en-US" sz="2788"/>
              <a:t>Cost per household, client satisfaction, client inclusion in the planning process, and service delivery supervision that includes grievances and monitoring findings.</a:t>
            </a:r>
          </a:p>
          <a:p>
            <a:pPr lvl="1">
              <a:lnSpc>
                <a:spcPct val="120000"/>
              </a:lnSpc>
            </a:pPr>
            <a:r>
              <a:rPr lang="en-US" sz="2788"/>
              <a:t>Continued emphasis on addressing the vulnerabilities of persons served</a:t>
            </a:r>
          </a:p>
          <a:p>
            <a:pPr>
              <a:lnSpc>
                <a:spcPct val="120000"/>
              </a:lnSpc>
            </a:pPr>
            <a:r>
              <a:rPr lang="en-US" sz="3200"/>
              <a:t>What else is important relative to performance of PSH and development? </a:t>
            </a:r>
          </a:p>
          <a:p>
            <a:pPr>
              <a:lnSpc>
                <a:spcPct val="120000"/>
              </a:lnSpc>
            </a:pPr>
            <a:r>
              <a:rPr lang="en-US" sz="3200"/>
              <a:t>For example, should we be integrating underwriting criteria from the Consolidated RFP?</a:t>
            </a:r>
          </a:p>
        </p:txBody>
      </p:sp>
      <p:sp>
        <p:nvSpPr>
          <p:cNvPr id="3" name="Title 2">
            <a:extLst>
              <a:ext uri="{FF2B5EF4-FFF2-40B4-BE49-F238E27FC236}">
                <a16:creationId xmlns:a16="http://schemas.microsoft.com/office/drawing/2014/main" id="{64A8C7B4-0B7D-FC41-56E7-3FDCE8D8E6D2}"/>
              </a:ext>
            </a:extLst>
          </p:cNvPr>
          <p:cNvSpPr>
            <a:spLocks noGrp="1"/>
          </p:cNvSpPr>
          <p:nvPr>
            <p:ph type="title"/>
          </p:nvPr>
        </p:nvSpPr>
        <p:spPr/>
        <p:txBody>
          <a:bodyPr/>
          <a:lstStyle/>
          <a:p>
            <a:r>
              <a:rPr lang="en-US" sz="4400"/>
              <a:t>Approach to Local Strategic Vision</a:t>
            </a:r>
          </a:p>
        </p:txBody>
      </p:sp>
      <p:sp>
        <p:nvSpPr>
          <p:cNvPr id="4" name="Slide Number Placeholder 3">
            <a:extLst>
              <a:ext uri="{FF2B5EF4-FFF2-40B4-BE49-F238E27FC236}">
                <a16:creationId xmlns:a16="http://schemas.microsoft.com/office/drawing/2014/main" id="{54B85122-3BA1-87ED-E404-25D2ADE7E910}"/>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47</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374114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3CA726-676E-5650-F57B-93C6458F3254}"/>
              </a:ext>
            </a:extLst>
          </p:cNvPr>
          <p:cNvSpPr>
            <a:spLocks noGrp="1"/>
          </p:cNvSpPr>
          <p:nvPr>
            <p:ph sz="quarter" idx="1"/>
          </p:nvPr>
        </p:nvSpPr>
        <p:spPr/>
        <p:txBody>
          <a:bodyPr>
            <a:normAutofit/>
          </a:bodyPr>
          <a:lstStyle/>
          <a:p>
            <a:r>
              <a:rPr lang="en-US"/>
              <a:t>Consolidating Feedback on Local Strategic Vision for </a:t>
            </a:r>
          </a:p>
          <a:p>
            <a:pPr lvl="1"/>
            <a:r>
              <a:rPr lang="en-US"/>
              <a:t>Meeting unmet needs and </a:t>
            </a:r>
          </a:p>
          <a:p>
            <a:pPr lvl="1"/>
            <a:r>
              <a:rPr lang="en-US"/>
              <a:t>Improving system performance</a:t>
            </a:r>
          </a:p>
          <a:p>
            <a:pPr lvl="1"/>
            <a:endParaRPr lang="en-US"/>
          </a:p>
          <a:p>
            <a:r>
              <a:rPr lang="en-US"/>
              <a:t>Assembling HUD CoC Builds Ranking CMTE, including</a:t>
            </a:r>
          </a:p>
          <a:p>
            <a:pPr lvl="1"/>
            <a:r>
              <a:rPr lang="en-US"/>
              <a:t>Orienting Ranking CMTE &amp;</a:t>
            </a:r>
          </a:p>
          <a:p>
            <a:pPr lvl="1"/>
            <a:r>
              <a:rPr lang="en-US"/>
              <a:t>Working with Ranking CMTE to ensure Ranking Criteria accounts for Local Strategic Vision </a:t>
            </a:r>
          </a:p>
        </p:txBody>
      </p:sp>
      <p:sp>
        <p:nvSpPr>
          <p:cNvPr id="3" name="Title 2">
            <a:extLst>
              <a:ext uri="{FF2B5EF4-FFF2-40B4-BE49-F238E27FC236}">
                <a16:creationId xmlns:a16="http://schemas.microsoft.com/office/drawing/2014/main" id="{08BA2C23-709F-3427-8501-CC58E25B51F5}"/>
              </a:ext>
            </a:extLst>
          </p:cNvPr>
          <p:cNvSpPr>
            <a:spLocks noGrp="1"/>
          </p:cNvSpPr>
          <p:nvPr>
            <p:ph type="title"/>
          </p:nvPr>
        </p:nvSpPr>
        <p:spPr/>
        <p:txBody>
          <a:bodyPr/>
          <a:lstStyle/>
          <a:p>
            <a:r>
              <a:rPr lang="en-US"/>
              <a:t>Next Steps</a:t>
            </a:r>
          </a:p>
        </p:txBody>
      </p:sp>
      <p:sp>
        <p:nvSpPr>
          <p:cNvPr id="4" name="Slide Number Placeholder 3">
            <a:extLst>
              <a:ext uri="{FF2B5EF4-FFF2-40B4-BE49-F238E27FC236}">
                <a16:creationId xmlns:a16="http://schemas.microsoft.com/office/drawing/2014/main" id="{043063F0-7338-8B04-B62C-266F54CC1BDA}"/>
              </a:ext>
            </a:extLst>
          </p:cNvPr>
          <p:cNvSpPr>
            <a:spLocks noGrp="1"/>
          </p:cNvSpPr>
          <p:nvPr>
            <p:ph type="sldNum" sz="quarter" idx="12"/>
          </p:nvPr>
        </p:nvSpPr>
        <p:spPr/>
        <p:txBody>
          <a:bodyPr/>
          <a:lstStyle/>
          <a:p>
            <a:fld id="{BD8932C4-06C2-4B3E-B9B4-4EEBB934B3D2}" type="slidenum">
              <a:rPr lang="en-US" smtClean="0"/>
              <a:pPr/>
              <a:t>48</a:t>
            </a:fld>
            <a:endParaRPr lang="en-US"/>
          </a:p>
        </p:txBody>
      </p:sp>
    </p:spTree>
    <p:extLst>
      <p:ext uri="{BB962C8B-B14F-4D97-AF65-F5344CB8AC3E}">
        <p14:creationId xmlns:p14="http://schemas.microsoft.com/office/powerpoint/2010/main" val="1893615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179106"/>
            <a:ext cx="13817600" cy="593725"/>
            <a:chOff x="0" y="6334505"/>
            <a:chExt cx="12192000" cy="523875"/>
          </a:xfrm>
        </p:grpSpPr>
        <p:sp>
          <p:nvSpPr>
            <p:cNvPr id="3" name="object 3"/>
            <p:cNvSpPr/>
            <p:nvPr/>
          </p:nvSpPr>
          <p:spPr>
            <a:xfrm>
              <a:off x="0" y="6400799"/>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034990"/>
            </a:solidFill>
          </p:spPr>
          <p:txBody>
            <a:bodyPr wrap="square" lIns="0" tIns="0" rIns="0" bIns="0" rtlCol="0"/>
            <a:lstStyle/>
            <a:p>
              <a:pPr defTabSz="1036290"/>
              <a:endParaRPr sz="2040" kern="0">
                <a:solidFill>
                  <a:sysClr val="windowText" lastClr="000000"/>
                </a:solidFill>
              </a:endParaRPr>
            </a:p>
          </p:txBody>
        </p:sp>
        <p:sp>
          <p:nvSpPr>
            <p:cNvPr id="4" name="object 4"/>
            <p:cNvSpPr/>
            <p:nvPr/>
          </p:nvSpPr>
          <p:spPr>
            <a:xfrm>
              <a:off x="0" y="6334505"/>
              <a:ext cx="12192000" cy="66040"/>
            </a:xfrm>
            <a:custGeom>
              <a:avLst/>
              <a:gdLst/>
              <a:ahLst/>
              <a:cxnLst/>
              <a:rect l="l" t="t" r="r" b="b"/>
              <a:pathLst>
                <a:path w="12192000" h="66039">
                  <a:moveTo>
                    <a:pt x="12192000" y="0"/>
                  </a:moveTo>
                  <a:lnTo>
                    <a:pt x="0" y="0"/>
                  </a:lnTo>
                  <a:lnTo>
                    <a:pt x="0" y="65532"/>
                  </a:lnTo>
                  <a:lnTo>
                    <a:pt x="12192000" y="65532"/>
                  </a:lnTo>
                  <a:lnTo>
                    <a:pt x="12192000" y="0"/>
                  </a:lnTo>
                  <a:close/>
                </a:path>
              </a:pathLst>
            </a:custGeom>
            <a:solidFill>
              <a:srgbClr val="FFB100"/>
            </a:solidFill>
          </p:spPr>
          <p:txBody>
            <a:bodyPr wrap="square" lIns="0" tIns="0" rIns="0" bIns="0" rtlCol="0"/>
            <a:lstStyle/>
            <a:p>
              <a:pPr defTabSz="1036290"/>
              <a:endParaRPr sz="2040" kern="0">
                <a:solidFill>
                  <a:sysClr val="windowText" lastClr="000000"/>
                </a:solidFill>
              </a:endParaRPr>
            </a:p>
          </p:txBody>
        </p:sp>
      </p:grpSp>
      <p:sp>
        <p:nvSpPr>
          <p:cNvPr id="5" name="object 5"/>
          <p:cNvSpPr/>
          <p:nvPr/>
        </p:nvSpPr>
        <p:spPr>
          <a:xfrm>
            <a:off x="1352396" y="1969872"/>
            <a:ext cx="11295888"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pPr defTabSz="1036290"/>
            <a:endParaRPr sz="2040" kern="0">
              <a:solidFill>
                <a:sysClr val="windowText" lastClr="000000"/>
              </a:solidFill>
            </a:endParaRPr>
          </a:p>
        </p:txBody>
      </p:sp>
      <p:pic>
        <p:nvPicPr>
          <p:cNvPr id="6" name="object 6"/>
          <p:cNvPicPr/>
          <p:nvPr/>
        </p:nvPicPr>
        <p:blipFill>
          <a:blip r:embed="rId3" cstate="print"/>
          <a:stretch>
            <a:fillRect/>
          </a:stretch>
        </p:blipFill>
        <p:spPr>
          <a:xfrm>
            <a:off x="12464338" y="10364"/>
            <a:ext cx="1353259" cy="1136496"/>
          </a:xfrm>
          <a:prstGeom prst="rect">
            <a:avLst/>
          </a:prstGeom>
        </p:spPr>
      </p:pic>
      <p:sp>
        <p:nvSpPr>
          <p:cNvPr id="7" name="object 7"/>
          <p:cNvSpPr txBox="1"/>
          <p:nvPr/>
        </p:nvSpPr>
        <p:spPr>
          <a:xfrm>
            <a:off x="1332822" y="7429831"/>
            <a:ext cx="652018" cy="171500"/>
          </a:xfrm>
          <a:prstGeom prst="rect">
            <a:avLst/>
          </a:prstGeom>
        </p:spPr>
        <p:txBody>
          <a:bodyPr vert="horz" wrap="square" lIns="0" tIns="14393" rIns="0" bIns="0" rtlCol="0">
            <a:spAutoFit/>
          </a:bodyPr>
          <a:lstStyle/>
          <a:p>
            <a:pPr marL="14393" defTabSz="1036290">
              <a:spcBef>
                <a:spcPts val="113"/>
              </a:spcBef>
            </a:pPr>
            <a:r>
              <a:rPr sz="1020" kern="0" spc="-11">
                <a:solidFill>
                  <a:srgbClr val="FFFFFF"/>
                </a:solidFill>
                <a:latin typeface="Z@RD291.tmp"/>
                <a:cs typeface="Z@RD291.tmp"/>
              </a:rPr>
              <a:t>8/19/2024</a:t>
            </a:r>
            <a:endParaRPr sz="1020" kern="0">
              <a:solidFill>
                <a:sysClr val="windowText" lastClr="000000"/>
              </a:solidFill>
              <a:latin typeface="Z@RD291.tmp"/>
              <a:cs typeface="Z@RD291.tmp"/>
            </a:endParaRPr>
          </a:p>
        </p:txBody>
      </p:sp>
      <p:sp>
        <p:nvSpPr>
          <p:cNvPr id="8" name="object 8"/>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
        <p:nvSpPr>
          <p:cNvPr id="9" name="object 9"/>
          <p:cNvSpPr txBox="1"/>
          <p:nvPr/>
        </p:nvSpPr>
        <p:spPr>
          <a:xfrm>
            <a:off x="12412573" y="7416012"/>
            <a:ext cx="205105" cy="197661"/>
          </a:xfrm>
          <a:prstGeom prst="rect">
            <a:avLst/>
          </a:prstGeom>
        </p:spPr>
        <p:txBody>
          <a:bodyPr vert="horz" wrap="square" lIns="0" tIns="14393" rIns="0" bIns="0" rtlCol="0">
            <a:spAutoFit/>
          </a:bodyPr>
          <a:lstStyle/>
          <a:p>
            <a:pPr marL="14393" defTabSz="1036290">
              <a:spcBef>
                <a:spcPts val="113"/>
              </a:spcBef>
            </a:pPr>
            <a:r>
              <a:rPr lang="en-US" sz="1190" kern="0" spc="-28" dirty="0">
                <a:solidFill>
                  <a:srgbClr val="FFFFFF"/>
                </a:solidFill>
                <a:latin typeface="Z@RD291.tmp"/>
                <a:cs typeface="Z@RD291.tmp"/>
              </a:rPr>
              <a:t>49</a:t>
            </a:r>
            <a:endParaRPr sz="1190" kern="0" dirty="0">
              <a:solidFill>
                <a:sysClr val="windowText" lastClr="000000"/>
              </a:solidFill>
              <a:latin typeface="Z@RD291.tmp"/>
              <a:cs typeface="Z@RD291.tmp"/>
            </a:endParaRPr>
          </a:p>
        </p:txBody>
      </p:sp>
      <p:sp>
        <p:nvSpPr>
          <p:cNvPr id="10" name="object 10"/>
          <p:cNvSpPr txBox="1">
            <a:spLocks noGrp="1"/>
          </p:cNvSpPr>
          <p:nvPr>
            <p:ph type="title"/>
          </p:nvPr>
        </p:nvSpPr>
        <p:spPr>
          <a:xfrm>
            <a:off x="4161483" y="3443041"/>
            <a:ext cx="4898771" cy="1270262"/>
          </a:xfrm>
          <a:prstGeom prst="rect">
            <a:avLst/>
          </a:prstGeom>
        </p:spPr>
        <p:txBody>
          <a:bodyPr vert="horz" wrap="square" lIns="0" tIns="14393" rIns="0" bIns="0" rtlCol="0">
            <a:spAutoFit/>
          </a:bodyPr>
          <a:lstStyle/>
          <a:p>
            <a:pPr marL="14393">
              <a:spcBef>
                <a:spcPts val="113"/>
              </a:spcBef>
            </a:pPr>
            <a:r>
              <a:rPr sz="8160" spc="-697"/>
              <a:t>Questions?</a:t>
            </a:r>
            <a:endParaRPr sz="816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6FC7F8-7862-4A44-32D0-43C7C90E14A7}"/>
              </a:ext>
            </a:extLst>
          </p:cNvPr>
          <p:cNvSpPr>
            <a:spLocks noGrp="1"/>
          </p:cNvSpPr>
          <p:nvPr>
            <p:ph type="body" idx="1"/>
          </p:nvPr>
        </p:nvSpPr>
        <p:spPr/>
        <p:txBody>
          <a:bodyPr>
            <a:normAutofit fontScale="70000" lnSpcReduction="20000"/>
          </a:bodyPr>
          <a:lstStyle/>
          <a:p>
            <a:pPr>
              <a:lnSpc>
                <a:spcPct val="120000"/>
              </a:lnSpc>
            </a:pPr>
            <a:r>
              <a:rPr lang="en-US" b="1"/>
              <a:t>Intros:</a:t>
            </a:r>
          </a:p>
          <a:p>
            <a:pPr lvl="1">
              <a:lnSpc>
                <a:spcPct val="120000"/>
              </a:lnSpc>
            </a:pPr>
            <a:r>
              <a:rPr lang="en-US"/>
              <a:t>Chat intros for attendees: name, pronouns, org, title/role </a:t>
            </a:r>
          </a:p>
          <a:p>
            <a:pPr lvl="1">
              <a:lnSpc>
                <a:spcPct val="120000"/>
              </a:lnSpc>
            </a:pPr>
            <a:r>
              <a:rPr lang="en-US"/>
              <a:t>Quick round of hellos from Co-Chairs and ICH staff facilitating meeting</a:t>
            </a:r>
          </a:p>
          <a:p>
            <a:pPr>
              <a:lnSpc>
                <a:spcPct val="120000"/>
              </a:lnSpc>
              <a:spcBef>
                <a:spcPts val="1200"/>
              </a:spcBef>
            </a:pPr>
            <a:r>
              <a:rPr lang="en-US" b="1"/>
              <a:t>Callers: </a:t>
            </a:r>
          </a:p>
          <a:p>
            <a:pPr lvl="1">
              <a:lnSpc>
                <a:spcPct val="120000"/>
              </a:lnSpc>
            </a:pPr>
            <a:r>
              <a:rPr lang="en-US"/>
              <a:t>Use *3 to raise your hands so we can see you </a:t>
            </a:r>
          </a:p>
          <a:p>
            <a:pPr lvl="1">
              <a:lnSpc>
                <a:spcPct val="120000"/>
              </a:lnSpc>
            </a:pPr>
            <a:r>
              <a:rPr lang="en-US"/>
              <a:t>Use *6 to unmute and introduce yourself </a:t>
            </a:r>
          </a:p>
          <a:p>
            <a:pPr lvl="1">
              <a:lnSpc>
                <a:spcPct val="120000"/>
              </a:lnSpc>
            </a:pPr>
            <a:r>
              <a:rPr lang="en-US"/>
              <a:t>Allows us to check that your audio works and that you can hear us!</a:t>
            </a:r>
          </a:p>
          <a:p>
            <a:pPr>
              <a:lnSpc>
                <a:spcPct val="120000"/>
              </a:lnSpc>
              <a:spcBef>
                <a:spcPts val="1200"/>
              </a:spcBef>
            </a:pPr>
            <a:r>
              <a:rPr lang="en-US" b="1"/>
              <a:t>Call for Partner Announcements/Reminders:</a:t>
            </a:r>
          </a:p>
          <a:p>
            <a:pPr lvl="1">
              <a:lnSpc>
                <a:spcPct val="120000"/>
              </a:lnSpc>
            </a:pPr>
            <a:r>
              <a:rPr lang="en-US"/>
              <a:t>Please “chat” any significant partner announcements, especially those changes/updates that impact the system</a:t>
            </a:r>
          </a:p>
          <a:p>
            <a:pPr lvl="1">
              <a:lnSpc>
                <a:spcPct val="120000"/>
              </a:lnSpc>
            </a:pPr>
            <a:r>
              <a:rPr lang="en-US"/>
              <a:t>We will make time on the agenda, as appropriate, or include in the notes</a:t>
            </a:r>
          </a:p>
        </p:txBody>
      </p:sp>
      <p:sp>
        <p:nvSpPr>
          <p:cNvPr id="3" name="Title 2">
            <a:extLst>
              <a:ext uri="{FF2B5EF4-FFF2-40B4-BE49-F238E27FC236}">
                <a16:creationId xmlns:a16="http://schemas.microsoft.com/office/drawing/2014/main" id="{07428C22-B55A-3F90-9B82-637C368B8FC5}"/>
              </a:ext>
            </a:extLst>
          </p:cNvPr>
          <p:cNvSpPr>
            <a:spLocks noGrp="1"/>
          </p:cNvSpPr>
          <p:nvPr>
            <p:ph type="title"/>
          </p:nvPr>
        </p:nvSpPr>
        <p:spPr/>
        <p:txBody>
          <a:bodyPr/>
          <a:lstStyle/>
          <a:p>
            <a:r>
              <a:rPr lang="en-US"/>
              <a:t>Intro &amp; Call for Announcements</a:t>
            </a:r>
          </a:p>
        </p:txBody>
      </p:sp>
      <p:sp>
        <p:nvSpPr>
          <p:cNvPr id="4" name="Slide Number Placeholder 3">
            <a:extLst>
              <a:ext uri="{FF2B5EF4-FFF2-40B4-BE49-F238E27FC236}">
                <a16:creationId xmlns:a16="http://schemas.microsoft.com/office/drawing/2014/main" id="{F9E8D709-D2AF-2A98-1F2E-38258775F5F1}"/>
              </a:ext>
            </a:extLst>
          </p:cNvPr>
          <p:cNvSpPr>
            <a:spLocks noGrp="1"/>
          </p:cNvSpPr>
          <p:nvPr>
            <p:ph type="sldNum"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4243569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464338" y="10364"/>
            <a:ext cx="1353259" cy="1136496"/>
          </a:xfrm>
          <a:prstGeom prst="rect">
            <a:avLst/>
          </a:prstGeom>
        </p:spPr>
      </p:pic>
      <p:sp>
        <p:nvSpPr>
          <p:cNvPr id="3" name="object 3"/>
          <p:cNvSpPr txBox="1">
            <a:spLocks noGrp="1"/>
          </p:cNvSpPr>
          <p:nvPr>
            <p:ph type="title"/>
          </p:nvPr>
        </p:nvSpPr>
        <p:spPr>
          <a:xfrm>
            <a:off x="1510531" y="1152803"/>
            <a:ext cx="11589991" cy="851686"/>
          </a:xfrm>
          <a:prstGeom prst="rect">
            <a:avLst/>
          </a:prstGeom>
        </p:spPr>
        <p:txBody>
          <a:bodyPr vert="horz" wrap="square" lIns="0" tIns="14393" rIns="0" bIns="0" rtlCol="0">
            <a:spAutoFit/>
          </a:bodyPr>
          <a:lstStyle/>
          <a:p>
            <a:pPr marL="14393">
              <a:spcBef>
                <a:spcPts val="113"/>
              </a:spcBef>
            </a:pPr>
            <a:r>
              <a:rPr spc="-737"/>
              <a:t>TCP</a:t>
            </a:r>
            <a:r>
              <a:rPr spc="-91"/>
              <a:t> </a:t>
            </a:r>
            <a:r>
              <a:rPr spc="-527"/>
              <a:t>Contacts</a:t>
            </a:r>
          </a:p>
        </p:txBody>
      </p:sp>
      <p:sp>
        <p:nvSpPr>
          <p:cNvPr id="4" name="object 4"/>
          <p:cNvSpPr txBox="1"/>
          <p:nvPr/>
        </p:nvSpPr>
        <p:spPr>
          <a:xfrm>
            <a:off x="1332822" y="7429831"/>
            <a:ext cx="652018" cy="171500"/>
          </a:xfrm>
          <a:prstGeom prst="rect">
            <a:avLst/>
          </a:prstGeom>
        </p:spPr>
        <p:txBody>
          <a:bodyPr vert="horz" wrap="square" lIns="0" tIns="14393" rIns="0" bIns="0" rtlCol="0">
            <a:spAutoFit/>
          </a:bodyPr>
          <a:lstStyle/>
          <a:p>
            <a:pPr marL="14393" defTabSz="1036290">
              <a:spcBef>
                <a:spcPts val="113"/>
              </a:spcBef>
            </a:pPr>
            <a:r>
              <a:rPr sz="1020" kern="0" spc="-11">
                <a:solidFill>
                  <a:srgbClr val="FFFFFF"/>
                </a:solidFill>
                <a:latin typeface="Z@RD291.tmp"/>
                <a:cs typeface="Z@RD291.tmp"/>
              </a:rPr>
              <a:t>8/19/2024</a:t>
            </a:r>
            <a:endParaRPr sz="1020" kern="0">
              <a:solidFill>
                <a:sysClr val="windowText" lastClr="000000"/>
              </a:solidFill>
              <a:latin typeface="Z@RD291.tmp"/>
              <a:cs typeface="Z@RD291.tmp"/>
            </a:endParaRPr>
          </a:p>
        </p:txBody>
      </p:sp>
      <p:sp>
        <p:nvSpPr>
          <p:cNvPr id="5" name="object 5"/>
          <p:cNvSpPr txBox="1"/>
          <p:nvPr/>
        </p:nvSpPr>
        <p:spPr>
          <a:xfrm>
            <a:off x="5680471" y="7429831"/>
            <a:ext cx="2460540" cy="171500"/>
          </a:xfrm>
          <a:prstGeom prst="rect">
            <a:avLst/>
          </a:prstGeom>
        </p:spPr>
        <p:txBody>
          <a:bodyPr vert="horz" wrap="square" lIns="0" tIns="14393" rIns="0" bIns="0" rtlCol="0">
            <a:spAutoFit/>
          </a:bodyPr>
          <a:lstStyle/>
          <a:p>
            <a:pPr marL="14393" defTabSz="1036290">
              <a:spcBef>
                <a:spcPts val="113"/>
              </a:spcBef>
            </a:pPr>
            <a:r>
              <a:rPr sz="1020" u="sng" kern="0" spc="-11">
                <a:solidFill>
                  <a:srgbClr val="FFFFFF"/>
                </a:solidFill>
                <a:uFill>
                  <a:solidFill>
                    <a:srgbClr val="FFFFFF"/>
                  </a:solidFill>
                </a:uFill>
                <a:latin typeface="Z@RD291.tmp"/>
                <a:cs typeface="Z@RD291.tmp"/>
                <a:hlinkClick r:id="rId4"/>
              </a:rPr>
              <a:t>WWW.COMMUNITY-PARTNERSHIP.ORG</a:t>
            </a:r>
            <a:endParaRPr sz="1020" kern="0">
              <a:solidFill>
                <a:sysClr val="windowText" lastClr="000000"/>
              </a:solidFill>
              <a:latin typeface="Z@RD291.tmp"/>
              <a:cs typeface="Z@RD291.tmp"/>
            </a:endParaRPr>
          </a:p>
        </p:txBody>
      </p:sp>
      <p:sp>
        <p:nvSpPr>
          <p:cNvPr id="6" name="object 6"/>
          <p:cNvSpPr txBox="1"/>
          <p:nvPr/>
        </p:nvSpPr>
        <p:spPr>
          <a:xfrm>
            <a:off x="12412573" y="7416012"/>
            <a:ext cx="205105" cy="197661"/>
          </a:xfrm>
          <a:prstGeom prst="rect">
            <a:avLst/>
          </a:prstGeom>
        </p:spPr>
        <p:txBody>
          <a:bodyPr vert="horz" wrap="square" lIns="0" tIns="14393" rIns="0" bIns="0" rtlCol="0">
            <a:spAutoFit/>
          </a:bodyPr>
          <a:lstStyle/>
          <a:p>
            <a:pPr marL="14393" defTabSz="1036290">
              <a:spcBef>
                <a:spcPts val="113"/>
              </a:spcBef>
            </a:pPr>
            <a:r>
              <a:rPr lang="en-US" sz="1190" kern="0" spc="-28" dirty="0">
                <a:solidFill>
                  <a:srgbClr val="FFFFFF"/>
                </a:solidFill>
                <a:latin typeface="Z@RD291.tmp"/>
                <a:cs typeface="Z@RD291.tmp"/>
              </a:rPr>
              <a:t>50</a:t>
            </a:r>
            <a:endParaRPr sz="1190" kern="0" dirty="0">
              <a:solidFill>
                <a:sysClr val="windowText" lastClr="000000"/>
              </a:solidFill>
              <a:latin typeface="Z@RD291.tmp"/>
              <a:cs typeface="Z@RD291.tmp"/>
            </a:endParaRPr>
          </a:p>
        </p:txBody>
      </p:sp>
      <p:sp>
        <p:nvSpPr>
          <p:cNvPr id="7" name="object 7"/>
          <p:cNvSpPr txBox="1">
            <a:spLocks noGrp="1"/>
          </p:cNvSpPr>
          <p:nvPr>
            <p:ph type="body" idx="1"/>
          </p:nvPr>
        </p:nvSpPr>
        <p:spPr>
          <a:xfrm>
            <a:off x="1392822" y="2332189"/>
            <a:ext cx="12820765" cy="4604314"/>
          </a:xfrm>
          <a:prstGeom prst="rect">
            <a:avLst/>
          </a:prstGeom>
        </p:spPr>
        <p:txBody>
          <a:bodyPr vert="horz" wrap="square" lIns="0" tIns="63985" rIns="0" bIns="0" rtlCol="0">
            <a:spAutoFit/>
          </a:bodyPr>
          <a:lstStyle/>
          <a:p>
            <a:pPr marL="14393">
              <a:lnSpc>
                <a:spcPts val="3763"/>
              </a:lnSpc>
              <a:spcBef>
                <a:spcPts val="113"/>
              </a:spcBef>
            </a:pPr>
            <a:r>
              <a:rPr b="1" spc="-334" dirty="0">
                <a:latin typeface="Arial"/>
                <a:cs typeface="Arial"/>
              </a:rPr>
              <a:t>Tom</a:t>
            </a:r>
            <a:r>
              <a:rPr b="1" spc="-11" dirty="0">
                <a:latin typeface="Arial"/>
                <a:cs typeface="Arial"/>
              </a:rPr>
              <a:t> </a:t>
            </a:r>
            <a:r>
              <a:rPr b="1" spc="-255" dirty="0" err="1">
                <a:latin typeface="Arial"/>
                <a:cs typeface="Arial"/>
              </a:rPr>
              <a:t>Fredericksen</a:t>
            </a:r>
            <a:r>
              <a:rPr b="1" spc="34" dirty="0">
                <a:latin typeface="Arial"/>
                <a:cs typeface="Arial"/>
              </a:rPr>
              <a:t> </a:t>
            </a:r>
            <a:r>
              <a:rPr dirty="0"/>
              <a:t>|</a:t>
            </a:r>
            <a:r>
              <a:rPr spc="-40" dirty="0"/>
              <a:t> </a:t>
            </a:r>
            <a:r>
              <a:rPr dirty="0"/>
              <a:t>Chief</a:t>
            </a:r>
            <a:r>
              <a:rPr spc="-6" dirty="0"/>
              <a:t> </a:t>
            </a:r>
            <a:r>
              <a:rPr dirty="0"/>
              <a:t>of</a:t>
            </a:r>
            <a:r>
              <a:rPr spc="-6" dirty="0"/>
              <a:t> </a:t>
            </a:r>
            <a:r>
              <a:rPr dirty="0"/>
              <a:t>Policy</a:t>
            </a:r>
            <a:r>
              <a:rPr spc="-11" dirty="0"/>
              <a:t> </a:t>
            </a:r>
            <a:r>
              <a:rPr dirty="0"/>
              <a:t>&amp;</a:t>
            </a:r>
            <a:r>
              <a:rPr spc="-6" dirty="0"/>
              <a:t> </a:t>
            </a:r>
            <a:r>
              <a:rPr spc="-11" dirty="0"/>
              <a:t>Programs</a:t>
            </a:r>
          </a:p>
          <a:p>
            <a:pPr marL="241081">
              <a:lnSpc>
                <a:spcPts val="3967"/>
              </a:lnSpc>
            </a:pPr>
            <a:r>
              <a:rPr sz="3343" i="1" spc="-164" dirty="0">
                <a:solidFill>
                  <a:srgbClr val="034990"/>
                </a:solidFill>
                <a:latin typeface="Arial"/>
                <a:cs typeface="Arial"/>
                <a:hlinkClick r:id="rId5"/>
              </a:rPr>
              <a:t>tfredericksen@community-</a:t>
            </a:r>
            <a:r>
              <a:rPr sz="3343" i="1" spc="-34" dirty="0">
                <a:solidFill>
                  <a:srgbClr val="034990"/>
                </a:solidFill>
                <a:latin typeface="Arial"/>
                <a:cs typeface="Arial"/>
                <a:hlinkClick r:id="rId5"/>
              </a:rPr>
              <a:t>partnership.org</a:t>
            </a:r>
            <a:endParaRPr sz="3343" dirty="0">
              <a:latin typeface="Arial"/>
              <a:cs typeface="Arial"/>
            </a:endParaRPr>
          </a:p>
          <a:p>
            <a:pPr marL="14393">
              <a:lnSpc>
                <a:spcPts val="3757"/>
              </a:lnSpc>
              <a:spcBef>
                <a:spcPts val="1400"/>
              </a:spcBef>
            </a:pPr>
            <a:r>
              <a:rPr b="1" spc="-215" dirty="0">
                <a:latin typeface="Arial"/>
                <a:cs typeface="Arial"/>
              </a:rPr>
              <a:t>Fred</a:t>
            </a:r>
            <a:r>
              <a:rPr b="1" spc="-6" dirty="0">
                <a:latin typeface="Arial"/>
                <a:cs typeface="Arial"/>
              </a:rPr>
              <a:t> </a:t>
            </a:r>
            <a:r>
              <a:rPr b="1" spc="-278" dirty="0">
                <a:latin typeface="Arial"/>
                <a:cs typeface="Arial"/>
              </a:rPr>
              <a:t>Swan</a:t>
            </a:r>
            <a:r>
              <a:rPr spc="-278" dirty="0"/>
              <a:t>|</a:t>
            </a:r>
            <a:r>
              <a:rPr spc="-23" dirty="0"/>
              <a:t> </a:t>
            </a:r>
            <a:r>
              <a:rPr dirty="0"/>
              <a:t>Chief Operating</a:t>
            </a:r>
            <a:r>
              <a:rPr spc="-23" dirty="0"/>
              <a:t> </a:t>
            </a:r>
            <a:r>
              <a:rPr spc="-11" dirty="0"/>
              <a:t>Officer</a:t>
            </a:r>
          </a:p>
          <a:p>
            <a:pPr marL="241081">
              <a:lnSpc>
                <a:spcPts val="3961"/>
              </a:lnSpc>
            </a:pPr>
            <a:r>
              <a:rPr sz="3343" i="1" spc="-181" dirty="0">
                <a:solidFill>
                  <a:srgbClr val="034990"/>
                </a:solidFill>
                <a:latin typeface="Arial"/>
                <a:cs typeface="Arial"/>
                <a:hlinkClick r:id="rId6"/>
              </a:rPr>
              <a:t>fswan@community-</a:t>
            </a:r>
            <a:r>
              <a:rPr sz="3343" i="1" spc="-45" dirty="0">
                <a:solidFill>
                  <a:srgbClr val="034990"/>
                </a:solidFill>
                <a:latin typeface="Arial"/>
                <a:cs typeface="Arial"/>
                <a:hlinkClick r:id="rId6"/>
              </a:rPr>
              <a:t>partnership.org</a:t>
            </a:r>
            <a:endParaRPr sz="3343" dirty="0">
              <a:latin typeface="Arial"/>
              <a:cs typeface="Arial"/>
            </a:endParaRPr>
          </a:p>
          <a:p>
            <a:pPr marL="14393">
              <a:lnSpc>
                <a:spcPts val="3763"/>
              </a:lnSpc>
              <a:spcBef>
                <a:spcPts val="1400"/>
              </a:spcBef>
            </a:pPr>
            <a:r>
              <a:rPr b="1" spc="-317" dirty="0">
                <a:latin typeface="Arial"/>
                <a:cs typeface="Arial"/>
              </a:rPr>
              <a:t>Candyce</a:t>
            </a:r>
            <a:r>
              <a:rPr b="1" dirty="0">
                <a:latin typeface="Arial"/>
                <a:cs typeface="Arial"/>
              </a:rPr>
              <a:t> </a:t>
            </a:r>
            <a:r>
              <a:rPr b="1" spc="-249" dirty="0">
                <a:latin typeface="Arial"/>
                <a:cs typeface="Arial"/>
              </a:rPr>
              <a:t>Coates</a:t>
            </a:r>
            <a:r>
              <a:rPr spc="-249" dirty="0"/>
              <a:t>|</a:t>
            </a:r>
            <a:r>
              <a:rPr spc="-6" dirty="0"/>
              <a:t> </a:t>
            </a:r>
            <a:r>
              <a:rPr dirty="0"/>
              <a:t>Deputy</a:t>
            </a:r>
            <a:r>
              <a:rPr spc="-74" dirty="0"/>
              <a:t> </a:t>
            </a:r>
            <a:r>
              <a:rPr dirty="0"/>
              <a:t>Chief</a:t>
            </a:r>
            <a:r>
              <a:rPr spc="-11" dirty="0"/>
              <a:t> </a:t>
            </a:r>
            <a:r>
              <a:rPr dirty="0"/>
              <a:t>of</a:t>
            </a:r>
            <a:r>
              <a:rPr spc="-11" dirty="0"/>
              <a:t> </a:t>
            </a:r>
            <a:r>
              <a:rPr dirty="0"/>
              <a:t>Contracting</a:t>
            </a:r>
            <a:r>
              <a:rPr spc="-28" dirty="0"/>
              <a:t> </a:t>
            </a:r>
            <a:r>
              <a:rPr dirty="0"/>
              <a:t>&amp;</a:t>
            </a:r>
            <a:r>
              <a:rPr spc="-11" dirty="0"/>
              <a:t> Procurement</a:t>
            </a:r>
          </a:p>
          <a:p>
            <a:pPr marL="241081">
              <a:lnSpc>
                <a:spcPts val="3967"/>
              </a:lnSpc>
            </a:pPr>
            <a:r>
              <a:rPr sz="3343" i="1" spc="-193" dirty="0">
                <a:solidFill>
                  <a:srgbClr val="034990"/>
                </a:solidFill>
                <a:latin typeface="Arial"/>
                <a:cs typeface="Arial"/>
                <a:hlinkClick r:id="rId7"/>
              </a:rPr>
              <a:t>ccoates@community-</a:t>
            </a:r>
            <a:r>
              <a:rPr sz="3343" i="1" spc="-40" dirty="0">
                <a:solidFill>
                  <a:srgbClr val="034990"/>
                </a:solidFill>
                <a:latin typeface="Arial"/>
                <a:cs typeface="Arial"/>
                <a:hlinkClick r:id="rId7"/>
              </a:rPr>
              <a:t>partnership.org</a:t>
            </a:r>
            <a:endParaRPr sz="3343" dirty="0">
              <a:latin typeface="Arial"/>
              <a:cs typeface="Arial"/>
            </a:endParaRPr>
          </a:p>
          <a:p>
            <a:pPr marL="14393">
              <a:lnSpc>
                <a:spcPts val="3763"/>
              </a:lnSpc>
              <a:spcBef>
                <a:spcPts val="1394"/>
              </a:spcBef>
            </a:pPr>
            <a:r>
              <a:rPr b="1" spc="-249" dirty="0">
                <a:latin typeface="Arial"/>
                <a:cs typeface="Arial"/>
              </a:rPr>
              <a:t>Elisabeth</a:t>
            </a:r>
            <a:r>
              <a:rPr b="1" dirty="0">
                <a:latin typeface="Arial"/>
                <a:cs typeface="Arial"/>
              </a:rPr>
              <a:t> </a:t>
            </a:r>
            <a:r>
              <a:rPr b="1" spc="-231" dirty="0">
                <a:latin typeface="Arial"/>
                <a:cs typeface="Arial"/>
              </a:rPr>
              <a:t>Young</a:t>
            </a:r>
            <a:r>
              <a:rPr spc="-231" dirty="0"/>
              <a:t>|</a:t>
            </a:r>
            <a:r>
              <a:rPr spc="-28" dirty="0"/>
              <a:t> </a:t>
            </a:r>
            <a:r>
              <a:rPr dirty="0"/>
              <a:t>Deputy</a:t>
            </a:r>
            <a:r>
              <a:rPr spc="-28" dirty="0"/>
              <a:t> </a:t>
            </a:r>
            <a:r>
              <a:rPr dirty="0"/>
              <a:t>Chief of Policy &amp;</a:t>
            </a:r>
            <a:r>
              <a:rPr spc="-6" dirty="0"/>
              <a:t> </a:t>
            </a:r>
            <a:r>
              <a:rPr spc="-11" dirty="0"/>
              <a:t>Programs</a:t>
            </a:r>
          </a:p>
          <a:p>
            <a:pPr marL="241081">
              <a:lnSpc>
                <a:spcPts val="3967"/>
              </a:lnSpc>
            </a:pPr>
            <a:r>
              <a:rPr sz="3343" i="1" spc="-176" dirty="0">
                <a:solidFill>
                  <a:srgbClr val="034990"/>
                </a:solidFill>
                <a:latin typeface="Arial"/>
                <a:cs typeface="Arial"/>
                <a:hlinkClick r:id="rId8"/>
              </a:rPr>
              <a:t>eyoung@community-</a:t>
            </a:r>
            <a:r>
              <a:rPr sz="3343" i="1" spc="-40" dirty="0">
                <a:solidFill>
                  <a:srgbClr val="034990"/>
                </a:solidFill>
                <a:latin typeface="Arial"/>
                <a:cs typeface="Arial"/>
                <a:hlinkClick r:id="rId8"/>
              </a:rPr>
              <a:t>partnership.org</a:t>
            </a:r>
            <a:endParaRPr sz="3343" dirty="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87615D4-51A5-36EB-8D90-1909D0BF93C6}"/>
              </a:ext>
            </a:extLst>
          </p:cNvPr>
          <p:cNvSpPr>
            <a:spLocks noGrp="1"/>
          </p:cNvSpPr>
          <p:nvPr>
            <p:ph type="body" idx="1"/>
          </p:nvPr>
        </p:nvSpPr>
        <p:spPr/>
        <p:txBody>
          <a:bodyPr>
            <a:normAutofit/>
          </a:bodyPr>
          <a:lstStyle/>
          <a:p>
            <a:pPr marL="621030" marR="0" lvl="0" indent="-621030"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2800" b="1" i="0" u="none" strike="noStrike" kern="1200" cap="none" spc="0" normalizeH="0" baseline="0" noProof="0">
                <a:ln>
                  <a:noFill/>
                </a:ln>
                <a:solidFill>
                  <a:srgbClr val="C00000"/>
                </a:solidFill>
                <a:effectLst/>
                <a:uLnTx/>
                <a:uFillTx/>
                <a:latin typeface="Tw Cen MT"/>
                <a:ea typeface="+mn-ea"/>
                <a:cs typeface="+mn-cs"/>
              </a:rPr>
              <a:t>TS (ICH): </a:t>
            </a:r>
            <a:r>
              <a:rPr kumimoji="0" lang="en-US" sz="2800" i="0" u="none" strike="noStrike" kern="1200" cap="none" spc="0" normalizeH="0" baseline="0" noProof="0">
                <a:ln>
                  <a:noFill/>
                </a:ln>
                <a:solidFill>
                  <a:srgbClr val="C00000"/>
                </a:solidFill>
                <a:effectLst/>
                <a:uLnTx/>
                <a:uFillTx/>
                <a:latin typeface="Tw Cen MT"/>
                <a:ea typeface="+mn-ea"/>
                <a:cs typeface="+mn-cs"/>
              </a:rPr>
              <a:t>Where</a:t>
            </a:r>
            <a:r>
              <a:rPr lang="en-US" sz="2800">
                <a:solidFill>
                  <a:srgbClr val="C00000"/>
                </a:solidFill>
                <a:latin typeface="Tw Cen MT"/>
              </a:rPr>
              <a:t> we’ve done well in reducing, like in the Vets space, would changing TH to PH qualify as a type of project for the HUD CoC Builds?</a:t>
            </a:r>
            <a:endParaRPr lang="en-US"/>
          </a:p>
          <a:p>
            <a:pPr marL="1240790" lvl="1" indent="-621030">
              <a:buSzPct val="60000"/>
              <a:buFont typeface="Wingdings" panose="05000000000000000000" pitchFamily="2" charset="2"/>
              <a:buChar char="v"/>
              <a:defRPr/>
            </a:pPr>
            <a:r>
              <a:rPr kumimoji="0" lang="en-US" sz="2800" b="1" i="0" u="none" strike="noStrike" kern="1200" cap="none" spc="0" normalizeH="0" baseline="0" noProof="0">
                <a:ln>
                  <a:noFill/>
                </a:ln>
                <a:solidFill>
                  <a:srgbClr val="C00000"/>
                </a:solidFill>
                <a:effectLst/>
                <a:uLnTx/>
                <a:uFillTx/>
                <a:latin typeface="Tw Cen MT"/>
                <a:ea typeface="+mn-ea"/>
                <a:cs typeface="+mn-cs"/>
              </a:rPr>
              <a:t>TF (TCP): </a:t>
            </a:r>
            <a:r>
              <a:rPr kumimoji="0" lang="en-US" sz="2800" i="0" u="none" strike="noStrike" kern="1200" cap="none" spc="0" normalizeH="0" baseline="0" noProof="0">
                <a:ln>
                  <a:noFill/>
                </a:ln>
                <a:solidFill>
                  <a:srgbClr val="C00000"/>
                </a:solidFill>
                <a:effectLst/>
                <a:uLnTx/>
                <a:uFillTx/>
                <a:latin typeface="Tw Cen MT"/>
                <a:ea typeface="+mn-ea"/>
                <a:cs typeface="+mn-cs"/>
              </a:rPr>
              <a:t>Would need to be clear that the program would stop operating and not relying on the other funding. They would have to be PSH units and not TH. Have to demonstrate that you’re doing </a:t>
            </a:r>
            <a:r>
              <a:rPr lang="en-US" sz="2800">
                <a:solidFill>
                  <a:srgbClr val="C00000"/>
                </a:solidFill>
                <a:latin typeface="Tw Cen MT"/>
              </a:rPr>
              <a:t>rehab</a:t>
            </a:r>
            <a:r>
              <a:rPr kumimoji="0" lang="en-US" sz="2800" i="0" u="none" strike="noStrike" kern="1200" cap="none" spc="0" normalizeH="0" baseline="0" noProof="0">
                <a:ln>
                  <a:noFill/>
                </a:ln>
                <a:solidFill>
                  <a:srgbClr val="C00000"/>
                </a:solidFill>
                <a:effectLst/>
                <a:uLnTx/>
                <a:uFillTx/>
                <a:latin typeface="Tw Cen MT"/>
                <a:ea typeface="+mn-ea"/>
                <a:cs typeface="+mn-cs"/>
              </a:rPr>
              <a:t> on the units. TH doesn’t have to stop all together, just wouldn’t be able use the new/</a:t>
            </a:r>
            <a:r>
              <a:rPr lang="en-US" sz="2800">
                <a:solidFill>
                  <a:srgbClr val="C00000"/>
                </a:solidFill>
                <a:latin typeface="Tw Cen MT"/>
              </a:rPr>
              <a:t>rehab</a:t>
            </a:r>
            <a:r>
              <a:rPr kumimoji="0" lang="en-US" sz="2800" i="0" u="none" strike="noStrike" kern="1200" cap="none" spc="0" normalizeH="0" baseline="0" noProof="0">
                <a:ln>
                  <a:noFill/>
                </a:ln>
                <a:solidFill>
                  <a:srgbClr val="C00000"/>
                </a:solidFill>
                <a:effectLst/>
                <a:uLnTx/>
                <a:uFillTx/>
                <a:latin typeface="Tw Cen MT"/>
                <a:ea typeface="+mn-ea"/>
                <a:cs typeface="+mn-cs"/>
              </a:rPr>
              <a:t> units for the TH program – would need to be PSH units.</a:t>
            </a:r>
            <a:endParaRPr lang="en-US" sz="2800" i="0" u="none" strike="noStrike" kern="1200" cap="none" spc="0" normalizeH="0" baseline="0" noProof="0">
              <a:ln>
                <a:noFill/>
              </a:ln>
              <a:solidFill>
                <a:srgbClr val="C00000"/>
              </a:solidFill>
              <a:effectLst/>
              <a:uLnTx/>
              <a:uFillTx/>
              <a:latin typeface="Tw Cen MT"/>
            </a:endParaRPr>
          </a:p>
          <a:p>
            <a:pPr marL="1240790" lvl="1" indent="-621030">
              <a:buSzPct val="60000"/>
              <a:buFont typeface="Wingdings" panose="05000000000000000000" pitchFamily="2" charset="2"/>
              <a:buChar char="v"/>
              <a:defRPr/>
            </a:pPr>
            <a:r>
              <a:rPr lang="en-US" sz="2800" b="1">
                <a:solidFill>
                  <a:srgbClr val="C00000"/>
                </a:solidFill>
                <a:latin typeface="Tw Cen MT"/>
              </a:rPr>
              <a:t>TS (ICH): </a:t>
            </a:r>
            <a:r>
              <a:rPr lang="en-US" sz="2800">
                <a:solidFill>
                  <a:srgbClr val="C00000"/>
                </a:solidFill>
                <a:latin typeface="Tw Cen MT"/>
              </a:rPr>
              <a:t>When we were reviewing how we should best spend our HOME ARC dollars we identified the conversion of TH to PH. Might be appropriate to leverage these dollars in this way.</a:t>
            </a:r>
            <a:endParaRPr lang="en-US" sz="2800" b="1">
              <a:solidFill>
                <a:srgbClr val="C00000"/>
              </a:solidFill>
              <a:latin typeface="Tw Cen MT"/>
            </a:endParaRPr>
          </a:p>
          <a:p>
            <a:pPr marL="621030" indent="-621030">
              <a:defRPr/>
            </a:pPr>
            <a:r>
              <a:rPr kumimoji="0" lang="en-US" sz="2800" b="1" i="0" u="none" strike="noStrike" kern="1200" cap="none" spc="0" normalizeH="0" baseline="0" noProof="0">
                <a:ln>
                  <a:noFill/>
                </a:ln>
                <a:solidFill>
                  <a:srgbClr val="C00000"/>
                </a:solidFill>
                <a:effectLst/>
                <a:uLnTx/>
                <a:uFillTx/>
                <a:latin typeface="Tw Cen MT"/>
                <a:ea typeface="+mn-ea"/>
                <a:cs typeface="+mn-cs"/>
              </a:rPr>
              <a:t>ER (ICH): </a:t>
            </a:r>
            <a:r>
              <a:rPr kumimoji="0" lang="en-US" sz="2800" i="0" u="none" strike="noStrike" kern="1200" cap="none" spc="0" normalizeH="0" baseline="0" noProof="0">
                <a:ln>
                  <a:noFill/>
                </a:ln>
                <a:solidFill>
                  <a:srgbClr val="C00000"/>
                </a:solidFill>
                <a:effectLst/>
                <a:uLnTx/>
                <a:uFillTx/>
                <a:latin typeface="Tw Cen MT"/>
                <a:ea typeface="+mn-ea"/>
                <a:cs typeface="+mn-cs"/>
              </a:rPr>
              <a:t>Link to the HUD CoC Builds NOFO: </a:t>
            </a:r>
            <a:r>
              <a:rPr kumimoji="0" lang="en-US" sz="2800" i="0" u="none" strike="noStrike" kern="1200" cap="none" spc="0" normalizeH="0" baseline="0" noProof="0">
                <a:ln>
                  <a:noFill/>
                </a:ln>
                <a:solidFill>
                  <a:srgbClr val="C00000"/>
                </a:solidFill>
                <a:effectLst/>
                <a:uLnTx/>
                <a:uFillTx/>
                <a:latin typeface="Tw Cen MT"/>
                <a:ea typeface="+mn-ea"/>
                <a:cs typeface="+mn-cs"/>
                <a:hlinkClick r:id="rId3"/>
              </a:rPr>
              <a:t>https://www.hud.gov/program_offices/comm_planning/coc/cocbuilds</a:t>
            </a:r>
            <a:endParaRPr lang="en-US" sz="2800" i="0" u="none" strike="noStrike" kern="1200" cap="none" spc="0" normalizeH="0" baseline="0" noProof="0">
              <a:ln>
                <a:noFill/>
              </a:ln>
              <a:solidFill>
                <a:srgbClr val="C00000"/>
              </a:solidFill>
              <a:effectLst/>
              <a:uLnTx/>
              <a:uFillTx/>
              <a:latin typeface="Tw Cen MT"/>
            </a:endParaRPr>
          </a:p>
        </p:txBody>
      </p:sp>
      <p:sp>
        <p:nvSpPr>
          <p:cNvPr id="3" name="Title 2">
            <a:extLst>
              <a:ext uri="{FF2B5EF4-FFF2-40B4-BE49-F238E27FC236}">
                <a16:creationId xmlns:a16="http://schemas.microsoft.com/office/drawing/2014/main" id="{71E6F471-E9FF-2246-AA97-AA9B55F96B48}"/>
              </a:ext>
            </a:extLst>
          </p:cNvPr>
          <p:cNvSpPr>
            <a:spLocks noGrp="1"/>
          </p:cNvSpPr>
          <p:nvPr>
            <p:ph type="title"/>
          </p:nvPr>
        </p:nvSpPr>
        <p:spPr/>
        <p:txBody>
          <a:bodyPr/>
          <a:lstStyle/>
          <a:p>
            <a:r>
              <a:rPr lang="en-US"/>
              <a:t>Live Notes HUD CoC Builds</a:t>
            </a:r>
          </a:p>
        </p:txBody>
      </p:sp>
      <p:sp>
        <p:nvSpPr>
          <p:cNvPr id="4" name="Slide Number Placeholder 3">
            <a:extLst>
              <a:ext uri="{FF2B5EF4-FFF2-40B4-BE49-F238E27FC236}">
                <a16:creationId xmlns:a16="http://schemas.microsoft.com/office/drawing/2014/main" id="{7A945DE2-065A-6718-E9AC-ABD4323302DC}"/>
              </a:ext>
            </a:extLst>
          </p:cNvPr>
          <p:cNvSpPr>
            <a:spLocks noGrp="1"/>
          </p:cNvSpPr>
          <p:nvPr>
            <p:ph type="sldNum" idx="12"/>
          </p:nvPr>
        </p:nvSpPr>
        <p:spPr/>
        <p:txBody>
          <a:bodyPr/>
          <a:lstStyle/>
          <a:p>
            <a:fld id="{00000000-1234-1234-1234-123412341234}" type="slidenum">
              <a:rPr lang="en-US" smtClean="0"/>
              <a:pPr/>
              <a:t>51</a:t>
            </a:fld>
            <a:endParaRPr lang="en-US"/>
          </a:p>
        </p:txBody>
      </p:sp>
      <p:pic>
        <p:nvPicPr>
          <p:cNvPr id="7" name="Picture 6" descr="Background pattern&#10;&#10;Description automatically generated">
            <a:extLst>
              <a:ext uri="{FF2B5EF4-FFF2-40B4-BE49-F238E27FC236}">
                <a16:creationId xmlns:a16="http://schemas.microsoft.com/office/drawing/2014/main" id="{C85587C8-81BD-CC05-9E8D-2F2474204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14521" y="0"/>
            <a:ext cx="1803078" cy="1374271"/>
          </a:xfrm>
          <a:prstGeom prst="rect">
            <a:avLst/>
          </a:prstGeom>
        </p:spPr>
      </p:pic>
    </p:spTree>
    <p:extLst>
      <p:ext uri="{BB962C8B-B14F-4D97-AF65-F5344CB8AC3E}">
        <p14:creationId xmlns:p14="http://schemas.microsoft.com/office/powerpoint/2010/main" val="1349994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87615D4-51A5-36EB-8D90-1909D0BF93C6}"/>
              </a:ext>
            </a:extLst>
          </p:cNvPr>
          <p:cNvSpPr>
            <a:spLocks noGrp="1"/>
          </p:cNvSpPr>
          <p:nvPr>
            <p:ph type="body" idx="1"/>
          </p:nvPr>
        </p:nvSpPr>
        <p:spPr>
          <a:xfrm>
            <a:off x="448563" y="1088496"/>
            <a:ext cx="13224405" cy="6033134"/>
          </a:xfrm>
        </p:spPr>
        <p:txBody>
          <a:bodyPr>
            <a:noAutofit/>
          </a:bodyPr>
          <a:lstStyle/>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lang="en-US" sz="2700" b="1" dirty="0">
                <a:solidFill>
                  <a:srgbClr val="C00000"/>
                </a:solidFill>
                <a:latin typeface="Tw Cen MT"/>
              </a:rPr>
              <a:t>VP (DHCD): </a:t>
            </a:r>
            <a:r>
              <a:rPr lang="en-US" sz="2700" dirty="0">
                <a:solidFill>
                  <a:srgbClr val="C00000"/>
                </a:solidFill>
                <a:latin typeface="Tw Cen MT"/>
              </a:rPr>
              <a:t>What constitutes a conflict of interest in this competition?</a:t>
            </a:r>
          </a:p>
          <a:p>
            <a:pPr lvl="1" indent="-621514">
              <a:buSzPct val="60000"/>
              <a:buFont typeface="Wingdings" panose="05000000000000000000" pitchFamily="2" charset="2"/>
              <a:buChar char="v"/>
              <a:defRPr/>
            </a:pPr>
            <a:r>
              <a:rPr kumimoji="0" lang="en-US" sz="2700" b="1" i="0" u="none" strike="noStrike" kern="1200" cap="none" spc="0" normalizeH="0" baseline="0" noProof="0" dirty="0">
                <a:ln>
                  <a:noFill/>
                </a:ln>
                <a:solidFill>
                  <a:srgbClr val="C00000"/>
                </a:solidFill>
                <a:effectLst/>
                <a:uLnTx/>
                <a:uFillTx/>
                <a:latin typeface="Tw Cen MT"/>
                <a:ea typeface="+mn-ea"/>
                <a:cs typeface="+mn-cs"/>
              </a:rPr>
              <a:t>T</a:t>
            </a:r>
            <a:r>
              <a:rPr lang="en-US" sz="2700" b="1" dirty="0">
                <a:solidFill>
                  <a:srgbClr val="C00000"/>
                </a:solidFill>
                <a:latin typeface="Tw Cen MT"/>
              </a:rPr>
              <a:t>F (TCP): </a:t>
            </a:r>
            <a:r>
              <a:rPr lang="en-US" sz="2700" dirty="0">
                <a:solidFill>
                  <a:srgbClr val="C00000"/>
                </a:solidFill>
                <a:latin typeface="Tw Cen MT"/>
              </a:rPr>
              <a:t>Those who are applying for the funding would be conflicted. This is stand alone, so it might be ok for folks who are applying to regular NOFO to be on this Ranking CMTE.</a:t>
            </a:r>
          </a:p>
          <a:p>
            <a:pPr>
              <a:defRPr/>
            </a:pPr>
            <a:r>
              <a:rPr kumimoji="0" lang="en-US" sz="2700" b="1" i="0" u="none" strike="noStrike" kern="1200" cap="none" spc="0" normalizeH="0" baseline="0" noProof="0" dirty="0">
                <a:ln>
                  <a:noFill/>
                </a:ln>
                <a:solidFill>
                  <a:srgbClr val="C00000"/>
                </a:solidFill>
                <a:effectLst/>
                <a:uLnTx/>
                <a:uFillTx/>
                <a:latin typeface="Tw Cen MT"/>
                <a:ea typeface="+mn-ea"/>
                <a:cs typeface="+mn-cs"/>
              </a:rPr>
              <a:t>RW (PFFC): </a:t>
            </a:r>
            <a:r>
              <a:rPr kumimoji="0" lang="en-US" sz="2700" i="0" u="none" strike="noStrike" kern="1200" cap="none" spc="0" normalizeH="0" baseline="0" noProof="0" dirty="0">
                <a:ln>
                  <a:noFill/>
                </a:ln>
                <a:solidFill>
                  <a:srgbClr val="C00000"/>
                </a:solidFill>
                <a:effectLst/>
                <a:uLnTx/>
                <a:uFillTx/>
                <a:latin typeface="Tw Cen MT"/>
                <a:ea typeface="+mn-ea"/>
                <a:cs typeface="+mn-cs"/>
              </a:rPr>
              <a:t>Does this funding opportunity go through DCHA?</a:t>
            </a:r>
          </a:p>
          <a:p>
            <a:pPr lvl="1">
              <a:defRPr/>
            </a:pPr>
            <a:r>
              <a:rPr lang="en-US" sz="2700" b="1" dirty="0">
                <a:solidFill>
                  <a:srgbClr val="C00000"/>
                </a:solidFill>
                <a:latin typeface="Tw Cen MT"/>
              </a:rPr>
              <a:t>TF (TCP): </a:t>
            </a:r>
            <a:r>
              <a:rPr lang="en-US" sz="2700" dirty="0">
                <a:solidFill>
                  <a:srgbClr val="C00000"/>
                </a:solidFill>
                <a:latin typeface="Tw Cen MT"/>
              </a:rPr>
              <a:t>No, it goes through TCP who is the District’s Collaborative Applicant to HUD.</a:t>
            </a:r>
          </a:p>
          <a:p>
            <a:pPr lvl="1">
              <a:defRPr/>
            </a:pPr>
            <a:r>
              <a:rPr kumimoji="0" lang="en-US" sz="2700" b="1" i="0" u="none" strike="noStrike" kern="1200" cap="none" spc="0" normalizeH="0" baseline="0" noProof="0" dirty="0">
                <a:ln>
                  <a:noFill/>
                </a:ln>
                <a:solidFill>
                  <a:srgbClr val="C00000"/>
                </a:solidFill>
                <a:effectLst/>
                <a:uLnTx/>
                <a:uFillTx/>
                <a:latin typeface="Tw Cen MT"/>
                <a:ea typeface="+mn-ea"/>
                <a:cs typeface="+mn-cs"/>
              </a:rPr>
              <a:t>RW (PFFC): </a:t>
            </a:r>
            <a:r>
              <a:rPr kumimoji="0" lang="en-US" sz="2700" i="0" u="none" strike="noStrike" kern="1200" cap="none" spc="0" normalizeH="0" baseline="0" noProof="0" dirty="0">
                <a:ln>
                  <a:noFill/>
                </a:ln>
                <a:solidFill>
                  <a:srgbClr val="C00000"/>
                </a:solidFill>
                <a:effectLst/>
                <a:uLnTx/>
                <a:uFillTx/>
                <a:latin typeface="Tw Cen MT"/>
                <a:ea typeface="+mn-ea"/>
                <a:cs typeface="+mn-cs"/>
              </a:rPr>
              <a:t>Do all of HUD NOFO funding come through TCP?</a:t>
            </a:r>
          </a:p>
          <a:p>
            <a:pPr lvl="1">
              <a:defRPr/>
            </a:pPr>
            <a:r>
              <a:rPr lang="en-US" sz="2700" b="1" dirty="0">
                <a:solidFill>
                  <a:srgbClr val="C00000"/>
                </a:solidFill>
                <a:latin typeface="Tw Cen MT"/>
              </a:rPr>
              <a:t>TS (ICH): </a:t>
            </a:r>
            <a:r>
              <a:rPr lang="en-US" sz="2700" dirty="0">
                <a:solidFill>
                  <a:srgbClr val="C00000"/>
                </a:solidFill>
                <a:latin typeface="Tw Cen MT"/>
              </a:rPr>
              <a:t>For all HUD NOFO it’s through the TCP </a:t>
            </a:r>
          </a:p>
          <a:p>
            <a:pPr lvl="1">
              <a:defRPr/>
            </a:pPr>
            <a:r>
              <a:rPr kumimoji="0" lang="en-US" sz="2700" b="1" i="0" u="none" strike="noStrike" kern="1200" cap="none" spc="0" normalizeH="0" baseline="0" noProof="0" dirty="0">
                <a:ln>
                  <a:noFill/>
                </a:ln>
                <a:solidFill>
                  <a:srgbClr val="C00000"/>
                </a:solidFill>
                <a:effectLst/>
                <a:uLnTx/>
                <a:uFillTx/>
                <a:latin typeface="Tw Cen MT"/>
                <a:ea typeface="+mn-ea"/>
                <a:cs typeface="+mn-cs"/>
              </a:rPr>
              <a:t>RW (PFFC): </a:t>
            </a:r>
            <a:r>
              <a:rPr kumimoji="0" lang="en-US" sz="2700" i="0" u="none" strike="noStrike" kern="1200" cap="none" spc="0" normalizeH="0" baseline="0" noProof="0" dirty="0">
                <a:ln>
                  <a:noFill/>
                </a:ln>
                <a:solidFill>
                  <a:srgbClr val="C00000"/>
                </a:solidFill>
                <a:effectLst/>
                <a:uLnTx/>
                <a:uFillTx/>
                <a:latin typeface="Tw Cen MT"/>
                <a:ea typeface="+mn-ea"/>
                <a:cs typeface="+mn-cs"/>
              </a:rPr>
              <a:t>Maybe we c</a:t>
            </a:r>
            <a:r>
              <a:rPr lang="en-US" sz="2700" dirty="0">
                <a:solidFill>
                  <a:srgbClr val="C00000"/>
                </a:solidFill>
                <a:latin typeface="Tw Cen MT"/>
              </a:rPr>
              <a:t>could use this opportunity to fix units in public housing and bringing onsite case manager to the units.</a:t>
            </a:r>
          </a:p>
          <a:p>
            <a:pPr lvl="1">
              <a:defRPr/>
            </a:pPr>
            <a:r>
              <a:rPr lang="en-US" sz="2700" b="1" dirty="0">
                <a:solidFill>
                  <a:srgbClr val="C00000"/>
                </a:solidFill>
                <a:latin typeface="Tw Cen MT"/>
              </a:rPr>
              <a:t>TF (TCP): </a:t>
            </a:r>
            <a:r>
              <a:rPr lang="en-US" sz="2700" dirty="0">
                <a:solidFill>
                  <a:srgbClr val="C00000"/>
                </a:solidFill>
                <a:latin typeface="Tw Cen MT"/>
              </a:rPr>
              <a:t>It’s open to Non-profit and Gov orgs, but TCP would be the grantee.</a:t>
            </a:r>
          </a:p>
          <a:p>
            <a:pPr>
              <a:defRPr/>
            </a:pPr>
            <a:r>
              <a:rPr kumimoji="0" lang="en-US" sz="2700" b="1" i="0" u="none" strike="noStrike" kern="1200" cap="none" spc="0" normalizeH="0" baseline="0" noProof="0" dirty="0">
                <a:ln>
                  <a:noFill/>
                </a:ln>
                <a:solidFill>
                  <a:srgbClr val="C00000"/>
                </a:solidFill>
                <a:effectLst/>
                <a:uLnTx/>
                <a:uFillTx/>
                <a:latin typeface="Tw Cen MT"/>
                <a:ea typeface="+mn-ea"/>
                <a:cs typeface="+mn-cs"/>
              </a:rPr>
              <a:t>SP (ICH): </a:t>
            </a:r>
            <a:r>
              <a:rPr kumimoji="0" lang="en-US" sz="2700" i="0" u="none" strike="noStrike" kern="1200" cap="none" spc="0" normalizeH="0" baseline="0" noProof="0" dirty="0">
                <a:ln>
                  <a:noFill/>
                </a:ln>
                <a:solidFill>
                  <a:srgbClr val="C00000"/>
                </a:solidFill>
                <a:effectLst/>
                <a:uLnTx/>
                <a:uFillTx/>
                <a:latin typeface="Tw Cen MT"/>
                <a:ea typeface="+mn-ea"/>
                <a:cs typeface="+mn-cs"/>
              </a:rPr>
              <a:t>Is </a:t>
            </a:r>
            <a:r>
              <a:rPr lang="en-US" sz="2700" dirty="0">
                <a:solidFill>
                  <a:srgbClr val="C00000"/>
                </a:solidFill>
                <a:latin typeface="Tw Cen MT"/>
              </a:rPr>
              <a:t>the program </a:t>
            </a:r>
            <a:r>
              <a:rPr kumimoji="0" lang="en-US" sz="2700" i="0" u="none" strike="noStrike" kern="1200" cap="none" spc="0" normalizeH="0" baseline="0" noProof="0" dirty="0">
                <a:ln>
                  <a:noFill/>
                </a:ln>
                <a:solidFill>
                  <a:srgbClr val="C00000"/>
                </a:solidFill>
                <a:effectLst/>
                <a:uLnTx/>
                <a:uFillTx/>
                <a:latin typeface="Tw Cen MT"/>
                <a:ea typeface="+mn-ea"/>
                <a:cs typeface="+mn-cs"/>
              </a:rPr>
              <a:t>geared for small developers</a:t>
            </a:r>
            <a:r>
              <a:rPr lang="en-US" sz="2700" dirty="0">
                <a:solidFill>
                  <a:srgbClr val="C00000"/>
                </a:solidFill>
                <a:latin typeface="Tw Cen MT"/>
              </a:rPr>
              <a:t>, </a:t>
            </a:r>
            <a:r>
              <a:rPr lang="en-US" sz="2700">
                <a:solidFill>
                  <a:srgbClr val="C00000"/>
                </a:solidFill>
                <a:latin typeface="Tw Cen MT"/>
              </a:rPr>
              <a:t>because 7.5 million dollars is not </a:t>
            </a:r>
            <a:r>
              <a:rPr kumimoji="0" lang="en-US" sz="2700" i="0" u="none" strike="noStrike" kern="1200" cap="none" spc="0" normalizeH="0" baseline="0" noProof="0" dirty="0">
                <a:ln>
                  <a:noFill/>
                </a:ln>
                <a:solidFill>
                  <a:srgbClr val="C00000"/>
                </a:solidFill>
                <a:effectLst/>
                <a:uLnTx/>
                <a:uFillTx/>
                <a:latin typeface="Tw Cen MT"/>
                <a:ea typeface="+mn-ea"/>
                <a:cs typeface="+mn-cs"/>
              </a:rPr>
              <a:t>lot of money if you’re looking at construction.</a:t>
            </a:r>
          </a:p>
          <a:p>
            <a:pPr lvl="1">
              <a:defRPr/>
            </a:pPr>
            <a:r>
              <a:rPr kumimoji="0" lang="en-US" sz="2700" b="1" i="0" u="none" strike="noStrike" kern="1200" cap="none" spc="0" normalizeH="0" baseline="0" noProof="0" dirty="0">
                <a:ln>
                  <a:noFill/>
                </a:ln>
                <a:solidFill>
                  <a:srgbClr val="C00000"/>
                </a:solidFill>
                <a:effectLst/>
                <a:uLnTx/>
                <a:uFillTx/>
                <a:latin typeface="Tw Cen MT"/>
                <a:ea typeface="+mn-ea"/>
                <a:cs typeface="+mn-cs"/>
              </a:rPr>
              <a:t>TF (TCP): </a:t>
            </a:r>
            <a:r>
              <a:rPr kumimoji="0" lang="en-US" sz="2700" i="0" u="none" strike="noStrike" kern="1200" cap="none" spc="0" normalizeH="0" baseline="0" noProof="0" dirty="0">
                <a:ln>
                  <a:noFill/>
                </a:ln>
                <a:solidFill>
                  <a:srgbClr val="C00000"/>
                </a:solidFill>
                <a:effectLst/>
                <a:uLnTx/>
                <a:uFillTx/>
                <a:latin typeface="Tw Cen MT"/>
                <a:ea typeface="+mn-ea"/>
                <a:cs typeface="+mn-cs"/>
              </a:rPr>
              <a:t>They don’t want to be the only funder. </a:t>
            </a:r>
            <a:r>
              <a:rPr lang="en-US" sz="2700" dirty="0">
                <a:solidFill>
                  <a:srgbClr val="C00000"/>
                </a:solidFill>
                <a:latin typeface="Tw Cen MT"/>
              </a:rPr>
              <a:t>Additional funding is required. </a:t>
            </a:r>
            <a:endParaRPr kumimoji="0" lang="en-US" sz="2700" i="0" u="none" strike="noStrike" kern="1200" cap="none" spc="0" normalizeH="0" baseline="0" noProof="0" dirty="0">
              <a:ln>
                <a:noFill/>
              </a:ln>
              <a:solidFill>
                <a:srgbClr val="C00000"/>
              </a:solidFill>
              <a:effectLst/>
              <a:uLnTx/>
              <a:uFillTx/>
              <a:latin typeface="Tw Cen MT"/>
              <a:ea typeface="+mn-ea"/>
              <a:cs typeface="+mn-cs"/>
            </a:endParaRPr>
          </a:p>
        </p:txBody>
      </p:sp>
      <p:sp>
        <p:nvSpPr>
          <p:cNvPr id="3" name="Title 2">
            <a:extLst>
              <a:ext uri="{FF2B5EF4-FFF2-40B4-BE49-F238E27FC236}">
                <a16:creationId xmlns:a16="http://schemas.microsoft.com/office/drawing/2014/main" id="{71E6F471-E9FF-2246-AA97-AA9B55F96B48}"/>
              </a:ext>
            </a:extLst>
          </p:cNvPr>
          <p:cNvSpPr>
            <a:spLocks noGrp="1"/>
          </p:cNvSpPr>
          <p:nvPr>
            <p:ph type="title"/>
          </p:nvPr>
        </p:nvSpPr>
        <p:spPr/>
        <p:txBody>
          <a:bodyPr/>
          <a:lstStyle/>
          <a:p>
            <a:r>
              <a:rPr lang="en-US"/>
              <a:t>Live Notes HUD CoC Builds</a:t>
            </a:r>
          </a:p>
        </p:txBody>
      </p:sp>
      <p:sp>
        <p:nvSpPr>
          <p:cNvPr id="4" name="Slide Number Placeholder 3">
            <a:extLst>
              <a:ext uri="{FF2B5EF4-FFF2-40B4-BE49-F238E27FC236}">
                <a16:creationId xmlns:a16="http://schemas.microsoft.com/office/drawing/2014/main" id="{7A945DE2-065A-6718-E9AC-ABD4323302DC}"/>
              </a:ext>
            </a:extLst>
          </p:cNvPr>
          <p:cNvSpPr>
            <a:spLocks noGrp="1"/>
          </p:cNvSpPr>
          <p:nvPr>
            <p:ph type="sldNum" idx="12"/>
          </p:nvPr>
        </p:nvSpPr>
        <p:spPr/>
        <p:txBody>
          <a:bodyPr/>
          <a:lstStyle/>
          <a:p>
            <a:fld id="{00000000-1234-1234-1234-123412341234}" type="slidenum">
              <a:rPr lang="en-US" smtClean="0"/>
              <a:pPr/>
              <a:t>52</a:t>
            </a:fld>
            <a:endParaRPr lang="en-US"/>
          </a:p>
        </p:txBody>
      </p:sp>
      <p:pic>
        <p:nvPicPr>
          <p:cNvPr id="7" name="Picture 6" descr="Background pattern&#10;&#10;Description automatically generated">
            <a:extLst>
              <a:ext uri="{FF2B5EF4-FFF2-40B4-BE49-F238E27FC236}">
                <a16:creationId xmlns:a16="http://schemas.microsoft.com/office/drawing/2014/main" id="{C85587C8-81BD-CC05-9E8D-2F2474204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4521" y="0"/>
            <a:ext cx="1803078" cy="1374271"/>
          </a:xfrm>
          <a:prstGeom prst="rect">
            <a:avLst/>
          </a:prstGeom>
        </p:spPr>
      </p:pic>
    </p:spTree>
    <p:extLst>
      <p:ext uri="{BB962C8B-B14F-4D97-AF65-F5344CB8AC3E}">
        <p14:creationId xmlns:p14="http://schemas.microsoft.com/office/powerpoint/2010/main" val="2913750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87615D4-51A5-36EB-8D90-1909D0BF93C6}"/>
              </a:ext>
            </a:extLst>
          </p:cNvPr>
          <p:cNvSpPr>
            <a:spLocks noGrp="1"/>
          </p:cNvSpPr>
          <p:nvPr>
            <p:ph type="body" idx="1"/>
          </p:nvPr>
        </p:nvSpPr>
        <p:spPr/>
        <p:txBody>
          <a:bodyPr>
            <a:noAutofit/>
          </a:bodyPr>
          <a:lstStyle/>
          <a:p>
            <a:pPr marL="621030" marR="0" lvl="0" indent="-621030"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2800" b="1" i="0" u="none" strike="noStrike" kern="1200" cap="none" spc="0" normalizeH="0" baseline="0" noProof="0">
                <a:ln>
                  <a:noFill/>
                </a:ln>
                <a:solidFill>
                  <a:srgbClr val="C00000"/>
                </a:solidFill>
                <a:effectLst/>
                <a:uLnTx/>
                <a:uFillTx/>
                <a:latin typeface="Tw Cen MT"/>
                <a:ea typeface="+mn-ea"/>
                <a:cs typeface="+mn-cs"/>
              </a:rPr>
              <a:t>RW (PFFC): </a:t>
            </a:r>
            <a:r>
              <a:rPr kumimoji="0" lang="en-US" sz="2800" i="0" u="none" strike="noStrike" kern="1200" cap="none" spc="0" normalizeH="0" baseline="0" noProof="0">
                <a:ln>
                  <a:noFill/>
                </a:ln>
                <a:solidFill>
                  <a:srgbClr val="C00000"/>
                </a:solidFill>
                <a:effectLst/>
                <a:uLnTx/>
                <a:uFillTx/>
                <a:latin typeface="Tw Cen MT"/>
                <a:ea typeface="+mn-ea"/>
                <a:cs typeface="+mn-cs"/>
              </a:rPr>
              <a:t>Is it possible to expand the information on individuals in HMIS system when it comes to where they are at on the DC Housing Authority waiting list</a:t>
            </a:r>
            <a:r>
              <a:rPr lang="en-US" sz="2800">
                <a:solidFill>
                  <a:srgbClr val="C00000"/>
                </a:solidFill>
                <a:latin typeface="Tw Cen MT"/>
              </a:rPr>
              <a:t>?</a:t>
            </a:r>
            <a:endParaRPr lang="en-US">
              <a:ea typeface="+mn-ea"/>
              <a:cs typeface="+mn-cs"/>
            </a:endParaRPr>
          </a:p>
          <a:p>
            <a:pPr marL="1240790" lvl="1" indent="-621030">
              <a:buSzPct val="60000"/>
              <a:buFont typeface="Wingdings" panose="05000000000000000000" pitchFamily="2" charset="2"/>
              <a:buChar char="v"/>
              <a:defRPr/>
            </a:pPr>
            <a:r>
              <a:rPr kumimoji="0" lang="en-US" sz="2800" b="1" i="0" u="none" strike="noStrike" kern="1200" cap="none" spc="0" normalizeH="0" baseline="0" noProof="0">
                <a:ln>
                  <a:noFill/>
                </a:ln>
                <a:solidFill>
                  <a:srgbClr val="C00000"/>
                </a:solidFill>
                <a:effectLst/>
                <a:uLnTx/>
                <a:uFillTx/>
                <a:latin typeface="Tw Cen MT"/>
                <a:ea typeface="+mn-ea"/>
                <a:cs typeface="+mn-cs"/>
              </a:rPr>
              <a:t>TF (TCP): </a:t>
            </a:r>
            <a:r>
              <a:rPr kumimoji="0" lang="en-US" sz="2800" i="0" u="none" strike="noStrike" kern="1200" cap="none" spc="0" normalizeH="0" baseline="0" noProof="0">
                <a:ln>
                  <a:noFill/>
                </a:ln>
                <a:solidFill>
                  <a:srgbClr val="C00000"/>
                </a:solidFill>
                <a:effectLst/>
                <a:uLnTx/>
                <a:uFillTx/>
                <a:latin typeface="Tw Cen MT"/>
                <a:ea typeface="+mn-ea"/>
                <a:cs typeface="+mn-cs"/>
              </a:rPr>
              <a:t>Not directly</a:t>
            </a:r>
            <a:r>
              <a:rPr lang="en-US" sz="2800">
                <a:solidFill>
                  <a:srgbClr val="C00000"/>
                </a:solidFill>
                <a:latin typeface="Tw Cen MT"/>
              </a:rPr>
              <a:t> in HMIS</a:t>
            </a:r>
            <a:r>
              <a:rPr kumimoji="0" lang="en-US" sz="2800" i="0" u="none" strike="noStrike" kern="1200" cap="none" spc="0" normalizeH="0" baseline="0" noProof="0">
                <a:ln>
                  <a:noFill/>
                </a:ln>
                <a:solidFill>
                  <a:srgbClr val="C00000"/>
                </a:solidFill>
                <a:effectLst/>
                <a:uLnTx/>
                <a:uFillTx/>
                <a:latin typeface="Tw Cen MT"/>
                <a:ea typeface="+mn-ea"/>
                <a:cs typeface="+mn-cs"/>
              </a:rPr>
              <a:t>, but we can always do a data match</a:t>
            </a:r>
            <a:r>
              <a:rPr lang="en-US" sz="2800">
                <a:solidFill>
                  <a:srgbClr val="C00000"/>
                </a:solidFill>
                <a:latin typeface="Tw Cen MT"/>
              </a:rPr>
              <a:t> with DCHA</a:t>
            </a:r>
            <a:endParaRPr lang="en-US" sz="2800" i="0" u="none" strike="noStrike" kern="1200" cap="none" spc="0" normalizeH="0" baseline="0" noProof="0">
              <a:ln>
                <a:noFill/>
              </a:ln>
              <a:solidFill>
                <a:srgbClr val="C00000"/>
              </a:solidFill>
              <a:effectLst/>
              <a:uLnTx/>
              <a:uFillTx/>
              <a:latin typeface="Tw Cen MT"/>
            </a:endParaRPr>
          </a:p>
          <a:p>
            <a:pPr marL="1240790" lvl="1" indent="-621030">
              <a:buSzPct val="60000"/>
              <a:buFont typeface="Wingdings" panose="05000000000000000000" pitchFamily="2" charset="2"/>
              <a:buChar char="v"/>
              <a:defRPr/>
            </a:pPr>
            <a:r>
              <a:rPr lang="en-US" sz="2800" b="1">
                <a:solidFill>
                  <a:srgbClr val="C00000"/>
                </a:solidFill>
                <a:latin typeface="Tw Cen MT"/>
              </a:rPr>
              <a:t>TS (ICH): </a:t>
            </a:r>
            <a:r>
              <a:rPr lang="en-US" sz="2800">
                <a:solidFill>
                  <a:srgbClr val="C00000"/>
                </a:solidFill>
                <a:latin typeface="Tw Cen MT"/>
              </a:rPr>
              <a:t>DCHA could you share your data matches from HMIS – where the overlap is with the waitlist at DCHA and with HMIS.</a:t>
            </a:r>
          </a:p>
          <a:p>
            <a:pPr marL="1240790" lvl="1" indent="-621030">
              <a:buSzPct val="60000"/>
              <a:buFont typeface="Wingdings" panose="05000000000000000000" pitchFamily="2" charset="2"/>
              <a:buChar char="v"/>
              <a:defRPr/>
            </a:pPr>
            <a:r>
              <a:rPr kumimoji="0" lang="en-US" sz="2800" b="1" i="0" u="none" strike="noStrike" kern="1200" cap="none" spc="0" normalizeH="0" baseline="0" noProof="0">
                <a:ln>
                  <a:noFill/>
                </a:ln>
                <a:solidFill>
                  <a:srgbClr val="C00000"/>
                </a:solidFill>
                <a:effectLst/>
                <a:uLnTx/>
                <a:uFillTx/>
                <a:latin typeface="Tw Cen MT"/>
                <a:ea typeface="+mn-ea"/>
                <a:cs typeface="+mn-cs"/>
              </a:rPr>
              <a:t>HG (DCHA): </a:t>
            </a:r>
            <a:r>
              <a:rPr kumimoji="0" lang="en-US" sz="2800" i="0" u="none" strike="noStrike" kern="1200" cap="none" spc="0" normalizeH="0" baseline="0" noProof="0">
                <a:ln>
                  <a:noFill/>
                </a:ln>
                <a:solidFill>
                  <a:srgbClr val="C00000"/>
                </a:solidFill>
                <a:effectLst/>
                <a:uLnTx/>
                <a:uFillTx/>
                <a:latin typeface="Tw Cen MT"/>
                <a:ea typeface="+mn-ea"/>
                <a:cs typeface="+mn-cs"/>
              </a:rPr>
              <a:t>We stopped taking new applicants on the waitlist </a:t>
            </a:r>
            <a:r>
              <a:rPr lang="en-US" sz="2800">
                <a:solidFill>
                  <a:srgbClr val="C00000"/>
                </a:solidFill>
                <a:latin typeface="Tw Cen MT"/>
              </a:rPr>
              <a:t>since 2013. We haven’t pulled many until the last couple of years and have since pulled a lot. The overlap is small when we’ve looked before.</a:t>
            </a:r>
            <a:endParaRPr lang="en-US" sz="2800" i="0" u="none" strike="noStrike" kern="1200" cap="none" spc="0" normalizeH="0" baseline="0" noProof="0">
              <a:ln>
                <a:noFill/>
              </a:ln>
              <a:solidFill>
                <a:srgbClr val="C00000"/>
              </a:solidFill>
              <a:effectLst/>
              <a:uLnTx/>
              <a:uFillTx/>
              <a:latin typeface="Tw Cen MT"/>
            </a:endParaRPr>
          </a:p>
          <a:p>
            <a:pPr marL="621030" indent="-621030">
              <a:defRPr/>
            </a:pPr>
            <a:r>
              <a:rPr kumimoji="0" lang="en-US" sz="2800" b="1" i="0" u="none" strike="noStrike" kern="1200" cap="none" spc="0" normalizeH="0" baseline="0" noProof="0">
                <a:ln>
                  <a:noFill/>
                </a:ln>
                <a:solidFill>
                  <a:srgbClr val="C00000"/>
                </a:solidFill>
                <a:effectLst/>
                <a:uLnTx/>
                <a:uFillTx/>
                <a:latin typeface="Tw Cen MT"/>
                <a:ea typeface="+mn-ea"/>
                <a:cs typeface="+mn-cs"/>
              </a:rPr>
              <a:t>VP (DHCD): </a:t>
            </a:r>
            <a:r>
              <a:rPr lang="en-US" sz="2800">
                <a:solidFill>
                  <a:srgbClr val="C00000"/>
                </a:solidFill>
                <a:latin typeface="Tw Cen MT"/>
              </a:rPr>
              <a:t>Under priority 1(a), it</a:t>
            </a:r>
            <a:r>
              <a:rPr kumimoji="0" lang="en-US" sz="2800" i="0" u="none" strike="noStrike" kern="1200" cap="none" spc="0" normalizeH="0" baseline="0" noProof="0">
                <a:ln>
                  <a:noFill/>
                </a:ln>
                <a:solidFill>
                  <a:srgbClr val="C00000"/>
                </a:solidFill>
                <a:effectLst/>
                <a:uLnTx/>
                <a:uFillTx/>
                <a:latin typeface="Tw Cen MT"/>
                <a:ea typeface="+mn-ea"/>
                <a:cs typeface="+mn-cs"/>
              </a:rPr>
              <a:t> </a:t>
            </a:r>
            <a:r>
              <a:rPr lang="en-US" sz="2800">
                <a:solidFill>
                  <a:srgbClr val="C00000"/>
                </a:solidFill>
                <a:latin typeface="Tw Cen MT"/>
              </a:rPr>
              <a:t>is </a:t>
            </a:r>
            <a:r>
              <a:rPr kumimoji="0" lang="en-US" sz="2800" i="0" u="none" strike="noStrike" kern="1200" cap="none" spc="0" normalizeH="0" baseline="0" noProof="0">
                <a:ln>
                  <a:noFill/>
                </a:ln>
                <a:solidFill>
                  <a:srgbClr val="C00000"/>
                </a:solidFill>
                <a:effectLst/>
                <a:uLnTx/>
                <a:uFillTx/>
                <a:latin typeface="Tw Cen MT"/>
                <a:ea typeface="+mn-ea"/>
                <a:cs typeface="+mn-cs"/>
              </a:rPr>
              <a:t>the CoC that </a:t>
            </a:r>
            <a:r>
              <a:rPr lang="en-US" sz="2800">
                <a:solidFill>
                  <a:srgbClr val="C00000"/>
                </a:solidFill>
                <a:latin typeface="Tw Cen MT"/>
              </a:rPr>
              <a:t>identifies and engages people to be housed under the project funded, right?</a:t>
            </a:r>
            <a:r>
              <a:rPr kumimoji="0" lang="en-US" sz="2800" i="0" u="none" strike="noStrike" kern="1200" cap="none" spc="0" normalizeH="0" baseline="0" noProof="0">
                <a:ln>
                  <a:noFill/>
                </a:ln>
                <a:solidFill>
                  <a:srgbClr val="C00000"/>
                </a:solidFill>
                <a:effectLst/>
                <a:uLnTx/>
                <a:uFillTx/>
                <a:latin typeface="Tw Cen MT"/>
                <a:ea typeface="+mn-ea"/>
                <a:cs typeface="+mn-cs"/>
              </a:rPr>
              <a:t> </a:t>
            </a:r>
            <a:endParaRPr lang="en-US" sz="2800" i="0" u="none" strike="noStrike" kern="1200" cap="none" spc="0" normalizeH="0" baseline="0" noProof="0">
              <a:ln>
                <a:noFill/>
              </a:ln>
              <a:solidFill>
                <a:srgbClr val="C00000"/>
              </a:solidFill>
              <a:effectLst/>
              <a:uLnTx/>
              <a:uFillTx/>
              <a:latin typeface="Tw Cen MT"/>
            </a:endParaRPr>
          </a:p>
          <a:p>
            <a:pPr marL="1240790" lvl="1" indent="-621030">
              <a:buSzPct val="60000"/>
              <a:buFont typeface="Wingdings" panose="05000000000000000000" pitchFamily="2" charset="2"/>
              <a:buChar char="v"/>
              <a:defRPr/>
            </a:pPr>
            <a:r>
              <a:rPr lang="en-US" sz="2800" b="1">
                <a:solidFill>
                  <a:srgbClr val="C00000"/>
                </a:solidFill>
                <a:latin typeface="Tw Cen MT"/>
              </a:rPr>
              <a:t>TF (TCP): </a:t>
            </a:r>
            <a:r>
              <a:rPr lang="en-US" sz="2800">
                <a:solidFill>
                  <a:srgbClr val="C00000"/>
                </a:solidFill>
                <a:latin typeface="Tw Cen MT"/>
              </a:rPr>
              <a:t>Correct.</a:t>
            </a:r>
          </a:p>
          <a:p>
            <a:pPr marL="621030" indent="-621030">
              <a:defRPr/>
            </a:pPr>
            <a:r>
              <a:rPr kumimoji="0" lang="en-US" sz="2800" b="1" i="0" u="none" strike="noStrike" kern="1200" cap="none" spc="0" normalizeH="0" baseline="0" noProof="0">
                <a:ln>
                  <a:noFill/>
                </a:ln>
                <a:solidFill>
                  <a:srgbClr val="C00000"/>
                </a:solidFill>
                <a:effectLst/>
                <a:uLnTx/>
                <a:uFillTx/>
                <a:latin typeface="Tw Cen MT"/>
                <a:ea typeface="+mn-ea"/>
                <a:cs typeface="+mn-cs"/>
              </a:rPr>
              <a:t>CT (OHR)</a:t>
            </a:r>
            <a:r>
              <a:rPr kumimoji="0" lang="en-US" sz="2800" i="0" u="none" strike="noStrike" kern="1200" cap="none" spc="0" normalizeH="0" baseline="0" noProof="0">
                <a:ln>
                  <a:noFill/>
                </a:ln>
                <a:solidFill>
                  <a:srgbClr val="C00000"/>
                </a:solidFill>
                <a:effectLst/>
                <a:uLnTx/>
                <a:uFillTx/>
                <a:latin typeface="Tw Cen MT"/>
                <a:ea typeface="+mn-ea"/>
                <a:cs typeface="+mn-cs"/>
              </a:rPr>
              <a:t>: </a:t>
            </a:r>
            <a:r>
              <a:rPr lang="en-US" sz="2800">
                <a:solidFill>
                  <a:srgbClr val="C00000"/>
                </a:solidFill>
                <a:latin typeface="Tw Cen MT"/>
              </a:rPr>
              <a:t>Confirming that it’s for new PSH program and it’s only for 25 awards.</a:t>
            </a:r>
          </a:p>
          <a:p>
            <a:pPr marL="1240790" lvl="1" indent="-621030">
              <a:buSzPct val="60000"/>
              <a:buFont typeface="Wingdings" panose="05000000000000000000" pitchFamily="2" charset="2"/>
              <a:buChar char="v"/>
              <a:defRPr/>
            </a:pPr>
            <a:r>
              <a:rPr lang="en-US" sz="2800" b="1">
                <a:solidFill>
                  <a:srgbClr val="C00000"/>
                </a:solidFill>
                <a:latin typeface="Tw Cen MT"/>
              </a:rPr>
              <a:t>TF (TCP): </a:t>
            </a:r>
            <a:r>
              <a:rPr lang="en-US" sz="2800">
                <a:solidFill>
                  <a:srgbClr val="C00000"/>
                </a:solidFill>
                <a:latin typeface="Tw Cen MT"/>
              </a:rPr>
              <a:t>Correct it’s to create new PSH</a:t>
            </a:r>
            <a:r>
              <a:rPr kumimoji="0" lang="en-US" sz="2800" i="0" u="none" strike="noStrike" kern="1200" cap="none" spc="0" normalizeH="0" baseline="0" noProof="0">
                <a:ln>
                  <a:noFill/>
                </a:ln>
                <a:solidFill>
                  <a:srgbClr val="C00000"/>
                </a:solidFill>
                <a:effectLst/>
                <a:uLnTx/>
                <a:uFillTx/>
                <a:latin typeface="Tw Cen MT"/>
                <a:ea typeface="+mn-ea"/>
                <a:cs typeface="+mn-cs"/>
              </a:rPr>
              <a:t>, and only 25 awards nationally.</a:t>
            </a:r>
            <a:endParaRPr lang="en-US" sz="2800" i="0" u="none" strike="noStrike" kern="1200" cap="none" spc="0" normalizeH="0" baseline="0" noProof="0">
              <a:ln>
                <a:noFill/>
              </a:ln>
              <a:solidFill>
                <a:srgbClr val="C00000"/>
              </a:solidFill>
              <a:effectLst/>
              <a:uLnTx/>
              <a:uFillTx/>
              <a:latin typeface="Tw Cen MT"/>
            </a:endParaRPr>
          </a:p>
        </p:txBody>
      </p:sp>
      <p:sp>
        <p:nvSpPr>
          <p:cNvPr id="3" name="Title 2">
            <a:extLst>
              <a:ext uri="{FF2B5EF4-FFF2-40B4-BE49-F238E27FC236}">
                <a16:creationId xmlns:a16="http://schemas.microsoft.com/office/drawing/2014/main" id="{71E6F471-E9FF-2246-AA97-AA9B55F96B48}"/>
              </a:ext>
            </a:extLst>
          </p:cNvPr>
          <p:cNvSpPr>
            <a:spLocks noGrp="1"/>
          </p:cNvSpPr>
          <p:nvPr>
            <p:ph type="title"/>
          </p:nvPr>
        </p:nvSpPr>
        <p:spPr/>
        <p:txBody>
          <a:bodyPr/>
          <a:lstStyle/>
          <a:p>
            <a:r>
              <a:rPr lang="en-US"/>
              <a:t>Live Notes HUD CoC Builds</a:t>
            </a:r>
          </a:p>
        </p:txBody>
      </p:sp>
      <p:sp>
        <p:nvSpPr>
          <p:cNvPr id="4" name="Slide Number Placeholder 3">
            <a:extLst>
              <a:ext uri="{FF2B5EF4-FFF2-40B4-BE49-F238E27FC236}">
                <a16:creationId xmlns:a16="http://schemas.microsoft.com/office/drawing/2014/main" id="{7A945DE2-065A-6718-E9AC-ABD4323302DC}"/>
              </a:ext>
            </a:extLst>
          </p:cNvPr>
          <p:cNvSpPr>
            <a:spLocks noGrp="1"/>
          </p:cNvSpPr>
          <p:nvPr>
            <p:ph type="sldNum" idx="12"/>
          </p:nvPr>
        </p:nvSpPr>
        <p:spPr/>
        <p:txBody>
          <a:bodyPr/>
          <a:lstStyle/>
          <a:p>
            <a:fld id="{00000000-1234-1234-1234-123412341234}" type="slidenum">
              <a:rPr lang="en-US" smtClean="0"/>
              <a:pPr/>
              <a:t>53</a:t>
            </a:fld>
            <a:endParaRPr lang="en-US"/>
          </a:p>
        </p:txBody>
      </p:sp>
      <p:pic>
        <p:nvPicPr>
          <p:cNvPr id="7" name="Picture 6" descr="Background pattern&#10;&#10;Description automatically generated">
            <a:extLst>
              <a:ext uri="{FF2B5EF4-FFF2-40B4-BE49-F238E27FC236}">
                <a16:creationId xmlns:a16="http://schemas.microsoft.com/office/drawing/2014/main" id="{C85587C8-81BD-CC05-9E8D-2F2474204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4521" y="0"/>
            <a:ext cx="1803078" cy="1374271"/>
          </a:xfrm>
          <a:prstGeom prst="rect">
            <a:avLst/>
          </a:prstGeom>
        </p:spPr>
      </p:pic>
    </p:spTree>
    <p:extLst>
      <p:ext uri="{BB962C8B-B14F-4D97-AF65-F5344CB8AC3E}">
        <p14:creationId xmlns:p14="http://schemas.microsoft.com/office/powerpoint/2010/main" val="1094890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87615D4-51A5-36EB-8D90-1909D0BF93C6}"/>
              </a:ext>
            </a:extLst>
          </p:cNvPr>
          <p:cNvSpPr>
            <a:spLocks noGrp="1"/>
          </p:cNvSpPr>
          <p:nvPr>
            <p:ph type="body" idx="1"/>
          </p:nvPr>
        </p:nvSpPr>
        <p:spPr>
          <a:xfrm>
            <a:off x="358220" y="1313391"/>
            <a:ext cx="13118738" cy="6023323"/>
          </a:xfrm>
        </p:spPr>
        <p:txBody>
          <a:bodyPr>
            <a:noAutofit/>
          </a:bodyPr>
          <a:lstStyle/>
          <a:p>
            <a:pPr>
              <a:defRPr/>
            </a:pPr>
            <a:r>
              <a:rPr lang="en-US" sz="2600" b="1" dirty="0">
                <a:solidFill>
                  <a:srgbClr val="C00000"/>
                </a:solidFill>
                <a:latin typeface="Tw Cen MT"/>
              </a:rPr>
              <a:t>TS (ICH): </a:t>
            </a:r>
            <a:r>
              <a:rPr lang="en-US" sz="2600" dirty="0">
                <a:solidFill>
                  <a:srgbClr val="C00000"/>
                </a:solidFill>
                <a:latin typeface="Tw Cen MT"/>
              </a:rPr>
              <a:t>One of the priorities is for advancing homelessness for all. For the HUD CoC NOFO, we focused on unmet need. There’s a disconnect between our ability to house single and young adults and families and veterans. Is this still a way we want to prioritize? Single and young adults first? Other priorities – PSH plus. For PSH dedicated to homeless services, what are our unmet needs?</a:t>
            </a:r>
          </a:p>
          <a:p>
            <a:pPr lvl="1">
              <a:defRPr/>
            </a:pPr>
            <a:r>
              <a:rPr lang="en-US" sz="2600" b="1" dirty="0">
                <a:solidFill>
                  <a:srgbClr val="C00000"/>
                </a:solidFill>
                <a:latin typeface="Tw Cen MT"/>
              </a:rPr>
              <a:t>CT (OHR): </a:t>
            </a:r>
            <a:r>
              <a:rPr lang="en-US" sz="2600" dirty="0">
                <a:solidFill>
                  <a:srgbClr val="C00000"/>
                </a:solidFill>
                <a:latin typeface="Tw Cen MT"/>
              </a:rPr>
              <a:t>Returning citizens</a:t>
            </a:r>
          </a:p>
          <a:p>
            <a:pPr lvl="1">
              <a:defRPr/>
            </a:pPr>
            <a:r>
              <a:rPr kumimoji="0" lang="en-US" sz="2600" b="1" i="0" u="none" strike="noStrike" kern="1200" cap="none" spc="0" normalizeH="0" baseline="0" noProof="0" dirty="0">
                <a:ln>
                  <a:noFill/>
                </a:ln>
                <a:solidFill>
                  <a:srgbClr val="C00000"/>
                </a:solidFill>
                <a:effectLst/>
                <a:uLnTx/>
                <a:uFillTx/>
                <a:latin typeface="Tw Cen MT"/>
                <a:ea typeface="+mn-ea"/>
                <a:cs typeface="+mn-cs"/>
              </a:rPr>
              <a:t>RW (PFFC): </a:t>
            </a:r>
            <a:r>
              <a:rPr kumimoji="0" lang="en-US" sz="2600" i="0" u="none" strike="noStrike" kern="1200" cap="none" spc="0" normalizeH="0" baseline="0" noProof="0" dirty="0">
                <a:ln>
                  <a:noFill/>
                </a:ln>
                <a:solidFill>
                  <a:srgbClr val="C00000"/>
                </a:solidFill>
                <a:effectLst/>
                <a:uLnTx/>
                <a:uFillTx/>
                <a:latin typeface="Tw Cen MT"/>
                <a:ea typeface="+mn-ea"/>
                <a:cs typeface="+mn-cs"/>
              </a:rPr>
              <a:t>There are a lot of unmet needs for </a:t>
            </a:r>
            <a:r>
              <a:rPr lang="en-US" sz="2600" dirty="0">
                <a:solidFill>
                  <a:srgbClr val="C00000"/>
                </a:solidFill>
                <a:latin typeface="Tw Cen MT"/>
              </a:rPr>
              <a:t>single adults. Still not understanding how we circumvented 1300 vouchers for individuals.</a:t>
            </a:r>
          </a:p>
          <a:p>
            <a:pPr lvl="1">
              <a:defRPr/>
            </a:pPr>
            <a:r>
              <a:rPr kumimoji="0" lang="en-US" sz="2600" b="1" i="0" u="none" strike="noStrike" kern="1200" cap="none" spc="0" normalizeH="0" baseline="0" noProof="0" dirty="0">
                <a:ln>
                  <a:noFill/>
                </a:ln>
                <a:solidFill>
                  <a:srgbClr val="C00000"/>
                </a:solidFill>
                <a:effectLst/>
                <a:uLnTx/>
                <a:uFillTx/>
                <a:latin typeface="Tw Cen MT"/>
                <a:ea typeface="+mn-ea"/>
                <a:cs typeface="+mn-cs"/>
              </a:rPr>
              <a:t>RE (PFFC): </a:t>
            </a:r>
            <a:r>
              <a:rPr lang="en-US" sz="2600" b="1" dirty="0">
                <a:solidFill>
                  <a:srgbClr val="C00000"/>
                </a:solidFill>
                <a:latin typeface="Tw Cen MT"/>
              </a:rPr>
              <a:t>W</a:t>
            </a:r>
            <a:r>
              <a:rPr kumimoji="0" lang="en-US" sz="2600" i="0" u="none" strike="noStrike" kern="1200" cap="none" spc="0" normalizeH="0" baseline="0" noProof="0" dirty="0">
                <a:ln>
                  <a:noFill/>
                </a:ln>
                <a:solidFill>
                  <a:srgbClr val="C00000"/>
                </a:solidFill>
                <a:effectLst/>
                <a:uLnTx/>
                <a:uFillTx/>
                <a:latin typeface="Tw Cen MT"/>
                <a:ea typeface="+mn-ea"/>
                <a:cs typeface="+mn-cs"/>
              </a:rPr>
              <a:t>e don't have enough </a:t>
            </a:r>
          </a:p>
          <a:p>
            <a:pPr marL="621514" marR="0" lvl="0" indent="-621514" algn="l" defTabSz="914400" rtl="0" eaLnBrk="1" fontAlgn="auto" latinLnBrk="0" hangingPunct="1">
              <a:lnSpc>
                <a:spcPct val="100000"/>
              </a:lnSpc>
              <a:spcBef>
                <a:spcPts val="0"/>
              </a:spcBef>
              <a:spcAft>
                <a:spcPts val="0"/>
              </a:spcAft>
              <a:buClrTx/>
              <a:buSzPct val="60000"/>
              <a:buFont typeface="Wingdings" panose="05000000000000000000" pitchFamily="2" charset="2"/>
              <a:buChar char="v"/>
              <a:tabLst/>
              <a:defRPr/>
            </a:pPr>
            <a:r>
              <a:rPr kumimoji="0" lang="en-US" sz="2600" b="1" i="0" u="none" strike="noStrike" kern="1200" cap="none" spc="0" normalizeH="0" baseline="0" noProof="0" dirty="0">
                <a:ln>
                  <a:noFill/>
                </a:ln>
                <a:solidFill>
                  <a:srgbClr val="C00000"/>
                </a:solidFill>
                <a:effectLst/>
                <a:uLnTx/>
                <a:uFillTx/>
                <a:latin typeface="Tw Cen MT"/>
                <a:ea typeface="+mn-ea"/>
                <a:cs typeface="+mn-cs"/>
              </a:rPr>
              <a:t>NS (Street Sense Vendor): </a:t>
            </a:r>
            <a:r>
              <a:rPr kumimoji="0" lang="en-US" sz="2600" i="0" u="none" strike="noStrike" kern="1200" cap="none" spc="0" normalizeH="0" baseline="0" noProof="0" dirty="0">
                <a:ln>
                  <a:noFill/>
                </a:ln>
                <a:solidFill>
                  <a:srgbClr val="C00000"/>
                </a:solidFill>
                <a:effectLst/>
                <a:uLnTx/>
                <a:uFillTx/>
                <a:latin typeface="Tw Cen MT"/>
                <a:ea typeface="+mn-ea"/>
                <a:cs typeface="+mn-cs"/>
              </a:rPr>
              <a:t>We shouldn’t break it up by sub pop, it should be housing for all. </a:t>
            </a:r>
            <a:r>
              <a:rPr lang="en-US" sz="2600" dirty="0">
                <a:solidFill>
                  <a:srgbClr val="C00000"/>
                </a:solidFill>
                <a:latin typeface="Tw Cen MT"/>
              </a:rPr>
              <a:t>Need to ensure folks know they can use their voucher for home ownership. Need PSH for everyone – why are we doing rapid. We have forfeiture. </a:t>
            </a:r>
          </a:p>
          <a:p>
            <a:pPr lvl="1" indent="-621514">
              <a:buSzPct val="60000"/>
              <a:buFont typeface="Wingdings" panose="05000000000000000000" pitchFamily="2" charset="2"/>
              <a:buChar char="v"/>
              <a:defRPr/>
            </a:pPr>
            <a:r>
              <a:rPr kumimoji="0" lang="en-US" sz="2600" b="1" i="0" u="none" strike="noStrike" kern="1200" cap="none" spc="0" normalizeH="0" baseline="0" noProof="0" dirty="0">
                <a:ln>
                  <a:noFill/>
                </a:ln>
                <a:solidFill>
                  <a:srgbClr val="C00000"/>
                </a:solidFill>
                <a:effectLst/>
                <a:uLnTx/>
                <a:uFillTx/>
                <a:latin typeface="Tw Cen MT"/>
                <a:ea typeface="+mn-ea"/>
                <a:cs typeface="+mn-cs"/>
              </a:rPr>
              <a:t>TS (ICH): </a:t>
            </a:r>
            <a:r>
              <a:rPr kumimoji="0" lang="en-US" sz="2600" i="0" u="none" strike="noStrike" kern="1200" cap="none" spc="0" normalizeH="0" baseline="0" noProof="0" dirty="0">
                <a:ln>
                  <a:noFill/>
                </a:ln>
                <a:solidFill>
                  <a:srgbClr val="C00000"/>
                </a:solidFill>
                <a:effectLst/>
                <a:uLnTx/>
                <a:uFillTx/>
                <a:latin typeface="Tw Cen MT"/>
                <a:ea typeface="+mn-ea"/>
                <a:cs typeface="+mn-cs"/>
              </a:rPr>
              <a:t>Our framework for families with </a:t>
            </a:r>
            <a:r>
              <a:rPr lang="en-US" sz="2600" dirty="0">
                <a:solidFill>
                  <a:srgbClr val="C00000"/>
                </a:solidFill>
                <a:latin typeface="Tw Cen MT"/>
              </a:rPr>
              <a:t>children is different than that for single adults. </a:t>
            </a:r>
            <a:r>
              <a:rPr kumimoji="0" lang="en-US" sz="2600" i="0" u="none" strike="noStrike" kern="1200" cap="none" spc="0" normalizeH="0" baseline="0" noProof="0" dirty="0">
                <a:ln>
                  <a:noFill/>
                </a:ln>
                <a:solidFill>
                  <a:srgbClr val="C00000"/>
                </a:solidFill>
                <a:effectLst/>
                <a:uLnTx/>
                <a:uFillTx/>
                <a:latin typeface="Tw Cen MT"/>
                <a:ea typeface="+mn-ea"/>
                <a:cs typeface="+mn-cs"/>
              </a:rPr>
              <a:t>Agreed we need to do better education about the voucher. We don’t have enough money for PSH for everyone. </a:t>
            </a:r>
          </a:p>
          <a:p>
            <a:pPr lvl="1" indent="-621514">
              <a:buSzPct val="60000"/>
              <a:buFont typeface="Wingdings" panose="05000000000000000000" pitchFamily="2" charset="2"/>
              <a:buChar char="v"/>
              <a:defRPr/>
            </a:pPr>
            <a:endParaRPr kumimoji="0" lang="en-US" sz="2600" i="0" u="none" strike="noStrike" kern="1200" cap="none" spc="0" normalizeH="0" baseline="0" noProof="0" dirty="0">
              <a:ln>
                <a:noFill/>
              </a:ln>
              <a:solidFill>
                <a:srgbClr val="C00000"/>
              </a:solidFill>
              <a:effectLst/>
              <a:uLnTx/>
              <a:uFillTx/>
              <a:latin typeface="Tw Cen MT"/>
              <a:ea typeface="+mn-ea"/>
              <a:cs typeface="+mn-cs"/>
            </a:endParaRPr>
          </a:p>
          <a:p>
            <a:pPr>
              <a:defRPr/>
            </a:pPr>
            <a:endParaRPr kumimoji="0" lang="en-US" sz="2600" i="0" u="none" strike="noStrike" kern="1200" cap="none" spc="0" normalizeH="0" baseline="0" noProof="0" dirty="0">
              <a:ln>
                <a:noFill/>
              </a:ln>
              <a:solidFill>
                <a:srgbClr val="C00000"/>
              </a:solidFill>
              <a:effectLst/>
              <a:uLnTx/>
              <a:uFillTx/>
              <a:latin typeface="Tw Cen MT"/>
              <a:ea typeface="+mn-ea"/>
              <a:cs typeface="+mn-cs"/>
            </a:endParaRPr>
          </a:p>
        </p:txBody>
      </p:sp>
      <p:sp>
        <p:nvSpPr>
          <p:cNvPr id="3" name="Title 2">
            <a:extLst>
              <a:ext uri="{FF2B5EF4-FFF2-40B4-BE49-F238E27FC236}">
                <a16:creationId xmlns:a16="http://schemas.microsoft.com/office/drawing/2014/main" id="{71E6F471-E9FF-2246-AA97-AA9B55F96B48}"/>
              </a:ext>
            </a:extLst>
          </p:cNvPr>
          <p:cNvSpPr>
            <a:spLocks noGrp="1"/>
          </p:cNvSpPr>
          <p:nvPr>
            <p:ph type="title"/>
          </p:nvPr>
        </p:nvSpPr>
        <p:spPr/>
        <p:txBody>
          <a:bodyPr/>
          <a:lstStyle/>
          <a:p>
            <a:r>
              <a:rPr lang="en-US"/>
              <a:t>Live Notes HUD CoC Builds</a:t>
            </a:r>
          </a:p>
        </p:txBody>
      </p:sp>
      <p:sp>
        <p:nvSpPr>
          <p:cNvPr id="4" name="Slide Number Placeholder 3">
            <a:extLst>
              <a:ext uri="{FF2B5EF4-FFF2-40B4-BE49-F238E27FC236}">
                <a16:creationId xmlns:a16="http://schemas.microsoft.com/office/drawing/2014/main" id="{7A945DE2-065A-6718-E9AC-ABD4323302DC}"/>
              </a:ext>
            </a:extLst>
          </p:cNvPr>
          <p:cNvSpPr>
            <a:spLocks noGrp="1"/>
          </p:cNvSpPr>
          <p:nvPr>
            <p:ph type="sldNum" idx="12"/>
          </p:nvPr>
        </p:nvSpPr>
        <p:spPr/>
        <p:txBody>
          <a:bodyPr/>
          <a:lstStyle/>
          <a:p>
            <a:fld id="{00000000-1234-1234-1234-123412341234}" type="slidenum">
              <a:rPr lang="en-US" smtClean="0"/>
              <a:pPr/>
              <a:t>54</a:t>
            </a:fld>
            <a:endParaRPr lang="en-US"/>
          </a:p>
        </p:txBody>
      </p:sp>
      <p:pic>
        <p:nvPicPr>
          <p:cNvPr id="7" name="Picture 6" descr="Background pattern&#10;&#10;Description automatically generated">
            <a:extLst>
              <a:ext uri="{FF2B5EF4-FFF2-40B4-BE49-F238E27FC236}">
                <a16:creationId xmlns:a16="http://schemas.microsoft.com/office/drawing/2014/main" id="{C85587C8-81BD-CC05-9E8D-2F2474204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4521" y="0"/>
            <a:ext cx="1803078" cy="1374271"/>
          </a:xfrm>
          <a:prstGeom prst="rect">
            <a:avLst/>
          </a:prstGeom>
        </p:spPr>
      </p:pic>
    </p:spTree>
    <p:extLst>
      <p:ext uri="{BB962C8B-B14F-4D97-AF65-F5344CB8AC3E}">
        <p14:creationId xmlns:p14="http://schemas.microsoft.com/office/powerpoint/2010/main" val="2801823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87615D4-51A5-36EB-8D90-1909D0BF93C6}"/>
              </a:ext>
            </a:extLst>
          </p:cNvPr>
          <p:cNvSpPr>
            <a:spLocks noGrp="1"/>
          </p:cNvSpPr>
          <p:nvPr>
            <p:ph type="body" idx="1"/>
          </p:nvPr>
        </p:nvSpPr>
        <p:spPr>
          <a:xfrm>
            <a:off x="358220" y="1313392"/>
            <a:ext cx="13118738" cy="5948020"/>
          </a:xfrm>
        </p:spPr>
        <p:txBody>
          <a:bodyPr>
            <a:noAutofit/>
          </a:bodyPr>
          <a:lstStyle/>
          <a:p>
            <a:pPr marL="621030" indent="-621030">
              <a:defRPr/>
            </a:pPr>
            <a:r>
              <a:rPr lang="en-US" sz="2600" b="1" dirty="0">
                <a:solidFill>
                  <a:srgbClr val="C00000"/>
                </a:solidFill>
                <a:latin typeface="Tw Cen MT"/>
              </a:rPr>
              <a:t>RB (SYC): </a:t>
            </a:r>
            <a:r>
              <a:rPr lang="en-US" sz="2600" dirty="0">
                <a:solidFill>
                  <a:srgbClr val="C00000"/>
                </a:solidFill>
                <a:latin typeface="Tw Cen MT"/>
              </a:rPr>
              <a:t>How is the project going to advance housing as a human right goal?</a:t>
            </a:r>
            <a:endParaRPr lang="en-US" dirty="0"/>
          </a:p>
          <a:p>
            <a:pPr marL="1240790" lvl="1" indent="-605790">
              <a:defRPr/>
            </a:pPr>
            <a:r>
              <a:rPr lang="en-US" sz="2600" b="1" dirty="0">
                <a:solidFill>
                  <a:srgbClr val="C00000"/>
                </a:solidFill>
                <a:latin typeface="Tw Cen MT"/>
              </a:rPr>
              <a:t>TS (ICH): </a:t>
            </a:r>
            <a:r>
              <a:rPr lang="en-US" sz="2600" dirty="0">
                <a:solidFill>
                  <a:srgbClr val="C00000"/>
                </a:solidFill>
                <a:latin typeface="Tw Cen MT"/>
              </a:rPr>
              <a:t>If we only have 7.5 million, we need to determine where we are not doing well in ending homeless for all. We are doing better for veterans and families than others. </a:t>
            </a:r>
          </a:p>
          <a:p>
            <a:pPr marL="621030" indent="-621030">
              <a:defRPr/>
            </a:pPr>
            <a:r>
              <a:rPr lang="en-US" sz="2600" b="1" dirty="0">
                <a:solidFill>
                  <a:srgbClr val="C00000"/>
                </a:solidFill>
                <a:latin typeface="Tw Cen MT"/>
              </a:rPr>
              <a:t>RB (SYC): </a:t>
            </a:r>
            <a:r>
              <a:rPr lang="en-US" sz="2600" dirty="0">
                <a:solidFill>
                  <a:srgbClr val="C00000"/>
                </a:solidFill>
                <a:latin typeface="Tw Cen MT"/>
              </a:rPr>
              <a:t>Do we have a ballpark number on where the PSH+ would place us or how many units this funding would cover?</a:t>
            </a:r>
          </a:p>
          <a:p>
            <a:pPr marL="1240790" lvl="1" indent="-621030">
              <a:buSzPct val="60000"/>
              <a:buFont typeface="Wingdings" panose="05000000000000000000" pitchFamily="2" charset="2"/>
              <a:buChar char="v"/>
              <a:defRPr/>
            </a:pPr>
            <a:r>
              <a:rPr kumimoji="0" lang="en-US" sz="2600" b="1" i="0" u="none" strike="noStrike" kern="1200" cap="none" spc="0" normalizeH="0" baseline="0" noProof="0" dirty="0">
                <a:ln>
                  <a:noFill/>
                </a:ln>
                <a:solidFill>
                  <a:srgbClr val="C00000"/>
                </a:solidFill>
                <a:effectLst/>
                <a:uLnTx/>
                <a:uFillTx/>
                <a:latin typeface="Tw Cen MT"/>
                <a:ea typeface="+mn-ea"/>
                <a:cs typeface="+mn-cs"/>
              </a:rPr>
              <a:t>TS (ICH): </a:t>
            </a:r>
            <a:r>
              <a:rPr kumimoji="0" lang="en-US" sz="2600" i="0" u="none" strike="noStrike" kern="1200" cap="none" spc="0" normalizeH="0" baseline="0" noProof="0" dirty="0">
                <a:ln>
                  <a:noFill/>
                </a:ln>
                <a:solidFill>
                  <a:srgbClr val="C00000"/>
                </a:solidFill>
                <a:effectLst/>
                <a:uLnTx/>
                <a:uFillTx/>
                <a:latin typeface="Tw Cen MT"/>
                <a:ea typeface="+mn-ea"/>
                <a:cs typeface="+mn-cs"/>
              </a:rPr>
              <a:t>We can’t advance homelessness for all if we don’t advance on singles.</a:t>
            </a:r>
            <a:r>
              <a:rPr lang="en-US" sz="2600" dirty="0">
                <a:solidFill>
                  <a:srgbClr val="C00000"/>
                </a:solidFill>
                <a:latin typeface="Tw Cen MT"/>
              </a:rPr>
              <a:t> Number of units depends on the project proposal, but this is not a significant amount.</a:t>
            </a:r>
            <a:endParaRPr lang="en-US" sz="2600" i="0" u="none" strike="noStrike" kern="1200" cap="none" spc="0" normalizeH="0" baseline="0" noProof="0" dirty="0">
              <a:ln>
                <a:noFill/>
              </a:ln>
              <a:solidFill>
                <a:srgbClr val="C00000"/>
              </a:solidFill>
              <a:effectLst/>
              <a:uLnTx/>
              <a:uFillTx/>
              <a:latin typeface="Tw Cen MT"/>
            </a:endParaRPr>
          </a:p>
          <a:p>
            <a:pPr marL="1240790" lvl="1" indent="-621030">
              <a:buSzPct val="60000"/>
              <a:buFont typeface="Wingdings" panose="05000000000000000000" pitchFamily="2" charset="2"/>
              <a:buChar char="v"/>
              <a:defRPr/>
            </a:pPr>
            <a:r>
              <a:rPr lang="en-US" sz="2600" b="1" dirty="0">
                <a:solidFill>
                  <a:srgbClr val="C00000"/>
                </a:solidFill>
                <a:latin typeface="Tw Cen MT"/>
              </a:rPr>
              <a:t>RB (SYC): </a:t>
            </a:r>
            <a:r>
              <a:rPr lang="en-US" sz="2600" dirty="0">
                <a:solidFill>
                  <a:srgbClr val="C00000"/>
                </a:solidFill>
                <a:latin typeface="Tw Cen MT"/>
              </a:rPr>
              <a:t>That is because we had an emphasis in Homeward DC 2.0 as to how many families, we needed to place to close DC General.</a:t>
            </a:r>
            <a:endParaRPr lang="en-US" sz="2600" i="0" u="none" strike="noStrike" kern="1200" cap="none" spc="0" normalizeH="0" baseline="0" noProof="0" dirty="0">
              <a:ln>
                <a:noFill/>
              </a:ln>
              <a:solidFill>
                <a:srgbClr val="C00000"/>
              </a:solidFill>
              <a:effectLst/>
              <a:uLnTx/>
              <a:uFillTx/>
              <a:latin typeface="Tw Cen MT"/>
            </a:endParaRPr>
          </a:p>
          <a:p>
            <a:pPr marL="621030" indent="-621030">
              <a:defRPr/>
            </a:pPr>
            <a:r>
              <a:rPr lang="en-US" sz="2600" b="1" dirty="0">
                <a:solidFill>
                  <a:srgbClr val="C00000"/>
                </a:solidFill>
              </a:rPr>
              <a:t>SF (NHT): </a:t>
            </a:r>
            <a:r>
              <a:rPr lang="en-US" sz="2600" dirty="0">
                <a:solidFill>
                  <a:srgbClr val="C00000"/>
                </a:solidFill>
              </a:rPr>
              <a:t>Think of it as gap funding. A project or 2 might not get housing production trust funds but could move forward with this funding. This is a lot of information to digest. Maybe after we select a committee, we need to come together. </a:t>
            </a:r>
          </a:p>
          <a:p>
            <a:pPr marL="621030" indent="-621030">
              <a:defRPr/>
            </a:pPr>
            <a:r>
              <a:rPr kumimoji="0" lang="en-US" sz="2600" b="1" i="0" u="none" strike="noStrike" kern="1200" cap="none" spc="0" normalizeH="0" baseline="0" noProof="0" dirty="0">
                <a:ln>
                  <a:noFill/>
                </a:ln>
                <a:solidFill>
                  <a:srgbClr val="C00000"/>
                </a:solidFill>
                <a:effectLst/>
                <a:uLnTx/>
                <a:uFillTx/>
                <a:latin typeface="Tw Cen MT"/>
                <a:ea typeface="+mn-ea"/>
                <a:cs typeface="+mn-cs"/>
              </a:rPr>
              <a:t>RE (PFFC): </a:t>
            </a:r>
            <a:r>
              <a:rPr kumimoji="0" lang="en-US" sz="2600" i="0" u="none" strike="noStrike" kern="1200" cap="none" spc="0" normalizeH="0" baseline="0" noProof="0" dirty="0">
                <a:ln>
                  <a:noFill/>
                </a:ln>
                <a:solidFill>
                  <a:srgbClr val="C00000"/>
                </a:solidFill>
                <a:effectLst/>
                <a:uLnTx/>
                <a:uFillTx/>
                <a:latin typeface="Tw Cen MT"/>
                <a:ea typeface="+mn-ea"/>
                <a:cs typeface="+mn-cs"/>
              </a:rPr>
              <a:t>The Mayor does not prioritize the unhoused population at all; which leaves DC council scrambling and robbing Peter to pay Paul. Then we only have a small amount for PSH this is done purposely by the mayor.</a:t>
            </a:r>
            <a:endParaRPr lang="en-US" sz="2600" i="0" u="none" strike="noStrike" kern="1200" cap="none" spc="0" normalizeH="0" baseline="0" noProof="0" dirty="0">
              <a:ln>
                <a:noFill/>
              </a:ln>
              <a:solidFill>
                <a:srgbClr val="C00000"/>
              </a:solidFill>
              <a:effectLst/>
              <a:uLnTx/>
              <a:uFillTx/>
              <a:latin typeface="Tw Cen MT"/>
            </a:endParaRPr>
          </a:p>
          <a:p>
            <a:pPr marL="621030" indent="-621030">
              <a:defRPr/>
            </a:pPr>
            <a:endParaRPr lang="en-US" sz="2600" i="0" u="none" strike="noStrike" kern="1200" cap="none" spc="0" normalizeH="0" baseline="0" noProof="0" dirty="0">
              <a:ln>
                <a:noFill/>
              </a:ln>
              <a:solidFill>
                <a:srgbClr val="C00000"/>
              </a:solidFill>
              <a:effectLst/>
              <a:uLnTx/>
              <a:uFillTx/>
              <a:latin typeface="Tw Cen MT"/>
            </a:endParaRPr>
          </a:p>
        </p:txBody>
      </p:sp>
      <p:sp>
        <p:nvSpPr>
          <p:cNvPr id="3" name="Title 2">
            <a:extLst>
              <a:ext uri="{FF2B5EF4-FFF2-40B4-BE49-F238E27FC236}">
                <a16:creationId xmlns:a16="http://schemas.microsoft.com/office/drawing/2014/main" id="{71E6F471-E9FF-2246-AA97-AA9B55F96B48}"/>
              </a:ext>
            </a:extLst>
          </p:cNvPr>
          <p:cNvSpPr>
            <a:spLocks noGrp="1"/>
          </p:cNvSpPr>
          <p:nvPr>
            <p:ph type="title"/>
          </p:nvPr>
        </p:nvSpPr>
        <p:spPr/>
        <p:txBody>
          <a:bodyPr/>
          <a:lstStyle/>
          <a:p>
            <a:r>
              <a:rPr lang="en-US"/>
              <a:t>Live Notes HUD CoC Builds</a:t>
            </a:r>
          </a:p>
        </p:txBody>
      </p:sp>
      <p:sp>
        <p:nvSpPr>
          <p:cNvPr id="4" name="Slide Number Placeholder 3">
            <a:extLst>
              <a:ext uri="{FF2B5EF4-FFF2-40B4-BE49-F238E27FC236}">
                <a16:creationId xmlns:a16="http://schemas.microsoft.com/office/drawing/2014/main" id="{7A945DE2-065A-6718-E9AC-ABD4323302DC}"/>
              </a:ext>
            </a:extLst>
          </p:cNvPr>
          <p:cNvSpPr>
            <a:spLocks noGrp="1"/>
          </p:cNvSpPr>
          <p:nvPr>
            <p:ph type="sldNum" idx="12"/>
          </p:nvPr>
        </p:nvSpPr>
        <p:spPr/>
        <p:txBody>
          <a:bodyPr/>
          <a:lstStyle/>
          <a:p>
            <a:fld id="{00000000-1234-1234-1234-123412341234}" type="slidenum">
              <a:rPr lang="en-US" smtClean="0"/>
              <a:pPr/>
              <a:t>55</a:t>
            </a:fld>
            <a:endParaRPr lang="en-US"/>
          </a:p>
        </p:txBody>
      </p:sp>
      <p:pic>
        <p:nvPicPr>
          <p:cNvPr id="7" name="Picture 6" descr="Background pattern&#10;&#10;Description automatically generated">
            <a:extLst>
              <a:ext uri="{FF2B5EF4-FFF2-40B4-BE49-F238E27FC236}">
                <a16:creationId xmlns:a16="http://schemas.microsoft.com/office/drawing/2014/main" id="{C85587C8-81BD-CC05-9E8D-2F2474204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4521" y="0"/>
            <a:ext cx="1803078" cy="1374271"/>
          </a:xfrm>
          <a:prstGeom prst="rect">
            <a:avLst/>
          </a:prstGeom>
        </p:spPr>
      </p:pic>
    </p:spTree>
    <p:extLst>
      <p:ext uri="{BB962C8B-B14F-4D97-AF65-F5344CB8AC3E}">
        <p14:creationId xmlns:p14="http://schemas.microsoft.com/office/powerpoint/2010/main" val="2602306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87615D4-51A5-36EB-8D90-1909D0BF93C6}"/>
              </a:ext>
            </a:extLst>
          </p:cNvPr>
          <p:cNvSpPr>
            <a:spLocks noGrp="1"/>
          </p:cNvSpPr>
          <p:nvPr>
            <p:ph type="body" idx="1"/>
          </p:nvPr>
        </p:nvSpPr>
        <p:spPr/>
        <p:txBody>
          <a:bodyPr>
            <a:noAutofit/>
          </a:bodyPr>
          <a:lstStyle/>
          <a:p>
            <a:pPr marL="621030" indent="-621030">
              <a:defRPr/>
            </a:pPr>
            <a:r>
              <a:rPr lang="en-US" sz="2800" b="1">
                <a:solidFill>
                  <a:srgbClr val="C00000"/>
                </a:solidFill>
                <a:latin typeface="Tw Cen MT"/>
              </a:rPr>
              <a:t>RE (PFFC): </a:t>
            </a:r>
            <a:r>
              <a:rPr lang="en-US" sz="2800">
                <a:solidFill>
                  <a:srgbClr val="C00000"/>
                </a:solidFill>
                <a:latin typeface="Tw Cen MT"/>
              </a:rPr>
              <a:t>Sadly, homelessness has become a business. They say if you have a problem with something join it to be a change maker isn't it our purpose to put ourselves and homeless services out of business by ending homelessness. We will never get there unless we get a mayor who is passionate about the topic of ending homelessness.</a:t>
            </a:r>
            <a:endParaRPr lang="en-US"/>
          </a:p>
          <a:p>
            <a:pPr marL="621030" indent="-621030">
              <a:defRPr/>
            </a:pPr>
            <a:r>
              <a:rPr kumimoji="0" lang="en-US" sz="2800" b="1" i="0" u="none" strike="noStrike" kern="1200" cap="none" spc="0" normalizeH="0" baseline="0" noProof="0">
                <a:ln>
                  <a:noFill/>
                </a:ln>
                <a:solidFill>
                  <a:srgbClr val="C00000"/>
                </a:solidFill>
                <a:effectLst/>
                <a:uLnTx/>
                <a:uFillTx/>
                <a:latin typeface="Tw Cen MT"/>
                <a:ea typeface="+mn-ea"/>
                <a:cs typeface="+mn-cs"/>
              </a:rPr>
              <a:t>RW (PFFC): </a:t>
            </a:r>
            <a:r>
              <a:rPr kumimoji="0" lang="en-US" sz="2800" i="0" u="none" strike="noStrike" kern="1200" cap="none" spc="0" normalizeH="0" baseline="0" noProof="0">
                <a:ln>
                  <a:noFill/>
                </a:ln>
                <a:solidFill>
                  <a:srgbClr val="C00000"/>
                </a:solidFill>
                <a:effectLst/>
                <a:uLnTx/>
                <a:uFillTx/>
                <a:latin typeface="Tw Cen MT"/>
                <a:ea typeface="+mn-ea"/>
                <a:cs typeface="+mn-cs"/>
              </a:rPr>
              <a:t>Thank You, Tom and TCP for all the great work you do on behalf of the Community.</a:t>
            </a:r>
            <a:endParaRPr lang="en-US" sz="2800" i="0" u="none" strike="noStrike" kern="1200" cap="none" spc="0" normalizeH="0" baseline="0" noProof="0">
              <a:ln>
                <a:noFill/>
              </a:ln>
              <a:solidFill>
                <a:srgbClr val="C00000"/>
              </a:solidFill>
              <a:effectLst/>
              <a:uLnTx/>
              <a:uFillTx/>
              <a:latin typeface="Tw Cen MT"/>
            </a:endParaRPr>
          </a:p>
          <a:p>
            <a:pPr marL="621030" indent="-621030">
              <a:defRPr/>
            </a:pPr>
            <a:r>
              <a:rPr lang="en-US" sz="2800" b="1">
                <a:solidFill>
                  <a:srgbClr val="C00000"/>
                </a:solidFill>
                <a:latin typeface="Tw Cen MT"/>
              </a:rPr>
              <a:t>RE (PFFC): </a:t>
            </a:r>
            <a:r>
              <a:rPr lang="en-US" sz="2800">
                <a:solidFill>
                  <a:srgbClr val="C00000"/>
                </a:solidFill>
                <a:latin typeface="Tw Cen MT"/>
              </a:rPr>
              <a:t>We need passionate people to be decision makers Thank You Tom for you dedication and passion for the unhoused community.</a:t>
            </a:r>
          </a:p>
          <a:p>
            <a:pPr marL="621030" indent="-621030">
              <a:defRPr/>
            </a:pPr>
            <a:r>
              <a:rPr kumimoji="0" lang="en-US" sz="2800" b="1" i="0" u="none" strike="noStrike" kern="1200" cap="none" spc="0" normalizeH="0" baseline="0" noProof="0">
                <a:ln>
                  <a:noFill/>
                </a:ln>
                <a:solidFill>
                  <a:srgbClr val="C00000"/>
                </a:solidFill>
                <a:effectLst/>
                <a:uLnTx/>
                <a:uFillTx/>
                <a:latin typeface="Tw Cen MT"/>
                <a:ea typeface="+mn-ea"/>
                <a:cs typeface="+mn-cs"/>
              </a:rPr>
              <a:t>TF (TCP): </a:t>
            </a:r>
            <a:r>
              <a:rPr kumimoji="0" lang="en-US" sz="2800" i="0" u="none" strike="noStrike" kern="1200" cap="none" spc="0" normalizeH="0" baseline="0" noProof="0">
                <a:ln>
                  <a:noFill/>
                </a:ln>
                <a:solidFill>
                  <a:srgbClr val="C00000"/>
                </a:solidFill>
                <a:effectLst/>
                <a:uLnTx/>
                <a:uFillTx/>
                <a:latin typeface="Tw Cen MT"/>
                <a:ea typeface="+mn-ea"/>
                <a:cs typeface="+mn-cs"/>
              </a:rPr>
              <a:t>If anyone would like to attend the application training meetings next week, please email me at </a:t>
            </a:r>
            <a:r>
              <a:rPr kumimoji="0" lang="en-US" sz="2800" i="0" u="none" strike="noStrike" kern="1200" cap="none" spc="0" normalizeH="0" baseline="0" noProof="0">
                <a:ln>
                  <a:noFill/>
                </a:ln>
                <a:solidFill>
                  <a:srgbClr val="C00000"/>
                </a:solidFill>
                <a:effectLst/>
                <a:uLnTx/>
                <a:uFillTx/>
                <a:latin typeface="Tw Cen MT"/>
                <a:ea typeface="+mn-ea"/>
                <a:cs typeface="+mn-cs"/>
                <a:hlinkClick r:id="rId3"/>
              </a:rPr>
              <a:t>tfredericksen@community-partnership.org</a:t>
            </a:r>
            <a:r>
              <a:rPr lang="en-US" sz="2800">
                <a:solidFill>
                  <a:srgbClr val="C00000"/>
                </a:solidFill>
                <a:latin typeface="Tw Cen MT"/>
              </a:rPr>
              <a:t> </a:t>
            </a:r>
            <a:endParaRPr lang="en-US" sz="2800" i="0" u="none" strike="noStrike" kern="1200" cap="none" spc="0" normalizeH="0" baseline="0" noProof="0">
              <a:ln>
                <a:noFill/>
              </a:ln>
              <a:solidFill>
                <a:srgbClr val="C00000"/>
              </a:solidFill>
              <a:effectLst/>
              <a:uLnTx/>
              <a:uFillTx/>
              <a:latin typeface="Tw Cen MT"/>
            </a:endParaRPr>
          </a:p>
        </p:txBody>
      </p:sp>
      <p:sp>
        <p:nvSpPr>
          <p:cNvPr id="3" name="Title 2">
            <a:extLst>
              <a:ext uri="{FF2B5EF4-FFF2-40B4-BE49-F238E27FC236}">
                <a16:creationId xmlns:a16="http://schemas.microsoft.com/office/drawing/2014/main" id="{71E6F471-E9FF-2246-AA97-AA9B55F96B48}"/>
              </a:ext>
            </a:extLst>
          </p:cNvPr>
          <p:cNvSpPr>
            <a:spLocks noGrp="1"/>
          </p:cNvSpPr>
          <p:nvPr>
            <p:ph type="title"/>
          </p:nvPr>
        </p:nvSpPr>
        <p:spPr/>
        <p:txBody>
          <a:bodyPr/>
          <a:lstStyle/>
          <a:p>
            <a:r>
              <a:rPr lang="en-US"/>
              <a:t>Live Notes HUD CoC Builds</a:t>
            </a:r>
          </a:p>
        </p:txBody>
      </p:sp>
      <p:sp>
        <p:nvSpPr>
          <p:cNvPr id="4" name="Slide Number Placeholder 3">
            <a:extLst>
              <a:ext uri="{FF2B5EF4-FFF2-40B4-BE49-F238E27FC236}">
                <a16:creationId xmlns:a16="http://schemas.microsoft.com/office/drawing/2014/main" id="{7A945DE2-065A-6718-E9AC-ABD4323302DC}"/>
              </a:ext>
            </a:extLst>
          </p:cNvPr>
          <p:cNvSpPr>
            <a:spLocks noGrp="1"/>
          </p:cNvSpPr>
          <p:nvPr>
            <p:ph type="sldNum" idx="12"/>
          </p:nvPr>
        </p:nvSpPr>
        <p:spPr/>
        <p:txBody>
          <a:bodyPr/>
          <a:lstStyle/>
          <a:p>
            <a:fld id="{00000000-1234-1234-1234-123412341234}" type="slidenum">
              <a:rPr lang="en-US" smtClean="0"/>
              <a:pPr/>
              <a:t>56</a:t>
            </a:fld>
            <a:endParaRPr lang="en-US"/>
          </a:p>
        </p:txBody>
      </p:sp>
      <p:pic>
        <p:nvPicPr>
          <p:cNvPr id="7" name="Picture 6" descr="Background pattern&#10;&#10;Description automatically generated">
            <a:extLst>
              <a:ext uri="{FF2B5EF4-FFF2-40B4-BE49-F238E27FC236}">
                <a16:creationId xmlns:a16="http://schemas.microsoft.com/office/drawing/2014/main" id="{C85587C8-81BD-CC05-9E8D-2F2474204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14521" y="0"/>
            <a:ext cx="1803078" cy="1374271"/>
          </a:xfrm>
          <a:prstGeom prst="rect">
            <a:avLst/>
          </a:prstGeom>
        </p:spPr>
      </p:pic>
    </p:spTree>
    <p:extLst>
      <p:ext uri="{BB962C8B-B14F-4D97-AF65-F5344CB8AC3E}">
        <p14:creationId xmlns:p14="http://schemas.microsoft.com/office/powerpoint/2010/main" val="615597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prstGeom prst="rect">
            <a:avLst/>
          </a:prstGeom>
          <a:noFill/>
          <a:ln>
            <a:noFill/>
          </a:ln>
        </p:spPr>
        <p:txBody>
          <a:bodyPr spcFirstLastPara="1" wrap="square" lIns="101850" tIns="50925" rIns="101850" bIns="50925" anchor="t" anchorCtr="0">
            <a:normAutofit fontScale="32500" lnSpcReduction="20000"/>
          </a:bodyPr>
          <a:lstStyle/>
          <a:p>
            <a:pPr marL="457200" indent="-457200">
              <a:lnSpc>
                <a:spcPct val="120000"/>
              </a:lnSpc>
              <a:buFont typeface="+mj-lt"/>
              <a:buAutoNum type="romanUcPeriod"/>
            </a:pPr>
            <a:r>
              <a:rPr lang="en-US" sz="11100" b="1">
                <a:solidFill>
                  <a:schemeClr val="bg1">
                    <a:lumMod val="50000"/>
                  </a:schemeClr>
                </a:solidFill>
                <a:latin typeface="Tw Cen MT" panose="020B0602020104020603" pitchFamily="34" charset="77"/>
              </a:rPr>
              <a:t>Welcome, Agenda Review, &amp; Housekeeping (5 mins)</a:t>
            </a:r>
          </a:p>
          <a:p>
            <a:pPr marL="457200" indent="-457200">
              <a:lnSpc>
                <a:spcPct val="120000"/>
              </a:lnSpc>
              <a:buFont typeface="+mj-lt"/>
              <a:buAutoNum type="romanUcPeriod"/>
            </a:pPr>
            <a:r>
              <a:rPr lang="en-US" sz="11100" b="1">
                <a:solidFill>
                  <a:schemeClr val="bg1">
                    <a:lumMod val="50000"/>
                  </a:schemeClr>
                </a:solidFill>
                <a:latin typeface="Tw Cen MT" panose="020B0602020104020603" pitchFamily="34" charset="77"/>
              </a:rPr>
              <a:t>Discussion: HUD CoC Builds Funding Opportunity (30 mins)</a:t>
            </a:r>
          </a:p>
          <a:p>
            <a:pPr marL="457200" indent="-457200">
              <a:lnSpc>
                <a:spcPct val="120000"/>
              </a:lnSpc>
              <a:buFont typeface="+mj-lt"/>
              <a:buAutoNum type="romanUcPeriod"/>
            </a:pPr>
            <a:r>
              <a:rPr lang="en-US" sz="11100" b="1">
                <a:latin typeface="Tw Cen MT" panose="020B0602020104020603" pitchFamily="34" charset="77"/>
              </a:rPr>
              <a:t>Systemwide Check-In: Agency Updates (30 mins)</a:t>
            </a:r>
          </a:p>
          <a:p>
            <a:pPr marL="914400" lvl="2" indent="-457200">
              <a:lnSpc>
                <a:spcPct val="120000"/>
              </a:lnSpc>
              <a:buFont typeface="+mj-lt"/>
              <a:buAutoNum type="alphaLcParenR"/>
            </a:pPr>
            <a:r>
              <a:rPr lang="en-US" sz="11100">
                <a:latin typeface="Tw Cen MT" panose="020B0602020104020603" pitchFamily="34" charset="77"/>
              </a:rPr>
              <a:t>DCHA (20 mins)</a:t>
            </a:r>
          </a:p>
          <a:p>
            <a:pPr marL="914400" lvl="2" indent="-457200">
              <a:lnSpc>
                <a:spcPct val="120000"/>
              </a:lnSpc>
              <a:buFont typeface="+mj-lt"/>
              <a:buAutoNum type="alphaLcParenR"/>
            </a:pPr>
            <a:r>
              <a:rPr lang="en-US" sz="11100">
                <a:latin typeface="Tw Cen MT" panose="020B0602020104020603" pitchFamily="34" charset="77"/>
              </a:rPr>
              <a:t>DHCD (10 mins)</a:t>
            </a:r>
          </a:p>
          <a:p>
            <a:pPr marL="914400" lvl="2" indent="-457200">
              <a:lnSpc>
                <a:spcPct val="120000"/>
              </a:lnSpc>
              <a:buFont typeface="+mj-lt"/>
              <a:buAutoNum type="alphaLcParenR"/>
            </a:pPr>
            <a:r>
              <a:rPr lang="en-US" sz="11100">
                <a:latin typeface="Tw Cen MT" panose="020B0602020104020603" pitchFamily="34" charset="77"/>
              </a:rPr>
              <a:t>Previously Flagged &amp; Outstanding Concerns (for transparency)</a:t>
            </a:r>
          </a:p>
          <a:p>
            <a:pPr marL="457200" indent="-457200">
              <a:lnSpc>
                <a:spcPct val="120000"/>
              </a:lnSpc>
              <a:buFont typeface="+mj-lt"/>
              <a:buAutoNum type="romanUcPeriod"/>
            </a:pPr>
            <a:r>
              <a:rPr lang="en-US" sz="11100" b="1">
                <a:solidFill>
                  <a:schemeClr val="bg1">
                    <a:lumMod val="50000"/>
                  </a:schemeClr>
                </a:solidFill>
                <a:latin typeface="Tw Cen MT" panose="020B0602020104020603" pitchFamily="34" charset="77"/>
              </a:rPr>
              <a:t>Governance: Updating the Leadership Slate (30 mins)</a:t>
            </a:r>
          </a:p>
          <a:p>
            <a:pPr marL="457200" indent="-457200">
              <a:lnSpc>
                <a:spcPct val="120000"/>
              </a:lnSpc>
              <a:buFont typeface="+mj-lt"/>
              <a:buAutoNum type="romanUcPeriod"/>
            </a:pPr>
            <a:r>
              <a:rPr lang="en-US" sz="11100" b="1">
                <a:solidFill>
                  <a:schemeClr val="bg1">
                    <a:lumMod val="50000"/>
                  </a:schemeClr>
                </a:solidFill>
                <a:latin typeface="Tw Cen MT" panose="020B0602020104020603" pitchFamily="34" charset="77"/>
              </a:rPr>
              <a:t>Announcements &amp; Reminders (as needed)</a:t>
            </a:r>
          </a:p>
          <a:p>
            <a:pPr marL="457200" indent="-457200">
              <a:lnSpc>
                <a:spcPct val="120000"/>
              </a:lnSpc>
              <a:buFont typeface="+mj-lt"/>
              <a:buAutoNum type="romanUcPeriod"/>
            </a:pPr>
            <a:r>
              <a:rPr lang="en-US" sz="11100" b="1">
                <a:solidFill>
                  <a:schemeClr val="bg1">
                    <a:lumMod val="50000"/>
                  </a:schemeClr>
                </a:solidFill>
                <a:latin typeface="Tw Cen MT" panose="020B0602020104020603" pitchFamily="34" charset="77"/>
              </a:rPr>
              <a:t>Summary &amp; Adjournment (5 mins)</a:t>
            </a:r>
          </a:p>
          <a:p>
            <a:pPr marL="11111" indent="0">
              <a:lnSpc>
                <a:spcPct val="110000"/>
              </a:lnSpc>
              <a:buNone/>
            </a:pPr>
            <a:endParaRPr lang="en-US" sz="5400">
              <a:latin typeface="Tw Cen MT" panose="020B0602020104020603" pitchFamily="34" charset="77"/>
            </a:endParaRP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2" name="Slide Number Placeholder 3">
            <a:extLst>
              <a:ext uri="{FF2B5EF4-FFF2-40B4-BE49-F238E27FC236}">
                <a16:creationId xmlns:a16="http://schemas.microsoft.com/office/drawing/2014/main" id="{3A230B08-704F-6E51-4281-E36F2E3E1AB5}"/>
              </a:ext>
            </a:extLst>
          </p:cNvPr>
          <p:cNvSpPr txBox="1">
            <a:spLocks/>
          </p:cNvSpPr>
          <p:nvPr/>
        </p:nvSpPr>
        <p:spPr>
          <a:xfrm>
            <a:off x="12884550" y="7121630"/>
            <a:ext cx="682752" cy="411334"/>
          </a:xfrm>
          <a:prstGeom prst="rect">
            <a:avLst/>
          </a:prstGeom>
        </p:spPr>
        <p:txBody>
          <a:bodyPr lIns="101858" tIns="50929" rIns="101858" bIns="50929" rtlCol="0" anchor="b"/>
          <a:lstStyle>
            <a:defPPr>
              <a:defRPr lang="en-US"/>
            </a:defPPr>
            <a:lvl1pPr marL="0" algn="l" defTabSz="914187" rtl="0" eaLnBrk="1" latinLnBrk="0" hangingPunct="1">
              <a:defRPr kumimoji="0" lang="en-US" sz="1786" kern="1200" smtClean="0">
                <a:solidFill>
                  <a:srgbClr val="775F55"/>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57</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171082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87615D4-51A5-36EB-8D90-1909D0BF93C6}"/>
              </a:ext>
            </a:extLst>
          </p:cNvPr>
          <p:cNvSpPr>
            <a:spLocks noGrp="1"/>
          </p:cNvSpPr>
          <p:nvPr>
            <p:ph type="body" idx="1"/>
          </p:nvPr>
        </p:nvSpPr>
        <p:spPr>
          <a:xfrm>
            <a:off x="358220" y="1362275"/>
            <a:ext cx="13118738" cy="6002766"/>
          </a:xfrm>
        </p:spPr>
        <p:txBody>
          <a:bodyPr>
            <a:normAutofit fontScale="92500"/>
          </a:bodyPr>
          <a:lstStyle/>
          <a:p>
            <a:pPr marL="0" indent="0">
              <a:buNone/>
            </a:pPr>
            <a:r>
              <a:rPr lang="en-US" sz="2800" b="1">
                <a:solidFill>
                  <a:srgbClr val="C00000"/>
                </a:solidFill>
              </a:rPr>
              <a:t>DCHA Updates</a:t>
            </a:r>
          </a:p>
          <a:p>
            <a:pPr marL="621030" indent="-621030"/>
            <a:r>
              <a:rPr lang="en-US" sz="2800" b="1">
                <a:solidFill>
                  <a:srgbClr val="C00000"/>
                </a:solidFill>
              </a:rPr>
              <a:t>Presenter: </a:t>
            </a:r>
            <a:r>
              <a:rPr lang="en-US" sz="2800">
                <a:solidFill>
                  <a:srgbClr val="C00000"/>
                </a:solidFill>
              </a:rPr>
              <a:t>Hammere Gebreyes</a:t>
            </a:r>
          </a:p>
          <a:p>
            <a:pPr marL="621030" indent="-621030"/>
            <a:r>
              <a:rPr lang="en-US" sz="2800" b="1">
                <a:solidFill>
                  <a:srgbClr val="C00000"/>
                </a:solidFill>
              </a:rPr>
              <a:t>Updates: </a:t>
            </a:r>
          </a:p>
          <a:p>
            <a:pPr marL="1240790" lvl="1" indent="-605790"/>
            <a:r>
              <a:rPr lang="en-US" sz="2400">
                <a:solidFill>
                  <a:srgbClr val="C00000"/>
                </a:solidFill>
              </a:rPr>
              <a:t>Release of the recovery plan. </a:t>
            </a:r>
            <a:r>
              <a:rPr lang="en-US" sz="2400">
                <a:solidFill>
                  <a:srgbClr val="C00000"/>
                </a:solidFill>
                <a:hlinkClick r:id="rId3"/>
              </a:rPr>
              <a:t>Document is on the website</a:t>
            </a:r>
            <a:r>
              <a:rPr lang="en-US" sz="2400">
                <a:solidFill>
                  <a:srgbClr val="C00000"/>
                </a:solidFill>
              </a:rPr>
              <a:t>. Updates to the plan in the coming month.</a:t>
            </a:r>
          </a:p>
          <a:p>
            <a:pPr marL="1240790" lvl="1" indent="-605790"/>
            <a:r>
              <a:rPr lang="en-US" sz="2400">
                <a:solidFill>
                  <a:srgbClr val="C00000"/>
                </a:solidFill>
              </a:rPr>
              <a:t>In the meantime, the voucher program has continued to have more in person activities. New headquarters is in Chinatown 702 8</a:t>
            </a:r>
            <a:r>
              <a:rPr lang="en-US" sz="2400" baseline="30000">
                <a:solidFill>
                  <a:srgbClr val="C00000"/>
                </a:solidFill>
              </a:rPr>
              <a:t>th</a:t>
            </a:r>
            <a:r>
              <a:rPr lang="en-US" sz="2400">
                <a:solidFill>
                  <a:srgbClr val="C00000"/>
                </a:solidFill>
              </a:rPr>
              <a:t> St. Opening other satellite locations. Doing briefings in person through the landlord symposium and events. Working to make connections to voucher holders and landlords.</a:t>
            </a:r>
            <a:endParaRPr lang="en-US" sz="2400">
              <a:solidFill>
                <a:srgbClr val="002060"/>
              </a:solidFill>
            </a:endParaRPr>
          </a:p>
          <a:p>
            <a:pPr marL="1240790" lvl="1" indent="-605790"/>
            <a:r>
              <a:rPr lang="en-US" sz="2400">
                <a:solidFill>
                  <a:srgbClr val="C00000"/>
                </a:solidFill>
              </a:rPr>
              <a:t>Continue to work to make systems better – like rent reasonableness – Should be able to provide more updates at next meeting. Trying to inform landlords and voucher holders about the process. </a:t>
            </a:r>
            <a:endParaRPr lang="en-US" sz="2400">
              <a:solidFill>
                <a:srgbClr val="002060"/>
              </a:solidFill>
            </a:endParaRPr>
          </a:p>
          <a:p>
            <a:pPr marL="1240790" lvl="1" indent="-605790"/>
            <a:r>
              <a:rPr lang="en-US" sz="2400">
                <a:solidFill>
                  <a:srgbClr val="C00000"/>
                </a:solidFill>
              </a:rPr>
              <a:t>Increasing utilization on local and federal side. Pulled a lot from waitlist for the federal vouchers. Trying to work with DHS for local dollars. </a:t>
            </a:r>
            <a:endParaRPr lang="en-US" sz="2400">
              <a:solidFill>
                <a:srgbClr val="002060"/>
              </a:solidFill>
            </a:endParaRPr>
          </a:p>
          <a:p>
            <a:pPr marL="1240790" lvl="1" indent="-605790"/>
            <a:r>
              <a:rPr lang="en-US" sz="2400">
                <a:solidFill>
                  <a:srgbClr val="C00000"/>
                </a:solidFill>
              </a:rPr>
              <a:t>Doing work with families exiting FRSP – will have more actual numbers to share in the coming months on this. Working to smooth out the process and continue to work on it. </a:t>
            </a:r>
            <a:endParaRPr lang="en-US" sz="2400"/>
          </a:p>
          <a:p>
            <a:pPr marL="0" indent="0">
              <a:spcBef>
                <a:spcPts val="1200"/>
              </a:spcBef>
              <a:buNone/>
            </a:pPr>
            <a:r>
              <a:rPr lang="en-US" sz="2800" b="1">
                <a:solidFill>
                  <a:srgbClr val="C00000"/>
                </a:solidFill>
              </a:rPr>
              <a:t>Feedback: </a:t>
            </a:r>
          </a:p>
          <a:p>
            <a:pPr marL="621030" indent="-621030"/>
            <a:r>
              <a:rPr lang="en-US" sz="2800" b="1">
                <a:solidFill>
                  <a:srgbClr val="C00000"/>
                </a:solidFill>
              </a:rPr>
              <a:t>RE (PFFC): </a:t>
            </a:r>
            <a:r>
              <a:rPr lang="en-US" sz="2800">
                <a:solidFill>
                  <a:srgbClr val="C00000"/>
                </a:solidFill>
              </a:rPr>
              <a:t>Hey Hammere, I see positive changes at DCHA thank you , Director Shaw and Director Pettigrew for the dedication and hard work . I see the passion </a:t>
            </a:r>
          </a:p>
        </p:txBody>
      </p:sp>
      <p:sp>
        <p:nvSpPr>
          <p:cNvPr id="3" name="Title 2">
            <a:extLst>
              <a:ext uri="{FF2B5EF4-FFF2-40B4-BE49-F238E27FC236}">
                <a16:creationId xmlns:a16="http://schemas.microsoft.com/office/drawing/2014/main" id="{71E6F471-E9FF-2246-AA97-AA9B55F96B48}"/>
              </a:ext>
            </a:extLst>
          </p:cNvPr>
          <p:cNvSpPr>
            <a:spLocks noGrp="1"/>
          </p:cNvSpPr>
          <p:nvPr>
            <p:ph type="title"/>
          </p:nvPr>
        </p:nvSpPr>
        <p:spPr/>
        <p:txBody>
          <a:bodyPr/>
          <a:lstStyle/>
          <a:p>
            <a:r>
              <a:rPr lang="en-US"/>
              <a:t>Live Notes on DCHA Updates</a:t>
            </a:r>
          </a:p>
        </p:txBody>
      </p:sp>
      <p:sp>
        <p:nvSpPr>
          <p:cNvPr id="4" name="Slide Number Placeholder 3">
            <a:extLst>
              <a:ext uri="{FF2B5EF4-FFF2-40B4-BE49-F238E27FC236}">
                <a16:creationId xmlns:a16="http://schemas.microsoft.com/office/drawing/2014/main" id="{7A945DE2-065A-6718-E9AC-ABD4323302DC}"/>
              </a:ext>
            </a:extLst>
          </p:cNvPr>
          <p:cNvSpPr>
            <a:spLocks noGrp="1"/>
          </p:cNvSpPr>
          <p:nvPr>
            <p:ph type="sldNum" idx="12"/>
          </p:nvPr>
        </p:nvSpPr>
        <p:spPr/>
        <p:txBody>
          <a:bodyPr/>
          <a:lstStyle/>
          <a:p>
            <a:fld id="{00000000-1234-1234-1234-123412341234}" type="slidenum">
              <a:rPr lang="en-US" smtClean="0"/>
              <a:pPr/>
              <a:t>58</a:t>
            </a:fld>
            <a:endParaRPr lang="en-US"/>
          </a:p>
        </p:txBody>
      </p:sp>
      <p:pic>
        <p:nvPicPr>
          <p:cNvPr id="7" name="Picture 6" descr="Background pattern&#10;&#10;Description automatically generated">
            <a:extLst>
              <a:ext uri="{FF2B5EF4-FFF2-40B4-BE49-F238E27FC236}">
                <a16:creationId xmlns:a16="http://schemas.microsoft.com/office/drawing/2014/main" id="{C85587C8-81BD-CC05-9E8D-2F2474204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14521" y="0"/>
            <a:ext cx="1803078" cy="1374271"/>
          </a:xfrm>
          <a:prstGeom prst="rect">
            <a:avLst/>
          </a:prstGeom>
        </p:spPr>
      </p:pic>
    </p:spTree>
    <p:extLst>
      <p:ext uri="{BB962C8B-B14F-4D97-AF65-F5344CB8AC3E}">
        <p14:creationId xmlns:p14="http://schemas.microsoft.com/office/powerpoint/2010/main" val="2484277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CFDF-718E-D6AC-4D5B-6B56DA5D22E4}"/>
              </a:ext>
            </a:extLst>
          </p:cNvPr>
          <p:cNvSpPr>
            <a:spLocks noGrp="1"/>
          </p:cNvSpPr>
          <p:nvPr>
            <p:ph type="title"/>
          </p:nvPr>
        </p:nvSpPr>
        <p:spPr/>
        <p:txBody>
          <a:bodyPr/>
          <a:lstStyle/>
          <a:p>
            <a:r>
              <a:rPr lang="en-US"/>
              <a:t>DHCD Consolidated Plan updates </a:t>
            </a:r>
          </a:p>
        </p:txBody>
      </p:sp>
      <p:sp>
        <p:nvSpPr>
          <p:cNvPr id="3" name="Content Placeholder 2">
            <a:extLst>
              <a:ext uri="{FF2B5EF4-FFF2-40B4-BE49-F238E27FC236}">
                <a16:creationId xmlns:a16="http://schemas.microsoft.com/office/drawing/2014/main" id="{F3CB1CEA-E603-6CDC-4DC7-CDEABDAE5D35}"/>
              </a:ext>
            </a:extLst>
          </p:cNvPr>
          <p:cNvSpPr>
            <a:spLocks noGrp="1"/>
          </p:cNvSpPr>
          <p:nvPr>
            <p:ph idx="1"/>
          </p:nvPr>
        </p:nvSpPr>
        <p:spPr>
          <a:xfrm>
            <a:off x="457249" y="1138224"/>
            <a:ext cx="12435840" cy="6265896"/>
          </a:xfrm>
        </p:spPr>
        <p:txBody>
          <a:bodyPr vert="horz" lIns="103632" tIns="51816" rIns="103632" bIns="51816" rtlCol="0" anchor="t">
            <a:normAutofit/>
          </a:bodyPr>
          <a:lstStyle/>
          <a:p>
            <a:pPr>
              <a:spcBef>
                <a:spcPts val="0"/>
              </a:spcBef>
            </a:pPr>
            <a:r>
              <a:rPr lang="en-US" sz="2720">
                <a:latin typeface="Neutra Text"/>
                <a:ea typeface="Times New Roman" panose="02020603050405020304" pitchFamily="18" charset="0"/>
                <a:cs typeface="Aptos" panose="020B0004020202020204" pitchFamily="34" charset="0"/>
              </a:rPr>
              <a:t>Annual Action Plan submitted to HUD on August 16, 2024.</a:t>
            </a:r>
            <a:endParaRPr lang="en-US">
              <a:latin typeface="Neutra Text"/>
            </a:endParaRPr>
          </a:p>
          <a:p>
            <a:pPr lvl="1">
              <a:spcBef>
                <a:spcPts val="0"/>
              </a:spcBef>
              <a:buFont typeface="Courier New" panose="02070309020205020404" pitchFamily="49" charset="0"/>
              <a:buChar char="o"/>
            </a:pPr>
            <a:r>
              <a:rPr lang="en-US" sz="2267">
                <a:latin typeface="Neutra Text"/>
                <a:ea typeface="Times New Roman" panose="02020603050405020304" pitchFamily="18" charset="0"/>
                <a:cs typeface="Aptos" panose="020B0004020202020204" pitchFamily="34" charset="0"/>
              </a:rPr>
              <a:t>Materials posted for public comment can be found on DHCD website. </a:t>
            </a:r>
          </a:p>
          <a:p>
            <a:pPr lvl="1">
              <a:spcBef>
                <a:spcPts val="0"/>
              </a:spcBef>
              <a:buFont typeface="Courier New" panose="02070309020205020404" pitchFamily="49" charset="0"/>
              <a:buChar char="o"/>
            </a:pPr>
            <a:r>
              <a:rPr lang="en-US" sz="2267">
                <a:latin typeface="Neutra Text"/>
                <a:ea typeface="Times New Roman" panose="02020603050405020304" pitchFamily="18" charset="0"/>
                <a:cs typeface="Aptos" panose="020B0004020202020204" pitchFamily="34" charset="0"/>
                <a:hlinkClick r:id="rId2"/>
              </a:rPr>
              <a:t>https://dhcd.dc.gov/publication/fy2025-annual-action-plan-aap-draft</a:t>
            </a:r>
            <a:r>
              <a:rPr lang="en-US" sz="2267">
                <a:latin typeface="Neutra Text"/>
                <a:ea typeface="Times New Roman" panose="02020603050405020304" pitchFamily="18" charset="0"/>
                <a:cs typeface="Aptos" panose="020B0004020202020204" pitchFamily="34" charset="0"/>
              </a:rPr>
              <a:t> </a:t>
            </a:r>
          </a:p>
          <a:p>
            <a:pPr marL="518145" lvl="1" indent="0">
              <a:spcBef>
                <a:spcPts val="0"/>
              </a:spcBef>
              <a:buNone/>
            </a:pPr>
            <a:endParaRPr lang="en-US" sz="2267">
              <a:latin typeface="Neutra Text"/>
              <a:ea typeface="Times New Roman" panose="02020603050405020304" pitchFamily="18" charset="0"/>
              <a:cs typeface="Helvetica"/>
            </a:endParaRPr>
          </a:p>
          <a:p>
            <a:pPr>
              <a:spcBef>
                <a:spcPts val="0"/>
              </a:spcBef>
            </a:pPr>
            <a:r>
              <a:rPr lang="en-US" sz="2720">
                <a:latin typeface="Neutra Text"/>
                <a:ea typeface="Times New Roman" panose="02020603050405020304" pitchFamily="18" charset="0"/>
                <a:cs typeface="Aptos" panose="020B0004020202020204" pitchFamily="34" charset="0"/>
              </a:rPr>
              <a:t>Recovery Housing Allocation Plan (RHP) submitted to HUD on August 16, 2024.</a:t>
            </a:r>
            <a:endParaRPr lang="en-US" sz="2720">
              <a:latin typeface="Neutra Text"/>
              <a:ea typeface="Aptos" panose="020B0004020202020204" pitchFamily="34" charset="0"/>
              <a:cs typeface="Aptos" panose="020B0004020202020204" pitchFamily="34" charset="0"/>
            </a:endParaRPr>
          </a:p>
          <a:p>
            <a:pPr lvl="1">
              <a:spcBef>
                <a:spcPts val="0"/>
              </a:spcBef>
              <a:buFont typeface="Courier New" panose="02070309020205020404" pitchFamily="49" charset="0"/>
              <a:buChar char="o"/>
            </a:pPr>
            <a:r>
              <a:rPr lang="en-US" sz="2267">
                <a:latin typeface="Neutra Text"/>
                <a:ea typeface="Times New Roman" panose="02020603050405020304" pitchFamily="18" charset="0"/>
                <a:cs typeface="Aptos" panose="020B0004020202020204" pitchFamily="34" charset="0"/>
              </a:rPr>
              <a:t>The RHP funding will appear in DFD’s Summer 2024 Consolidated RFP.</a:t>
            </a:r>
            <a:endParaRPr lang="en-US" sz="2267">
              <a:latin typeface="Neutra Text"/>
              <a:ea typeface="Aptos" panose="020B0004020202020204" pitchFamily="34" charset="0"/>
              <a:cs typeface="Aptos" panose="020B0004020202020204" pitchFamily="34" charset="0"/>
            </a:endParaRPr>
          </a:p>
          <a:p>
            <a:pPr lvl="1">
              <a:spcBef>
                <a:spcPts val="0"/>
              </a:spcBef>
              <a:buFont typeface="Courier New" panose="02070309020205020404" pitchFamily="49" charset="0"/>
              <a:buChar char="o"/>
            </a:pPr>
            <a:r>
              <a:rPr lang="en-US" sz="2267">
                <a:latin typeface="Neutra Text"/>
                <a:ea typeface="Times New Roman" panose="02020603050405020304" pitchFamily="18" charset="0"/>
                <a:cs typeface="Aptos" panose="020B0004020202020204" pitchFamily="34" charset="0"/>
              </a:rPr>
              <a:t>DHCD will set a meeting for RHP partners for next week.</a:t>
            </a:r>
            <a:endParaRPr lang="en-US" sz="2267">
              <a:latin typeface="Neutra Text"/>
              <a:ea typeface="Aptos" panose="020B0004020202020204" pitchFamily="34" charset="0"/>
              <a:cs typeface="Aptos" panose="020B0004020202020204" pitchFamily="34" charset="0"/>
            </a:endParaRPr>
          </a:p>
          <a:p>
            <a:pPr lvl="1">
              <a:spcBef>
                <a:spcPts val="0"/>
              </a:spcBef>
              <a:buFont typeface="Courier New" panose="02070309020205020404" pitchFamily="49" charset="0"/>
              <a:buChar char="o"/>
            </a:pPr>
            <a:r>
              <a:rPr lang="en-US" sz="2267">
                <a:latin typeface="Neutra Text"/>
                <a:ea typeface="Aptos" panose="020B0004020202020204" pitchFamily="34" charset="0"/>
                <a:cs typeface="Helvetica"/>
                <a:hlinkClick r:id="rId3"/>
              </a:rPr>
              <a:t>https://dhcd.dc.gov/sites/default/files/dc/sites/dhcd/publication/attachments/Draft%20FY%202025%20RHP%20Substantial%20Amendment.pdf</a:t>
            </a:r>
            <a:r>
              <a:rPr lang="en-US" sz="2267">
                <a:latin typeface="Neutra Text"/>
                <a:ea typeface="Aptos" panose="020B0004020202020204" pitchFamily="34" charset="0"/>
                <a:cs typeface="Helvetica"/>
              </a:rPr>
              <a:t> </a:t>
            </a:r>
            <a:endParaRPr lang="en-US" sz="2267">
              <a:latin typeface="Neutra Text"/>
              <a:ea typeface="Aptos" panose="020B0004020202020204" pitchFamily="34" charset="0"/>
              <a:cs typeface="Aptos" panose="020B0004020202020204" pitchFamily="34" charset="0"/>
            </a:endParaRPr>
          </a:p>
          <a:p>
            <a:pPr>
              <a:spcBef>
                <a:spcPts val="0"/>
              </a:spcBef>
              <a:buFont typeface="Arial"/>
              <a:buAutoNum type="arabicPeriod"/>
            </a:pPr>
            <a:endParaRPr lang="en-US" sz="2267">
              <a:latin typeface="Neutra Text"/>
              <a:ea typeface="Times New Roman" panose="02020603050405020304" pitchFamily="18" charset="0"/>
              <a:cs typeface="Aptos" panose="020B0004020202020204" pitchFamily="34" charset="0"/>
            </a:endParaRPr>
          </a:p>
          <a:p>
            <a:pPr>
              <a:spcBef>
                <a:spcPts val="0"/>
              </a:spcBef>
            </a:pPr>
            <a:r>
              <a:rPr lang="en-US" sz="2720">
                <a:latin typeface="Neutra Text"/>
                <a:ea typeface="Times New Roman" panose="02020603050405020304" pitchFamily="18" charset="0"/>
                <a:cs typeface="Aptos" panose="020B0004020202020204" pitchFamily="34" charset="0"/>
              </a:rPr>
              <a:t>Consolidated Annual Performance and Evaluation Report (CAPER) must be submitted to HUD no later than December 31, 2024.</a:t>
            </a:r>
          </a:p>
          <a:p>
            <a:pPr lvl="1">
              <a:spcBef>
                <a:spcPts val="0"/>
              </a:spcBef>
              <a:buFont typeface="Courier New" panose="02070309020205020404" pitchFamily="49" charset="0"/>
              <a:buChar char="o"/>
            </a:pPr>
            <a:r>
              <a:rPr lang="en-US" sz="2267">
                <a:latin typeface="Neutra Text"/>
                <a:ea typeface="Times New Roman" panose="02020603050405020304" pitchFamily="18" charset="0"/>
                <a:cs typeface="Aptos" panose="020B0004020202020204" pitchFamily="34" charset="0"/>
              </a:rPr>
              <a:t>CAPER public hearing scheduled December 16, 2024, at 6:30pm at 1909 MLK Jr. Ave, SE.</a:t>
            </a:r>
            <a:endParaRPr lang="en-US" sz="2267">
              <a:latin typeface="Neutra Text"/>
              <a:ea typeface="Aptos" panose="020B0004020202020204" pitchFamily="34" charset="0"/>
              <a:cs typeface="Aptos" panose="020B0004020202020204" pitchFamily="34" charset="0"/>
            </a:endParaRPr>
          </a:p>
          <a:p>
            <a:pPr lvl="1">
              <a:spcBef>
                <a:spcPts val="0"/>
              </a:spcBef>
              <a:buFont typeface="Courier New" panose="02070309020205020404" pitchFamily="49" charset="0"/>
              <a:buChar char="o"/>
            </a:pPr>
            <a:r>
              <a:rPr lang="en-US" sz="2267">
                <a:latin typeface="Neutra Text"/>
                <a:ea typeface="Times New Roman" panose="02020603050405020304" pitchFamily="18" charset="0"/>
                <a:cs typeface="Aptos" panose="020B0004020202020204" pitchFamily="34" charset="0"/>
              </a:rPr>
              <a:t>Target date to submit is December 20, 2024.</a:t>
            </a:r>
            <a:endParaRPr lang="en-US" sz="2267">
              <a:latin typeface="Neutra Text"/>
              <a:ea typeface="Aptos" panose="020B0004020202020204" pitchFamily="34" charset="0"/>
              <a:cs typeface="Aptos" panose="020B0004020202020204" pitchFamily="34" charset="0"/>
            </a:endParaRPr>
          </a:p>
          <a:p>
            <a:pPr lvl="1">
              <a:spcBef>
                <a:spcPts val="0"/>
              </a:spcBef>
              <a:buFont typeface="Courier New" panose="02070309020205020404" pitchFamily="49" charset="0"/>
              <a:buChar char="o"/>
            </a:pPr>
            <a:r>
              <a:rPr lang="en-US" sz="2267">
                <a:latin typeface="Neutra Text"/>
                <a:ea typeface="Times New Roman" panose="02020603050405020304" pitchFamily="18" charset="0"/>
                <a:cs typeface="Aptos" panose="020B0004020202020204" pitchFamily="34" charset="0"/>
              </a:rPr>
              <a:t>Target date to start 15-day statutory comment period will be December 4-19, 2024.</a:t>
            </a:r>
          </a:p>
          <a:p>
            <a:endParaRPr lang="en-US"/>
          </a:p>
        </p:txBody>
      </p:sp>
      <p:sp>
        <p:nvSpPr>
          <p:cNvPr id="4" name="Footer Placeholder 3">
            <a:extLst>
              <a:ext uri="{FF2B5EF4-FFF2-40B4-BE49-F238E27FC236}">
                <a16:creationId xmlns:a16="http://schemas.microsoft.com/office/drawing/2014/main" id="{EC7D6527-1B83-2015-4022-AE89037E5AC7}"/>
              </a:ext>
            </a:extLst>
          </p:cNvPr>
          <p:cNvSpPr>
            <a:spLocks noGrp="1"/>
          </p:cNvSpPr>
          <p:nvPr>
            <p:ph type="ftr" sz="quarter" idx="11"/>
          </p:nvPr>
        </p:nvSpPr>
        <p:spPr/>
        <p:txBody>
          <a:bodyPr/>
          <a:lstStyle/>
          <a:p>
            <a:pPr defTabSz="1036290"/>
            <a:r>
              <a:rPr lang="en-US">
                <a:solidFill>
                  <a:srgbClr val="012C3B">
                    <a:tint val="75000"/>
                  </a:srgbClr>
                </a:solidFill>
              </a:rPr>
              <a:t>DRAFT:  NOT FOR DISTRIBUTION </a:t>
            </a:r>
          </a:p>
        </p:txBody>
      </p:sp>
      <p:sp>
        <p:nvSpPr>
          <p:cNvPr id="5" name="Slide Number Placeholder 4">
            <a:extLst>
              <a:ext uri="{FF2B5EF4-FFF2-40B4-BE49-F238E27FC236}">
                <a16:creationId xmlns:a16="http://schemas.microsoft.com/office/drawing/2014/main" id="{C784C494-4C71-8C80-0219-64E17824EE33}"/>
              </a:ext>
            </a:extLst>
          </p:cNvPr>
          <p:cNvSpPr>
            <a:spLocks noGrp="1"/>
          </p:cNvSpPr>
          <p:nvPr>
            <p:ph type="sldNum" sz="quarter" idx="12"/>
          </p:nvPr>
        </p:nvSpPr>
        <p:spPr/>
        <p:txBody>
          <a:bodyPr/>
          <a:lstStyle/>
          <a:p>
            <a:pPr defTabSz="1036290"/>
            <a:fld id="{B5A5BAFB-C021-4B8F-BC56-71AD777259CD}" type="slidenum">
              <a:rPr lang="en-US">
                <a:solidFill>
                  <a:srgbClr val="012C3B">
                    <a:tint val="75000"/>
                  </a:srgbClr>
                </a:solidFill>
              </a:rPr>
              <a:pPr defTabSz="1036290"/>
              <a:t>59</a:t>
            </a:fld>
            <a:endParaRPr lang="en-US">
              <a:solidFill>
                <a:srgbClr val="012C3B">
                  <a:tint val="75000"/>
                </a:srgbClr>
              </a:solidFill>
            </a:endParaRPr>
          </a:p>
        </p:txBody>
      </p:sp>
    </p:spTree>
    <p:extLst>
      <p:ext uri="{BB962C8B-B14F-4D97-AF65-F5344CB8AC3E}">
        <p14:creationId xmlns:p14="http://schemas.microsoft.com/office/powerpoint/2010/main" val="279808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3AA317-54E7-8245-73C8-85BECD92AD97}"/>
              </a:ext>
            </a:extLst>
          </p:cNvPr>
          <p:cNvSpPr>
            <a:spLocks noGrp="1"/>
          </p:cNvSpPr>
          <p:nvPr>
            <p:ph type="body" idx="1"/>
          </p:nvPr>
        </p:nvSpPr>
        <p:spPr>
          <a:xfrm>
            <a:off x="358220" y="1313392"/>
            <a:ext cx="13118738" cy="5991534"/>
          </a:xfrm>
        </p:spPr>
        <p:txBody>
          <a:bodyPr>
            <a:normAutofit fontScale="92500"/>
          </a:bodyPr>
          <a:lstStyle/>
          <a:p>
            <a:pPr marL="0" indent="0">
              <a:lnSpc>
                <a:spcPct val="120000"/>
              </a:lnSpc>
              <a:buNone/>
            </a:pPr>
            <a:r>
              <a:rPr lang="en-US" sz="2800" b="1"/>
              <a:t>What You Can Expect From Us ~ An Immediate Follow-Up Email</a:t>
            </a:r>
          </a:p>
          <a:p>
            <a:pPr>
              <a:lnSpc>
                <a:spcPct val="120000"/>
              </a:lnSpc>
            </a:pPr>
            <a:r>
              <a:rPr lang="en-US" sz="2800"/>
              <a:t>Timing: Within one business day of the meeting</a:t>
            </a:r>
          </a:p>
          <a:p>
            <a:pPr>
              <a:lnSpc>
                <a:spcPct val="120000"/>
              </a:lnSpc>
            </a:pPr>
            <a:r>
              <a:rPr lang="en-US" sz="2800"/>
              <a:t>Contents: </a:t>
            </a:r>
          </a:p>
          <a:p>
            <a:pPr lvl="1">
              <a:lnSpc>
                <a:spcPct val="120000"/>
              </a:lnSpc>
            </a:pPr>
            <a:r>
              <a:rPr lang="en-US" sz="2400" b="1"/>
              <a:t>PPT Slides </a:t>
            </a:r>
            <a:r>
              <a:rPr lang="en-US" sz="2400"/>
              <a:t>- including notes taken in real-time but without substantive QA/QC</a:t>
            </a:r>
          </a:p>
          <a:p>
            <a:pPr lvl="1">
              <a:lnSpc>
                <a:spcPct val="120000"/>
              </a:lnSpc>
            </a:pPr>
            <a:r>
              <a:rPr lang="en-US" sz="2400" b="1"/>
              <a:t>Opportunities for Feedback </a:t>
            </a:r>
            <a:r>
              <a:rPr lang="en-US" sz="2400"/>
              <a:t>– Ex. Feedback on the Budget Engagement Process</a:t>
            </a:r>
          </a:p>
          <a:p>
            <a:pPr lvl="1">
              <a:lnSpc>
                <a:spcPct val="120000"/>
              </a:lnSpc>
            </a:pPr>
            <a:r>
              <a:rPr lang="en-US" sz="2400" b="1"/>
              <a:t>Reminders/Announcements </a:t>
            </a:r>
            <a:r>
              <a:rPr lang="en-US" sz="2400"/>
              <a:t>– as appropriate and relevant</a:t>
            </a:r>
          </a:p>
          <a:p>
            <a:pPr marL="0" indent="0">
              <a:lnSpc>
                <a:spcPct val="120000"/>
              </a:lnSpc>
              <a:spcBef>
                <a:spcPts val="1200"/>
              </a:spcBef>
              <a:buNone/>
            </a:pPr>
            <a:r>
              <a:rPr lang="en-US" sz="2800" b="1"/>
              <a:t>What We Expect From You ~ Review &amp; Feedback</a:t>
            </a:r>
          </a:p>
          <a:p>
            <a:pPr>
              <a:lnSpc>
                <a:spcPct val="120000"/>
              </a:lnSpc>
            </a:pPr>
            <a:r>
              <a:rPr lang="en-US" sz="2800"/>
              <a:t>Email </a:t>
            </a:r>
            <a:r>
              <a:rPr lang="en-US" sz="2800">
                <a:hlinkClick r:id="rId3"/>
              </a:rPr>
              <a:t>ich.info@dc.gov</a:t>
            </a:r>
            <a:r>
              <a:rPr lang="en-US" sz="2800"/>
              <a:t> with feedback, recommendations or concerns</a:t>
            </a:r>
          </a:p>
          <a:p>
            <a:pPr>
              <a:lnSpc>
                <a:spcPct val="120000"/>
              </a:lnSpc>
            </a:pPr>
            <a:r>
              <a:rPr lang="en-US" sz="2800"/>
              <a:t>Reply to all to include forum co-chairs for awareness as your representatives.</a:t>
            </a:r>
          </a:p>
          <a:p>
            <a:pPr marL="0" indent="0">
              <a:lnSpc>
                <a:spcPct val="120000"/>
              </a:lnSpc>
              <a:spcBef>
                <a:spcPts val="1200"/>
              </a:spcBef>
              <a:buNone/>
            </a:pPr>
            <a:r>
              <a:rPr lang="en-US" sz="2800" b="1"/>
              <a:t>How This Helps Us</a:t>
            </a:r>
          </a:p>
          <a:p>
            <a:pPr>
              <a:lnSpc>
                <a:spcPct val="120000"/>
              </a:lnSpc>
            </a:pPr>
            <a:r>
              <a:rPr lang="en-US" sz="2800"/>
              <a:t>Understand if we are on the right track and responsive to constituent concerns</a:t>
            </a:r>
          </a:p>
          <a:p>
            <a:pPr>
              <a:lnSpc>
                <a:spcPct val="120000"/>
              </a:lnSpc>
            </a:pPr>
            <a:r>
              <a:rPr lang="en-US" sz="2800"/>
              <a:t>Inform meeting agendas, guide resource development, and other partner agency follow-ups</a:t>
            </a:r>
          </a:p>
        </p:txBody>
      </p:sp>
      <p:sp>
        <p:nvSpPr>
          <p:cNvPr id="3" name="Title 2">
            <a:extLst>
              <a:ext uri="{FF2B5EF4-FFF2-40B4-BE49-F238E27FC236}">
                <a16:creationId xmlns:a16="http://schemas.microsoft.com/office/drawing/2014/main" id="{D0248448-2696-042B-AF2D-593E456DB299}"/>
              </a:ext>
            </a:extLst>
          </p:cNvPr>
          <p:cNvSpPr>
            <a:spLocks noGrp="1"/>
          </p:cNvSpPr>
          <p:nvPr>
            <p:ph type="title"/>
          </p:nvPr>
        </p:nvSpPr>
        <p:spPr/>
        <p:txBody>
          <a:bodyPr/>
          <a:lstStyle/>
          <a:p>
            <a:r>
              <a:rPr lang="en-US"/>
              <a:t>Immediate Follow Ups</a:t>
            </a:r>
          </a:p>
        </p:txBody>
      </p:sp>
      <p:sp>
        <p:nvSpPr>
          <p:cNvPr id="4" name="Slide Number Placeholder 3">
            <a:extLst>
              <a:ext uri="{FF2B5EF4-FFF2-40B4-BE49-F238E27FC236}">
                <a16:creationId xmlns:a16="http://schemas.microsoft.com/office/drawing/2014/main" id="{7ADB868F-F3AC-9AE2-78F4-FB20EAACB80A}"/>
              </a:ext>
            </a:extLst>
          </p:cNvPr>
          <p:cNvSpPr>
            <a:spLocks noGrp="1"/>
          </p:cNvSpPr>
          <p:nvPr>
            <p:ph type="sldNum" idx="12"/>
          </p:nvPr>
        </p:nvSpPr>
        <p:spPr/>
        <p:txBody>
          <a:bodyPr/>
          <a:lstStyle/>
          <a:p>
            <a:fld id="{00000000-1234-1234-1234-123412341234}" type="slidenum">
              <a:rPr lang="en-US" smtClean="0"/>
              <a:pPr/>
              <a:t>6</a:t>
            </a:fld>
            <a:endParaRPr lang="en-US"/>
          </a:p>
        </p:txBody>
      </p:sp>
    </p:spTree>
    <p:extLst>
      <p:ext uri="{BB962C8B-B14F-4D97-AF65-F5344CB8AC3E}">
        <p14:creationId xmlns:p14="http://schemas.microsoft.com/office/powerpoint/2010/main" val="980841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87615D4-51A5-36EB-8D90-1909D0BF93C6}"/>
              </a:ext>
            </a:extLst>
          </p:cNvPr>
          <p:cNvSpPr>
            <a:spLocks noGrp="1"/>
          </p:cNvSpPr>
          <p:nvPr>
            <p:ph type="body" idx="1"/>
          </p:nvPr>
        </p:nvSpPr>
        <p:spPr/>
        <p:txBody>
          <a:bodyPr>
            <a:normAutofit/>
          </a:bodyPr>
          <a:lstStyle/>
          <a:p>
            <a:pPr marL="0" indent="0">
              <a:buNone/>
            </a:pPr>
            <a:r>
              <a:rPr lang="en-US" sz="3600" b="1">
                <a:solidFill>
                  <a:srgbClr val="C00000"/>
                </a:solidFill>
              </a:rPr>
              <a:t>DCHA Updates</a:t>
            </a:r>
          </a:p>
          <a:p>
            <a:pPr marL="621030" indent="-621030"/>
            <a:r>
              <a:rPr lang="en-US" sz="3600" b="1">
                <a:solidFill>
                  <a:srgbClr val="C00000"/>
                </a:solidFill>
              </a:rPr>
              <a:t>Presenter: </a:t>
            </a:r>
            <a:r>
              <a:rPr lang="en-US" sz="3600">
                <a:solidFill>
                  <a:srgbClr val="C00000"/>
                </a:solidFill>
              </a:rPr>
              <a:t>Valerie Piper</a:t>
            </a:r>
          </a:p>
          <a:p>
            <a:pPr marL="621030" indent="-621030"/>
            <a:r>
              <a:rPr lang="en-US" sz="3600" b="1">
                <a:solidFill>
                  <a:srgbClr val="C00000"/>
                </a:solidFill>
              </a:rPr>
              <a:t>Updates: </a:t>
            </a:r>
            <a:endParaRPr lang="en-US" sz="3200">
              <a:solidFill>
                <a:srgbClr val="002060"/>
              </a:solidFill>
            </a:endParaRPr>
          </a:p>
          <a:p>
            <a:pPr marL="1240790" lvl="1" indent="-605790"/>
            <a:r>
              <a:rPr lang="en-US" sz="3200">
                <a:solidFill>
                  <a:srgbClr val="C00000"/>
                </a:solidFill>
              </a:rPr>
              <a:t>Folks who have been involved before, there is a 5 year plan the covers all of the funding the district gets from HUD. 5-year consolidated plan has annual action plans. Also, a look back that we file with HUD – what did we do?</a:t>
            </a:r>
            <a:endParaRPr lang="en-US" sz="3200">
              <a:solidFill>
                <a:srgbClr val="002060"/>
              </a:solidFill>
            </a:endParaRPr>
          </a:p>
          <a:p>
            <a:pPr marL="1240790" lvl="1" indent="-605790"/>
            <a:r>
              <a:rPr lang="en-US" sz="3200">
                <a:solidFill>
                  <a:srgbClr val="C00000"/>
                </a:solidFill>
              </a:rPr>
              <a:t>Recovery grant is a little special – it will appear in the summer consolidated RFP. Consolidated funding RFP is not out yet.</a:t>
            </a:r>
            <a:endParaRPr lang="en-US" sz="3200"/>
          </a:p>
        </p:txBody>
      </p:sp>
      <p:sp>
        <p:nvSpPr>
          <p:cNvPr id="3" name="Title 2">
            <a:extLst>
              <a:ext uri="{FF2B5EF4-FFF2-40B4-BE49-F238E27FC236}">
                <a16:creationId xmlns:a16="http://schemas.microsoft.com/office/drawing/2014/main" id="{71E6F471-E9FF-2246-AA97-AA9B55F96B48}"/>
              </a:ext>
            </a:extLst>
          </p:cNvPr>
          <p:cNvSpPr>
            <a:spLocks noGrp="1"/>
          </p:cNvSpPr>
          <p:nvPr>
            <p:ph type="title"/>
          </p:nvPr>
        </p:nvSpPr>
        <p:spPr/>
        <p:txBody>
          <a:bodyPr/>
          <a:lstStyle/>
          <a:p>
            <a:r>
              <a:rPr lang="en-US"/>
              <a:t>Live Notes on DHCD Updates</a:t>
            </a:r>
          </a:p>
        </p:txBody>
      </p:sp>
      <p:sp>
        <p:nvSpPr>
          <p:cNvPr id="4" name="Slide Number Placeholder 3">
            <a:extLst>
              <a:ext uri="{FF2B5EF4-FFF2-40B4-BE49-F238E27FC236}">
                <a16:creationId xmlns:a16="http://schemas.microsoft.com/office/drawing/2014/main" id="{7A945DE2-065A-6718-E9AC-ABD4323302DC}"/>
              </a:ext>
            </a:extLst>
          </p:cNvPr>
          <p:cNvSpPr>
            <a:spLocks noGrp="1"/>
          </p:cNvSpPr>
          <p:nvPr>
            <p:ph type="sldNum" idx="12"/>
          </p:nvPr>
        </p:nvSpPr>
        <p:spPr/>
        <p:txBody>
          <a:bodyPr/>
          <a:lstStyle/>
          <a:p>
            <a:fld id="{00000000-1234-1234-1234-123412341234}" type="slidenum">
              <a:rPr lang="en-US" smtClean="0"/>
              <a:pPr/>
              <a:t>60</a:t>
            </a:fld>
            <a:endParaRPr lang="en-US"/>
          </a:p>
        </p:txBody>
      </p:sp>
      <p:pic>
        <p:nvPicPr>
          <p:cNvPr id="7" name="Picture 6" descr="Background pattern&#10;&#10;Description automatically generated">
            <a:extLst>
              <a:ext uri="{FF2B5EF4-FFF2-40B4-BE49-F238E27FC236}">
                <a16:creationId xmlns:a16="http://schemas.microsoft.com/office/drawing/2014/main" id="{C85587C8-81BD-CC05-9E8D-2F2474204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4521" y="0"/>
            <a:ext cx="1803078" cy="1374271"/>
          </a:xfrm>
          <a:prstGeom prst="rect">
            <a:avLst/>
          </a:prstGeom>
        </p:spPr>
      </p:pic>
    </p:spTree>
    <p:extLst>
      <p:ext uri="{BB962C8B-B14F-4D97-AF65-F5344CB8AC3E}">
        <p14:creationId xmlns:p14="http://schemas.microsoft.com/office/powerpoint/2010/main" val="1901237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74A65C-E2E0-4F02-823E-18F35F1DFB9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5DB38E8-23F6-4FD3-7FDD-13DF0033CABE}"/>
              </a:ext>
            </a:extLst>
          </p:cNvPr>
          <p:cNvSpPr>
            <a:spLocks noGrp="1"/>
          </p:cNvSpPr>
          <p:nvPr>
            <p:ph sz="quarter" idx="1"/>
          </p:nvPr>
        </p:nvSpPr>
        <p:spPr>
          <a:xfrm>
            <a:off x="921172" y="1313392"/>
            <a:ext cx="12555785" cy="5595408"/>
          </a:xfrm>
        </p:spPr>
        <p:txBody>
          <a:bodyPr vert="horz" lIns="101858" tIns="50929" rIns="101858" bIns="50929" anchor="t">
            <a:normAutofit/>
          </a:bodyPr>
          <a:lstStyle/>
          <a:p>
            <a:pPr marL="621030" indent="-621030"/>
            <a:r>
              <a:rPr lang="en-US" sz="3600" b="1"/>
              <a:t>Track Constituent Concerns via </a:t>
            </a:r>
            <a:r>
              <a:rPr lang="en-US" sz="3600" b="1">
                <a:hlinkClick r:id="rId2"/>
              </a:rPr>
              <a:t>July ICH Meeting Digest</a:t>
            </a:r>
            <a:r>
              <a:rPr lang="en-US" sz="3600" b="1"/>
              <a:t> </a:t>
            </a:r>
          </a:p>
          <a:p>
            <a:pPr marL="1240790" lvl="1" indent="-605790"/>
            <a:r>
              <a:rPr lang="en-US" sz="3000" b="1"/>
              <a:t>Purpose</a:t>
            </a:r>
            <a:r>
              <a:rPr lang="en-US" sz="3000"/>
              <a:t>: Summarizing feedback received and highlighting key takeaways.</a:t>
            </a:r>
          </a:p>
          <a:p>
            <a:pPr marL="1240790" lvl="1" indent="-605790"/>
            <a:r>
              <a:rPr lang="en-US" sz="3000" b="1"/>
              <a:t>Background/Context</a:t>
            </a:r>
            <a:r>
              <a:rPr lang="en-US" sz="3000"/>
              <a:t>: </a:t>
            </a:r>
            <a:r>
              <a:rPr lang="en-US" sz="2550"/>
              <a:t>Feedback is received in ICH forums or offline.  Digest is limited, summarizing key topics and sentiments but lacking the details of constituent concerns or community updates.  If we misunderstood or mischaracterized your feedback, please do not hesitate to let us know via email </a:t>
            </a:r>
            <a:r>
              <a:rPr lang="en-US" sz="2550">
                <a:hlinkClick r:id="rId3"/>
              </a:rPr>
              <a:t>ich.info@dc.gov</a:t>
            </a:r>
            <a:r>
              <a:rPr lang="en-US" sz="2550"/>
              <a:t> </a:t>
            </a:r>
          </a:p>
          <a:p>
            <a:pPr marL="634365" lvl="1" indent="0">
              <a:buNone/>
            </a:pPr>
            <a:endParaRPr lang="en-US" sz="2800"/>
          </a:p>
          <a:p>
            <a:pPr marL="621030" indent="-621030"/>
            <a:r>
              <a:rPr lang="en-US" sz="3600" b="1"/>
              <a:t>Track Upcoming Meetings via </a:t>
            </a:r>
            <a:r>
              <a:rPr lang="en-US" sz="3600" b="1">
                <a:hlinkClick r:id="rId4"/>
              </a:rPr>
              <a:t>August ICH At-A-Glance</a:t>
            </a:r>
            <a:r>
              <a:rPr lang="en-US" sz="3600" b="1"/>
              <a:t> </a:t>
            </a:r>
          </a:p>
          <a:p>
            <a:pPr marL="1240790" lvl="1" indent="-605790"/>
            <a:r>
              <a:rPr lang="en-US" sz="3000" b="1"/>
              <a:t>Purpose</a:t>
            </a:r>
            <a:r>
              <a:rPr lang="en-US" sz="3000"/>
              <a:t>: Insight into upcoming meetings and proposed agenda topics.</a:t>
            </a:r>
          </a:p>
          <a:p>
            <a:pPr marL="1240790" lvl="1" indent="-605790"/>
            <a:r>
              <a:rPr lang="en-US" sz="3000" b="1"/>
              <a:t>Background/Context</a:t>
            </a:r>
            <a:r>
              <a:rPr lang="en-US" sz="3000"/>
              <a:t>: </a:t>
            </a:r>
            <a:r>
              <a:rPr lang="en-US" sz="2550"/>
              <a:t>Proposed agenda topics are likely to change.  Please email </a:t>
            </a:r>
            <a:r>
              <a:rPr lang="en-US" sz="2550">
                <a:hlinkClick r:id="rId3"/>
              </a:rPr>
              <a:t>ich.info@dc.gov</a:t>
            </a:r>
            <a:r>
              <a:rPr lang="en-US" sz="2550"/>
              <a:t> to join the listserv and stay current. </a:t>
            </a:r>
          </a:p>
          <a:p>
            <a:pPr marL="1240790" lvl="1" indent="-605790"/>
            <a:endParaRPr lang="en-US" sz="2800"/>
          </a:p>
          <a:p>
            <a:pPr marL="1240790" lvl="1" indent="-605790"/>
            <a:endParaRPr lang="en-US" sz="2800"/>
          </a:p>
        </p:txBody>
      </p:sp>
      <p:sp>
        <p:nvSpPr>
          <p:cNvPr id="3" name="Title 2">
            <a:extLst>
              <a:ext uri="{FF2B5EF4-FFF2-40B4-BE49-F238E27FC236}">
                <a16:creationId xmlns:a16="http://schemas.microsoft.com/office/drawing/2014/main" id="{258197D6-8DF9-2740-2241-F80460D9B8EA}"/>
              </a:ext>
            </a:extLst>
          </p:cNvPr>
          <p:cNvSpPr>
            <a:spLocks noGrp="1"/>
          </p:cNvSpPr>
          <p:nvPr>
            <p:ph type="title"/>
          </p:nvPr>
        </p:nvSpPr>
        <p:spPr/>
        <p:txBody>
          <a:bodyPr/>
          <a:lstStyle/>
          <a:p>
            <a:r>
              <a:rPr lang="en-US" sz="4400" b="1">
                <a:latin typeface="Tw Cen MT" panose="020B0602020104020603" pitchFamily="34" charset="77"/>
              </a:rPr>
              <a:t>Previously Flagged &amp; Outstanding Concerns</a:t>
            </a:r>
            <a:endParaRPr lang="en-US" sz="4400"/>
          </a:p>
        </p:txBody>
      </p:sp>
      <p:sp>
        <p:nvSpPr>
          <p:cNvPr id="4" name="Slide Number Placeholder 3">
            <a:extLst>
              <a:ext uri="{FF2B5EF4-FFF2-40B4-BE49-F238E27FC236}">
                <a16:creationId xmlns:a16="http://schemas.microsoft.com/office/drawing/2014/main" id="{115F2410-82D6-D24B-BB31-3D5ACEE3F928}"/>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61</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6F4C72C6-A62E-06DF-75B7-52675268DC7D}"/>
              </a:ext>
            </a:extLst>
          </p:cNvPr>
          <p:cNvPicPr>
            <a:picLocks noChangeAspect="1"/>
          </p:cNvPicPr>
          <p:nvPr/>
        </p:nvPicPr>
        <p:blipFill rotWithShape="1">
          <a:blip r:embed="rId5"/>
          <a:srcRect l="69429" t="49441" r="4211" b="21946"/>
          <a:stretch/>
        </p:blipFill>
        <p:spPr bwMode="auto">
          <a:xfrm>
            <a:off x="274465" y="5614035"/>
            <a:ext cx="1711325" cy="1294765"/>
          </a:xfrm>
          <a:prstGeom prst="rect">
            <a:avLst/>
          </a:prstGeom>
          <a:ln>
            <a:noFill/>
          </a:ln>
          <a:extLst>
            <a:ext uri="{53640926-AAD7-44D8-BBD7-CCE9431645EC}">
              <a14:shadowObscured xmlns:a14="http://schemas.microsoft.com/office/drawing/2010/main"/>
            </a:ext>
          </a:extLst>
        </p:spPr>
      </p:pic>
      <p:pic>
        <p:nvPicPr>
          <p:cNvPr id="6" name="Picture 5" descr="Logo&#10;&#10;Description automatically generated with low confidence">
            <a:extLst>
              <a:ext uri="{FF2B5EF4-FFF2-40B4-BE49-F238E27FC236}">
                <a16:creationId xmlns:a16="http://schemas.microsoft.com/office/drawing/2014/main" id="{1B9E53F6-C78D-A321-DFEA-11967BBD0A5F}"/>
              </a:ext>
            </a:extLst>
          </p:cNvPr>
          <p:cNvPicPr>
            <a:picLocks noChangeAspect="1"/>
          </p:cNvPicPr>
          <p:nvPr/>
        </p:nvPicPr>
        <p:blipFill rotWithShape="1">
          <a:blip r:embed="rId6"/>
          <a:srcRect l="7350" t="49081" r="71966" b="21886"/>
          <a:stretch/>
        </p:blipFill>
        <p:spPr bwMode="auto">
          <a:xfrm>
            <a:off x="203480" y="2041515"/>
            <a:ext cx="1711324" cy="1674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3461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prstGeom prst="rect">
            <a:avLst/>
          </a:prstGeom>
          <a:noFill/>
          <a:ln>
            <a:noFill/>
          </a:ln>
        </p:spPr>
        <p:txBody>
          <a:bodyPr spcFirstLastPara="1" wrap="square" lIns="101850" tIns="50925" rIns="101850" bIns="50925" anchor="t" anchorCtr="0">
            <a:normAutofit/>
          </a:bodyPr>
          <a:lstStyle/>
          <a:p>
            <a:pPr marL="457200" indent="-457200">
              <a:lnSpc>
                <a:spcPct val="120000"/>
              </a:lnSpc>
              <a:buFont typeface="+mj-lt"/>
              <a:buAutoNum type="romanUcPeriod"/>
            </a:pPr>
            <a:r>
              <a:rPr lang="en-US" sz="3600" b="1">
                <a:solidFill>
                  <a:schemeClr val="bg1">
                    <a:lumMod val="50000"/>
                  </a:schemeClr>
                </a:solidFill>
                <a:latin typeface="Tw Cen MT" panose="020B0602020104020603" pitchFamily="34" charset="77"/>
              </a:rPr>
              <a:t>Welcome, Agenda Review, &amp; Housekeeping (5 mins)</a:t>
            </a:r>
          </a:p>
          <a:p>
            <a:pPr marL="457200" indent="-457200">
              <a:lnSpc>
                <a:spcPct val="120000"/>
              </a:lnSpc>
              <a:buFont typeface="+mj-lt"/>
              <a:buAutoNum type="romanUcPeriod"/>
            </a:pPr>
            <a:r>
              <a:rPr lang="en-US" sz="3600" b="1">
                <a:solidFill>
                  <a:schemeClr val="bg1">
                    <a:lumMod val="50000"/>
                  </a:schemeClr>
                </a:solidFill>
                <a:latin typeface="Tw Cen MT" panose="020B0602020104020603" pitchFamily="34" charset="77"/>
              </a:rPr>
              <a:t>Discussion: HUD CoC Builds Funding Opportunity (30 mins)</a:t>
            </a:r>
          </a:p>
          <a:p>
            <a:pPr marL="457200" indent="-457200">
              <a:lnSpc>
                <a:spcPct val="120000"/>
              </a:lnSpc>
              <a:buFont typeface="+mj-lt"/>
              <a:buAutoNum type="romanUcPeriod"/>
            </a:pPr>
            <a:r>
              <a:rPr lang="en-US" sz="3600" b="1">
                <a:solidFill>
                  <a:schemeClr val="bg1">
                    <a:lumMod val="50000"/>
                  </a:schemeClr>
                </a:solidFill>
                <a:latin typeface="Tw Cen MT" panose="020B0602020104020603" pitchFamily="34" charset="77"/>
              </a:rPr>
              <a:t>Systemwide Check-In: Agency Updates (30 mins)</a:t>
            </a:r>
          </a:p>
          <a:p>
            <a:pPr marL="457200" indent="-457200">
              <a:lnSpc>
                <a:spcPct val="120000"/>
              </a:lnSpc>
              <a:buFont typeface="+mj-lt"/>
              <a:buAutoNum type="romanUcPeriod"/>
            </a:pPr>
            <a:r>
              <a:rPr lang="en-US" sz="3600" b="1">
                <a:latin typeface="Tw Cen MT" panose="020B0602020104020603" pitchFamily="34" charset="77"/>
              </a:rPr>
              <a:t>Governance: Updating the Leadership Slate (30 mins)</a:t>
            </a:r>
          </a:p>
          <a:p>
            <a:pPr marL="457200" indent="-457200">
              <a:lnSpc>
                <a:spcPct val="120000"/>
              </a:lnSpc>
              <a:buFont typeface="+mj-lt"/>
              <a:buAutoNum type="romanUcPeriod"/>
            </a:pPr>
            <a:r>
              <a:rPr lang="en-US" sz="3600" b="1">
                <a:solidFill>
                  <a:schemeClr val="bg1">
                    <a:lumMod val="50000"/>
                  </a:schemeClr>
                </a:solidFill>
                <a:latin typeface="Tw Cen MT" panose="020B0602020104020603" pitchFamily="34" charset="77"/>
              </a:rPr>
              <a:t>Announcements &amp; Reminders (as needed)</a:t>
            </a:r>
          </a:p>
          <a:p>
            <a:pPr marL="457200" indent="-457200">
              <a:lnSpc>
                <a:spcPct val="120000"/>
              </a:lnSpc>
              <a:buFont typeface="+mj-lt"/>
              <a:buAutoNum type="romanUcPeriod"/>
            </a:pPr>
            <a:r>
              <a:rPr lang="en-US" sz="3600" b="1">
                <a:solidFill>
                  <a:schemeClr val="bg1">
                    <a:lumMod val="50000"/>
                  </a:schemeClr>
                </a:solidFill>
                <a:latin typeface="Tw Cen MT" panose="020B0602020104020603" pitchFamily="34" charset="77"/>
              </a:rPr>
              <a:t>Summary &amp; Adjournment (5 mins)</a:t>
            </a: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2" name="Slide Number Placeholder 3">
            <a:extLst>
              <a:ext uri="{FF2B5EF4-FFF2-40B4-BE49-F238E27FC236}">
                <a16:creationId xmlns:a16="http://schemas.microsoft.com/office/drawing/2014/main" id="{3A230B08-704F-6E51-4281-E36F2E3E1AB5}"/>
              </a:ext>
            </a:extLst>
          </p:cNvPr>
          <p:cNvSpPr txBox="1">
            <a:spLocks/>
          </p:cNvSpPr>
          <p:nvPr/>
        </p:nvSpPr>
        <p:spPr>
          <a:xfrm>
            <a:off x="12884550" y="7121630"/>
            <a:ext cx="682752" cy="411334"/>
          </a:xfrm>
          <a:prstGeom prst="rect">
            <a:avLst/>
          </a:prstGeom>
        </p:spPr>
        <p:txBody>
          <a:bodyPr lIns="101858" tIns="50929" rIns="101858" bIns="50929" rtlCol="0" anchor="b"/>
          <a:lstStyle>
            <a:defPPr>
              <a:defRPr lang="en-US"/>
            </a:defPPr>
            <a:lvl1pPr marL="0" algn="l" defTabSz="914187" rtl="0" eaLnBrk="1" latinLnBrk="0" hangingPunct="1">
              <a:defRPr kumimoji="0" lang="en-US" sz="1786" kern="1200" smtClean="0">
                <a:solidFill>
                  <a:srgbClr val="775F55"/>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62</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2560693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FF0CEB-53C6-B081-F1AB-C74EAC63833F}"/>
              </a:ext>
            </a:extLst>
          </p:cNvPr>
          <p:cNvSpPr>
            <a:spLocks noGrp="1"/>
          </p:cNvSpPr>
          <p:nvPr>
            <p:ph sz="quarter" idx="1"/>
          </p:nvPr>
        </p:nvSpPr>
        <p:spPr>
          <a:xfrm>
            <a:off x="367646" y="1313392"/>
            <a:ext cx="4625119" cy="5944043"/>
          </a:xfrm>
        </p:spPr>
        <p:txBody>
          <a:bodyPr>
            <a:normAutofit/>
          </a:bodyPr>
          <a:lstStyle/>
          <a:p>
            <a:r>
              <a:rPr lang="en-US" sz="3600"/>
              <a:t>From 2018</a:t>
            </a:r>
          </a:p>
          <a:p>
            <a:r>
              <a:rPr lang="en-US" sz="3600"/>
              <a:t>Includes 14 leaders</a:t>
            </a:r>
          </a:p>
          <a:p>
            <a:r>
              <a:rPr lang="en-US" sz="3600"/>
              <a:t>Does not include ICH, DC Council, </a:t>
            </a:r>
          </a:p>
          <a:p>
            <a:r>
              <a:rPr lang="en-US" sz="3600"/>
              <a:t>May not include key DC agencies like DC Housing Finance Authority</a:t>
            </a:r>
          </a:p>
          <a:p>
            <a:endParaRPr lang="en-US"/>
          </a:p>
        </p:txBody>
      </p:sp>
      <p:sp>
        <p:nvSpPr>
          <p:cNvPr id="3" name="Title 2">
            <a:extLst>
              <a:ext uri="{FF2B5EF4-FFF2-40B4-BE49-F238E27FC236}">
                <a16:creationId xmlns:a16="http://schemas.microsoft.com/office/drawing/2014/main" id="{C078399B-BBCE-1C4D-E6FB-9889D544B1D9}"/>
              </a:ext>
            </a:extLst>
          </p:cNvPr>
          <p:cNvSpPr>
            <a:spLocks noGrp="1"/>
          </p:cNvSpPr>
          <p:nvPr>
            <p:ph type="title"/>
          </p:nvPr>
        </p:nvSpPr>
        <p:spPr/>
        <p:txBody>
          <a:bodyPr/>
          <a:lstStyle/>
          <a:p>
            <a:r>
              <a:rPr lang="en-US"/>
              <a:t>Historic HSG Solns Voting Slate</a:t>
            </a:r>
          </a:p>
        </p:txBody>
      </p:sp>
      <p:sp>
        <p:nvSpPr>
          <p:cNvPr id="4" name="Slide Number Placeholder 3">
            <a:extLst>
              <a:ext uri="{FF2B5EF4-FFF2-40B4-BE49-F238E27FC236}">
                <a16:creationId xmlns:a16="http://schemas.microsoft.com/office/drawing/2014/main" id="{DE793DA0-25C2-CB23-4B70-19B21590A258}"/>
              </a:ext>
            </a:extLst>
          </p:cNvPr>
          <p:cNvSpPr>
            <a:spLocks noGrp="1"/>
          </p:cNvSpPr>
          <p:nvPr>
            <p:ph type="sldNum" sz="quarter" idx="12"/>
          </p:nvPr>
        </p:nvSpPr>
        <p:spPr/>
        <p:txBody>
          <a:bodyPr/>
          <a:lstStyle/>
          <a:p>
            <a:fld id="{BD8932C4-06C2-4B3E-B9B4-4EEBB934B3D2}" type="slidenum">
              <a:rPr lang="en-US" smtClean="0"/>
              <a:pPr/>
              <a:t>63</a:t>
            </a:fld>
            <a:endParaRPr lang="en-US"/>
          </a:p>
        </p:txBody>
      </p:sp>
      <p:graphicFrame>
        <p:nvGraphicFramePr>
          <p:cNvPr id="5" name="Table 4">
            <a:extLst>
              <a:ext uri="{FF2B5EF4-FFF2-40B4-BE49-F238E27FC236}">
                <a16:creationId xmlns:a16="http://schemas.microsoft.com/office/drawing/2014/main" id="{EAE2636A-2E07-3C58-DA27-47B3D3DC3330}"/>
              </a:ext>
            </a:extLst>
          </p:cNvPr>
          <p:cNvGraphicFramePr>
            <a:graphicFrameLocks noGrp="1"/>
          </p:cNvGraphicFramePr>
          <p:nvPr>
            <p:extLst>
              <p:ext uri="{D42A27DB-BD31-4B8C-83A1-F6EECF244321}">
                <p14:modId xmlns:p14="http://schemas.microsoft.com/office/powerpoint/2010/main" val="4262722255"/>
              </p:ext>
            </p:extLst>
          </p:nvPr>
        </p:nvGraphicFramePr>
        <p:xfrm>
          <a:off x="5191020" y="2101405"/>
          <a:ext cx="8486456" cy="4937760"/>
        </p:xfrm>
        <a:graphic>
          <a:graphicData uri="http://schemas.openxmlformats.org/drawingml/2006/table">
            <a:tbl>
              <a:tblPr firstRow="1" firstCol="1" bandRow="1">
                <a:tableStyleId>{5C22544A-7EE6-4342-B048-85BDC9FD1C3A}</a:tableStyleId>
              </a:tblPr>
              <a:tblGrid>
                <a:gridCol w="1785133">
                  <a:extLst>
                    <a:ext uri="{9D8B030D-6E8A-4147-A177-3AD203B41FA5}">
                      <a16:colId xmlns:a16="http://schemas.microsoft.com/office/drawing/2014/main" val="3748132369"/>
                    </a:ext>
                  </a:extLst>
                </a:gridCol>
                <a:gridCol w="1777429">
                  <a:extLst>
                    <a:ext uri="{9D8B030D-6E8A-4147-A177-3AD203B41FA5}">
                      <a16:colId xmlns:a16="http://schemas.microsoft.com/office/drawing/2014/main" val="3974775700"/>
                    </a:ext>
                  </a:extLst>
                </a:gridCol>
                <a:gridCol w="4923894">
                  <a:extLst>
                    <a:ext uri="{9D8B030D-6E8A-4147-A177-3AD203B41FA5}">
                      <a16:colId xmlns:a16="http://schemas.microsoft.com/office/drawing/2014/main" val="387788607"/>
                    </a:ext>
                  </a:extLst>
                </a:gridCol>
              </a:tblGrid>
              <a:tr h="0">
                <a:tc>
                  <a:txBody>
                    <a:bodyPr/>
                    <a:lstStyle/>
                    <a:p>
                      <a:pPr marL="0" marR="0">
                        <a:spcBef>
                          <a:spcPts val="0"/>
                        </a:spcBef>
                        <a:spcAft>
                          <a:spcPts val="0"/>
                        </a:spcAft>
                      </a:pPr>
                      <a:r>
                        <a:rPr lang="en-US" sz="1800">
                          <a:effectLst/>
                          <a:latin typeface="+mj-lt"/>
                          <a:ea typeface="Aptos" panose="020B0004020202020204" pitchFamily="34" charset="0"/>
                          <a:cs typeface="Aptos" panose="020B0004020202020204" pitchFamily="34" charset="0"/>
                        </a:rPr>
                        <a:t>Category</a:t>
                      </a:r>
                    </a:p>
                  </a:txBody>
                  <a:tcPr marL="68580" marR="68580" marT="0" marB="0"/>
                </a:tc>
                <a:tc>
                  <a:txBody>
                    <a:bodyPr/>
                    <a:lstStyle/>
                    <a:p>
                      <a:pPr marL="0" marR="0">
                        <a:spcBef>
                          <a:spcPts val="0"/>
                        </a:spcBef>
                        <a:spcAft>
                          <a:spcPts val="0"/>
                        </a:spcAft>
                      </a:pPr>
                      <a:r>
                        <a:rPr lang="en-US" sz="1800">
                          <a:effectLst/>
                          <a:latin typeface="+mj-lt"/>
                          <a:ea typeface="Aptos" panose="020B0004020202020204" pitchFamily="34" charset="0"/>
                          <a:cs typeface="Aptos" panose="020B0004020202020204" pitchFamily="34" charset="0"/>
                        </a:rPr>
                        <a:t>Details</a:t>
                      </a:r>
                    </a:p>
                  </a:txBody>
                  <a:tcPr marL="68580" marR="68580" marT="0" marB="0"/>
                </a:tc>
                <a:tc>
                  <a:txBody>
                    <a:bodyPr/>
                    <a:lstStyle/>
                    <a:p>
                      <a:pPr marL="0" marR="0">
                        <a:spcBef>
                          <a:spcPts val="0"/>
                        </a:spcBef>
                        <a:spcAft>
                          <a:spcPts val="0"/>
                        </a:spcAft>
                      </a:pPr>
                      <a:r>
                        <a:rPr lang="en-US" sz="1800">
                          <a:effectLst/>
                          <a:latin typeface="+mj-lt"/>
                          <a:ea typeface="Aptos" panose="020B0004020202020204" pitchFamily="34" charset="0"/>
                          <a:cs typeface="Aptos" panose="020B0004020202020204" pitchFamily="34" charset="0"/>
                        </a:rPr>
                        <a:t>Individual (Affiliation)</a:t>
                      </a:r>
                    </a:p>
                  </a:txBody>
                  <a:tcPr marL="68580" marR="68580" marT="0" marB="0"/>
                </a:tc>
                <a:extLst>
                  <a:ext uri="{0D108BD9-81ED-4DB2-BD59-A6C34878D82A}">
                    <a16:rowId xmlns:a16="http://schemas.microsoft.com/office/drawing/2014/main" val="2117599758"/>
                  </a:ext>
                </a:extLst>
              </a:tr>
              <a:tr h="0">
                <a:tc rowSpan="2">
                  <a:txBody>
                    <a:bodyPr/>
                    <a:lstStyle/>
                    <a:p>
                      <a:pPr marL="0" marR="0">
                        <a:spcBef>
                          <a:spcPts val="0"/>
                        </a:spcBef>
                        <a:spcAft>
                          <a:spcPts val="0"/>
                        </a:spcAft>
                      </a:pPr>
                      <a:r>
                        <a:rPr lang="en-US" sz="1800">
                          <a:effectLst/>
                          <a:latin typeface="+mj-lt"/>
                        </a:rPr>
                        <a:t>Co-Chairs</a:t>
                      </a:r>
                      <a:endParaRPr lang="en-US" sz="1800">
                        <a:effectLst/>
                        <a:latin typeface="+mj-lt"/>
                        <a:ea typeface="Aptos" panose="020B0004020202020204" pitchFamily="34" charset="0"/>
                        <a:cs typeface="Aptos" panose="020B0004020202020204" pitchFamily="34" charset="0"/>
                      </a:endParaRPr>
                    </a:p>
                  </a:txBody>
                  <a:tcPr marL="68580" marR="68580" marT="0" marB="0"/>
                </a:tc>
                <a:tc>
                  <a:txBody>
                    <a:bodyPr/>
                    <a:lstStyle/>
                    <a:p>
                      <a:pPr marL="0" marR="0">
                        <a:spcBef>
                          <a:spcPts val="0"/>
                        </a:spcBef>
                        <a:spcAft>
                          <a:spcPts val="0"/>
                        </a:spcAft>
                      </a:pPr>
                      <a:r>
                        <a:rPr lang="en-US" sz="1800">
                          <a:effectLst/>
                          <a:latin typeface="+mj-lt"/>
                        </a:rPr>
                        <a:t>Community </a:t>
                      </a:r>
                      <a:endParaRPr lang="en-US" sz="1800">
                        <a:effectLst/>
                        <a:latin typeface="+mj-lt"/>
                        <a:ea typeface="Aptos" panose="020B0004020202020204" pitchFamily="34" charset="0"/>
                        <a:cs typeface="Aptos" panose="020B0004020202020204" pitchFamily="34" charset="0"/>
                      </a:endParaRPr>
                    </a:p>
                  </a:txBody>
                  <a:tcPr marL="68580" marR="68580" marT="0" marB="0"/>
                </a:tc>
                <a:tc>
                  <a:txBody>
                    <a:bodyPr/>
                    <a:lstStyle/>
                    <a:p>
                      <a:pPr marL="0" marR="0">
                        <a:spcBef>
                          <a:spcPts val="0"/>
                        </a:spcBef>
                        <a:spcAft>
                          <a:spcPts val="0"/>
                        </a:spcAft>
                      </a:pPr>
                      <a:r>
                        <a:rPr lang="en-US" sz="1800">
                          <a:effectLst/>
                          <a:latin typeface="+mj-lt"/>
                        </a:rPr>
                        <a:t>Chapman Todd (Development Consultant)</a:t>
                      </a:r>
                      <a:endParaRPr lang="en-US" sz="1800">
                        <a:effectLst/>
                        <a:latin typeface="+mj-lt"/>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828766323"/>
                  </a:ext>
                </a:extLst>
              </a:tr>
              <a:tr h="0">
                <a:tc vMerge="1">
                  <a:txBody>
                    <a:bodyPr/>
                    <a:lstStyle/>
                    <a:p>
                      <a:endParaRPr lang="en-US"/>
                    </a:p>
                  </a:txBody>
                  <a:tcPr/>
                </a:tc>
                <a:tc>
                  <a:txBody>
                    <a:bodyPr/>
                    <a:lstStyle/>
                    <a:p>
                      <a:pPr marL="0" marR="0">
                        <a:spcBef>
                          <a:spcPts val="0"/>
                        </a:spcBef>
                        <a:spcAft>
                          <a:spcPts val="0"/>
                        </a:spcAft>
                      </a:pPr>
                      <a:r>
                        <a:rPr lang="en-US" sz="1800">
                          <a:effectLst/>
                          <a:latin typeface="+mj-lt"/>
                        </a:rPr>
                        <a:t>Government</a:t>
                      </a:r>
                      <a:endParaRPr lang="en-US" sz="1800">
                        <a:effectLst/>
                        <a:latin typeface="+mj-lt"/>
                        <a:ea typeface="Aptos" panose="020B0004020202020204" pitchFamily="34" charset="0"/>
                        <a:cs typeface="Aptos" panose="020B0004020202020204" pitchFamily="34" charset="0"/>
                      </a:endParaRPr>
                    </a:p>
                  </a:txBody>
                  <a:tcPr marL="68580" marR="68580" marT="0" marB="0"/>
                </a:tc>
                <a:tc>
                  <a:txBody>
                    <a:bodyPr/>
                    <a:lstStyle/>
                    <a:p>
                      <a:pPr marL="0" marR="0">
                        <a:spcBef>
                          <a:spcPts val="0"/>
                        </a:spcBef>
                        <a:spcAft>
                          <a:spcPts val="0"/>
                        </a:spcAft>
                      </a:pPr>
                      <a:r>
                        <a:rPr lang="en-US" sz="1800">
                          <a:effectLst/>
                          <a:latin typeface="+mj-lt"/>
                        </a:rPr>
                        <a:t>Polly Donaldson (DHCD)</a:t>
                      </a:r>
                      <a:endParaRPr lang="en-US" sz="1800">
                        <a:effectLst/>
                        <a:latin typeface="+mj-lt"/>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052115225"/>
                  </a:ext>
                </a:extLst>
              </a:tr>
              <a:tr h="0">
                <a:tc rowSpan="6">
                  <a:txBody>
                    <a:bodyPr/>
                    <a:lstStyle/>
                    <a:p>
                      <a:pPr marL="0" marR="0">
                        <a:spcBef>
                          <a:spcPts val="0"/>
                        </a:spcBef>
                        <a:spcAft>
                          <a:spcPts val="0"/>
                        </a:spcAft>
                      </a:pPr>
                      <a:r>
                        <a:rPr lang="en-US" sz="1800">
                          <a:effectLst/>
                          <a:latin typeface="+mj-lt"/>
                        </a:rPr>
                        <a:t>Government Seats</a:t>
                      </a:r>
                    </a:p>
                    <a:p>
                      <a:pPr marL="0" marR="0">
                        <a:spcBef>
                          <a:spcPts val="0"/>
                        </a:spcBef>
                        <a:spcAft>
                          <a:spcPts val="0"/>
                        </a:spcAft>
                      </a:pPr>
                      <a:r>
                        <a:rPr lang="en-US" sz="1800">
                          <a:effectLst/>
                          <a:latin typeface="+mj-lt"/>
                        </a:rPr>
                        <a:t> </a:t>
                      </a:r>
                      <a:endParaRPr lang="en-US" sz="1800">
                        <a:effectLst/>
                        <a:latin typeface="+mj-lt"/>
                        <a:ea typeface="Aptos" panose="020B0004020202020204" pitchFamily="34" charset="0"/>
                        <a:cs typeface="Aptos" panose="020B0004020202020204" pitchFamily="34" charset="0"/>
                      </a:endParaRPr>
                    </a:p>
                  </a:txBody>
                  <a:tcPr marL="68580" marR="68580" marT="0" marB="0"/>
                </a:tc>
                <a:tc>
                  <a:txBody>
                    <a:bodyPr/>
                    <a:lstStyle/>
                    <a:p>
                      <a:pPr marL="0" marR="0">
                        <a:spcBef>
                          <a:spcPts val="0"/>
                        </a:spcBef>
                        <a:spcAft>
                          <a:spcPts val="0"/>
                        </a:spcAft>
                      </a:pPr>
                      <a:r>
                        <a:rPr lang="en-US" sz="1800">
                          <a:effectLst/>
                          <a:latin typeface="+mj-lt"/>
                        </a:rPr>
                        <a:t>DHCD</a:t>
                      </a:r>
                      <a:endParaRPr lang="en-US" sz="1800">
                        <a:effectLst/>
                        <a:latin typeface="+mj-lt"/>
                        <a:ea typeface="Aptos" panose="020B0004020202020204" pitchFamily="34" charset="0"/>
                        <a:cs typeface="Aptos" panose="020B0004020202020204" pitchFamily="34" charset="0"/>
                      </a:endParaRPr>
                    </a:p>
                  </a:txBody>
                  <a:tcPr marL="68580" marR="68580" marT="0" marB="0"/>
                </a:tc>
                <a:tc rowSpan="6">
                  <a:txBody>
                    <a:bodyPr/>
                    <a:lstStyle/>
                    <a:p>
                      <a:pPr marL="0" marR="0">
                        <a:spcBef>
                          <a:spcPts val="0"/>
                        </a:spcBef>
                        <a:spcAft>
                          <a:spcPts val="0"/>
                        </a:spcAft>
                      </a:pPr>
                      <a:r>
                        <a:rPr lang="en-US" sz="1800">
                          <a:effectLst/>
                          <a:latin typeface="+mj-lt"/>
                        </a:rPr>
                        <a:t>To be designated by Department Directors</a:t>
                      </a:r>
                      <a:endParaRPr lang="en-US" sz="1800">
                        <a:effectLst/>
                        <a:latin typeface="+mj-lt"/>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69488567"/>
                  </a:ext>
                </a:extLst>
              </a:tr>
              <a:tr h="0">
                <a:tc vMerge="1">
                  <a:txBody>
                    <a:bodyPr/>
                    <a:lstStyle/>
                    <a:p>
                      <a:endParaRPr lang="en-US"/>
                    </a:p>
                  </a:txBody>
                  <a:tcPr/>
                </a:tc>
                <a:tc>
                  <a:txBody>
                    <a:bodyPr/>
                    <a:lstStyle/>
                    <a:p>
                      <a:pPr marL="0" marR="0">
                        <a:spcBef>
                          <a:spcPts val="0"/>
                        </a:spcBef>
                        <a:spcAft>
                          <a:spcPts val="0"/>
                        </a:spcAft>
                      </a:pPr>
                      <a:r>
                        <a:rPr lang="en-US" sz="1800">
                          <a:effectLst/>
                          <a:latin typeface="+mj-lt"/>
                        </a:rPr>
                        <a:t>DCHA</a:t>
                      </a:r>
                      <a:endParaRPr lang="en-US" sz="1800">
                        <a:effectLst/>
                        <a:latin typeface="+mj-lt"/>
                        <a:ea typeface="Aptos" panose="020B0004020202020204" pitchFamily="34" charset="0"/>
                        <a:cs typeface="Aptos" panose="020B000402020202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4042868595"/>
                  </a:ext>
                </a:extLst>
              </a:tr>
              <a:tr h="0">
                <a:tc vMerge="1">
                  <a:txBody>
                    <a:bodyPr/>
                    <a:lstStyle/>
                    <a:p>
                      <a:endParaRPr lang="en-US"/>
                    </a:p>
                  </a:txBody>
                  <a:tcPr/>
                </a:tc>
                <a:tc>
                  <a:txBody>
                    <a:bodyPr/>
                    <a:lstStyle/>
                    <a:p>
                      <a:pPr marL="0" marR="0">
                        <a:spcBef>
                          <a:spcPts val="0"/>
                        </a:spcBef>
                        <a:spcAft>
                          <a:spcPts val="0"/>
                        </a:spcAft>
                      </a:pPr>
                      <a:r>
                        <a:rPr lang="en-US" sz="1800">
                          <a:effectLst/>
                          <a:latin typeface="+mj-lt"/>
                        </a:rPr>
                        <a:t>DHCF </a:t>
                      </a:r>
                      <a:endParaRPr lang="en-US" sz="1800">
                        <a:effectLst/>
                        <a:latin typeface="+mj-lt"/>
                        <a:ea typeface="Aptos" panose="020B0004020202020204" pitchFamily="34" charset="0"/>
                        <a:cs typeface="Aptos" panose="020B000402020202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2028151846"/>
                  </a:ext>
                </a:extLst>
              </a:tr>
              <a:tr h="0">
                <a:tc vMerge="1">
                  <a:txBody>
                    <a:bodyPr/>
                    <a:lstStyle/>
                    <a:p>
                      <a:endParaRPr lang="en-US"/>
                    </a:p>
                  </a:txBody>
                  <a:tcPr/>
                </a:tc>
                <a:tc>
                  <a:txBody>
                    <a:bodyPr/>
                    <a:lstStyle/>
                    <a:p>
                      <a:pPr marL="0" marR="0">
                        <a:spcBef>
                          <a:spcPts val="0"/>
                        </a:spcBef>
                        <a:spcAft>
                          <a:spcPts val="0"/>
                        </a:spcAft>
                      </a:pPr>
                      <a:r>
                        <a:rPr lang="en-US" sz="1800">
                          <a:effectLst/>
                          <a:latin typeface="+mj-lt"/>
                        </a:rPr>
                        <a:t>DHS</a:t>
                      </a:r>
                      <a:endParaRPr lang="en-US" sz="1800">
                        <a:effectLst/>
                        <a:latin typeface="+mj-lt"/>
                        <a:ea typeface="Aptos" panose="020B0004020202020204" pitchFamily="34" charset="0"/>
                        <a:cs typeface="Aptos" panose="020B000402020202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1820173579"/>
                  </a:ext>
                </a:extLst>
              </a:tr>
              <a:tr h="0">
                <a:tc vMerge="1">
                  <a:txBody>
                    <a:bodyPr/>
                    <a:lstStyle/>
                    <a:p>
                      <a:endParaRPr lang="en-US"/>
                    </a:p>
                  </a:txBody>
                  <a:tcPr/>
                </a:tc>
                <a:tc>
                  <a:txBody>
                    <a:bodyPr/>
                    <a:lstStyle/>
                    <a:p>
                      <a:pPr marL="0" marR="0">
                        <a:spcBef>
                          <a:spcPts val="0"/>
                        </a:spcBef>
                        <a:spcAft>
                          <a:spcPts val="0"/>
                        </a:spcAft>
                      </a:pPr>
                      <a:r>
                        <a:rPr lang="en-US" sz="1800">
                          <a:effectLst/>
                          <a:latin typeface="+mj-lt"/>
                        </a:rPr>
                        <a:t>DBH</a:t>
                      </a:r>
                      <a:endParaRPr lang="en-US" sz="1800">
                        <a:effectLst/>
                        <a:latin typeface="+mj-lt"/>
                        <a:ea typeface="Aptos" panose="020B0004020202020204" pitchFamily="34" charset="0"/>
                        <a:cs typeface="Aptos" panose="020B000402020202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3522208815"/>
                  </a:ext>
                </a:extLst>
              </a:tr>
              <a:tr h="0">
                <a:tc vMerge="1">
                  <a:txBody>
                    <a:bodyPr/>
                    <a:lstStyle/>
                    <a:p>
                      <a:endParaRPr lang="en-US"/>
                    </a:p>
                  </a:txBody>
                  <a:tcPr/>
                </a:tc>
                <a:tc>
                  <a:txBody>
                    <a:bodyPr/>
                    <a:lstStyle/>
                    <a:p>
                      <a:pPr marL="0" marR="0">
                        <a:spcBef>
                          <a:spcPts val="0"/>
                        </a:spcBef>
                        <a:spcAft>
                          <a:spcPts val="0"/>
                        </a:spcAft>
                      </a:pPr>
                      <a:r>
                        <a:rPr lang="en-US" sz="1800">
                          <a:effectLst/>
                          <a:latin typeface="+mj-lt"/>
                        </a:rPr>
                        <a:t>Collaborative Applicant (TCP)</a:t>
                      </a:r>
                      <a:endParaRPr lang="en-US" sz="1800">
                        <a:effectLst/>
                        <a:latin typeface="+mj-lt"/>
                        <a:ea typeface="Aptos" panose="020B0004020202020204" pitchFamily="34" charset="0"/>
                        <a:cs typeface="Aptos" panose="020B000402020202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2189292053"/>
                  </a:ext>
                </a:extLst>
              </a:tr>
              <a:tr h="524510">
                <a:tc rowSpan="2">
                  <a:txBody>
                    <a:bodyPr/>
                    <a:lstStyle/>
                    <a:p>
                      <a:pPr marL="0" marR="0">
                        <a:spcBef>
                          <a:spcPts val="0"/>
                        </a:spcBef>
                        <a:spcAft>
                          <a:spcPts val="0"/>
                        </a:spcAft>
                      </a:pPr>
                      <a:r>
                        <a:rPr lang="en-US" sz="1800">
                          <a:effectLst/>
                          <a:latin typeface="+mj-lt"/>
                        </a:rPr>
                        <a:t>Community:</a:t>
                      </a:r>
                    </a:p>
                    <a:p>
                      <a:pPr marL="0" marR="0">
                        <a:spcBef>
                          <a:spcPts val="0"/>
                        </a:spcBef>
                        <a:spcAft>
                          <a:spcPts val="0"/>
                        </a:spcAft>
                      </a:pPr>
                      <a:r>
                        <a:rPr lang="en-US" sz="1800">
                          <a:effectLst/>
                          <a:latin typeface="+mj-lt"/>
                        </a:rPr>
                        <a:t>5 Advocate, Business Sector &amp; Service Providers + </a:t>
                      </a:r>
                    </a:p>
                    <a:p>
                      <a:pPr marL="0" marR="0">
                        <a:spcBef>
                          <a:spcPts val="0"/>
                        </a:spcBef>
                        <a:spcAft>
                          <a:spcPts val="0"/>
                        </a:spcAft>
                      </a:pPr>
                      <a:r>
                        <a:rPr lang="en-US" sz="1800">
                          <a:effectLst/>
                          <a:latin typeface="+mj-lt"/>
                        </a:rPr>
                        <a:t>2 Constituents w/ Lived Experience</a:t>
                      </a:r>
                    </a:p>
                  </a:txBody>
                  <a:tcPr marL="68580" marR="68580" marT="0" marB="0"/>
                </a:tc>
                <a:tc>
                  <a:txBody>
                    <a:bodyPr/>
                    <a:lstStyle/>
                    <a:p>
                      <a:pPr marL="0" marR="0">
                        <a:spcBef>
                          <a:spcPts val="0"/>
                        </a:spcBef>
                        <a:spcAft>
                          <a:spcPts val="0"/>
                        </a:spcAft>
                      </a:pPr>
                      <a:r>
                        <a:rPr lang="en-US" sz="1800">
                          <a:effectLst/>
                          <a:latin typeface="+mj-lt"/>
                        </a:rPr>
                        <a:t>5 Advocate, Service Providers, and Business/Private Sector</a:t>
                      </a:r>
                      <a:endParaRPr lang="en-US" sz="1800">
                        <a:effectLst/>
                        <a:latin typeface="+mj-lt"/>
                        <a:ea typeface="Aptos" panose="020B0004020202020204" pitchFamily="34" charset="0"/>
                        <a:cs typeface="Aptos" panose="020B0004020202020204" pitchFamily="34" charset="0"/>
                      </a:endParaRPr>
                    </a:p>
                  </a:txBody>
                  <a:tcPr marL="68580" marR="68580" marT="0" marB="0"/>
                </a:tc>
                <a:tc>
                  <a:txBody>
                    <a:bodyPr/>
                    <a:lstStyle/>
                    <a:p>
                      <a:pPr marL="342900" marR="0" lvl="0" indent="-342900">
                        <a:spcBef>
                          <a:spcPts val="0"/>
                        </a:spcBef>
                        <a:spcAft>
                          <a:spcPts val="0"/>
                        </a:spcAft>
                        <a:buFont typeface="+mj-lt"/>
                        <a:buAutoNum type="arabicParenR"/>
                      </a:pPr>
                      <a:r>
                        <a:rPr lang="en-US" sz="1800">
                          <a:effectLst/>
                          <a:latin typeface="+mj-lt"/>
                        </a:rPr>
                        <a:t>Blaise Rastello (Gilbane) or Steve Quasny (CSH)</a:t>
                      </a:r>
                    </a:p>
                    <a:p>
                      <a:pPr marL="342900" marR="0" lvl="0" indent="-342900">
                        <a:spcBef>
                          <a:spcPts val="0"/>
                        </a:spcBef>
                        <a:spcAft>
                          <a:spcPts val="0"/>
                        </a:spcAft>
                        <a:buFont typeface="+mj-lt"/>
                        <a:buAutoNum type="arabicParenR"/>
                      </a:pPr>
                      <a:r>
                        <a:rPr lang="en-US" sz="1800">
                          <a:effectLst/>
                          <a:latin typeface="+mj-lt"/>
                        </a:rPr>
                        <a:t>Ishan Heru (Community Connections)</a:t>
                      </a:r>
                    </a:p>
                    <a:p>
                      <a:pPr marL="342900" marR="0" lvl="0" indent="-342900">
                        <a:spcBef>
                          <a:spcPts val="0"/>
                        </a:spcBef>
                        <a:spcAft>
                          <a:spcPts val="0"/>
                        </a:spcAft>
                        <a:buFont typeface="+mj-lt"/>
                        <a:buAutoNum type="arabicParenR"/>
                      </a:pPr>
                      <a:r>
                        <a:rPr lang="en-US" sz="1800">
                          <a:effectLst/>
                          <a:latin typeface="+mj-lt"/>
                        </a:rPr>
                        <a:t>Lara Pukatch (Miriam’s Kitchen)</a:t>
                      </a:r>
                    </a:p>
                    <a:p>
                      <a:pPr marL="342900" marR="0" lvl="0" indent="-342900">
                        <a:spcBef>
                          <a:spcPts val="0"/>
                        </a:spcBef>
                        <a:spcAft>
                          <a:spcPts val="0"/>
                        </a:spcAft>
                        <a:buFont typeface="+mj-lt"/>
                        <a:buAutoNum type="arabicParenR"/>
                      </a:pPr>
                      <a:r>
                        <a:rPr lang="en-US" sz="1800">
                          <a:effectLst/>
                          <a:latin typeface="+mj-lt"/>
                        </a:rPr>
                        <a:t>Marilyn Kresky-Wolff (Open Arms)</a:t>
                      </a:r>
                    </a:p>
                    <a:p>
                      <a:pPr marL="342900" marR="0" lvl="0" indent="-342900">
                        <a:spcBef>
                          <a:spcPts val="0"/>
                        </a:spcBef>
                        <a:spcAft>
                          <a:spcPts val="0"/>
                        </a:spcAft>
                        <a:buFont typeface="+mj-lt"/>
                        <a:buAutoNum type="arabicParenR"/>
                      </a:pPr>
                      <a:r>
                        <a:rPr lang="en-US" sz="1800">
                          <a:effectLst/>
                          <a:latin typeface="+mj-lt"/>
                        </a:rPr>
                        <a:t>Phil Hecht (Housing Up)</a:t>
                      </a:r>
                      <a:endParaRPr lang="en-US" sz="1800">
                        <a:solidFill>
                          <a:srgbClr val="1F497D"/>
                        </a:solidFill>
                        <a:effectLst/>
                        <a:latin typeface="+mj-lt"/>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616458110"/>
                  </a:ext>
                </a:extLst>
              </a:tr>
              <a:tr h="0">
                <a:tc vMerge="1">
                  <a:txBody>
                    <a:bodyPr/>
                    <a:lstStyle/>
                    <a:p>
                      <a:endParaRPr lang="en-US"/>
                    </a:p>
                  </a:txBody>
                  <a:tcPr/>
                </a:tc>
                <a:tc>
                  <a:txBody>
                    <a:bodyPr/>
                    <a:lstStyle/>
                    <a:p>
                      <a:pPr marL="0" marR="0">
                        <a:spcBef>
                          <a:spcPts val="0"/>
                        </a:spcBef>
                        <a:spcAft>
                          <a:spcPts val="0"/>
                        </a:spcAft>
                      </a:pPr>
                      <a:r>
                        <a:rPr lang="en-US" sz="1800">
                          <a:effectLst/>
                          <a:latin typeface="+mj-lt"/>
                        </a:rPr>
                        <a:t>2 Constituents w/ Lived Experience</a:t>
                      </a:r>
                      <a:endParaRPr lang="en-US" sz="1800">
                        <a:effectLst/>
                        <a:latin typeface="+mj-lt"/>
                        <a:ea typeface="Aptos" panose="020B0004020202020204" pitchFamily="34" charset="0"/>
                        <a:cs typeface="Aptos" panose="020B0004020202020204" pitchFamily="34" charset="0"/>
                      </a:endParaRPr>
                    </a:p>
                  </a:txBody>
                  <a:tcPr marL="68580" marR="68580" marT="0" marB="0"/>
                </a:tc>
                <a:tc>
                  <a:txBody>
                    <a:bodyPr/>
                    <a:lstStyle/>
                    <a:p>
                      <a:pPr marL="0" marR="0">
                        <a:spcBef>
                          <a:spcPts val="0"/>
                        </a:spcBef>
                        <a:spcAft>
                          <a:spcPts val="0"/>
                        </a:spcAft>
                      </a:pPr>
                      <a:r>
                        <a:rPr lang="en-US" sz="1800">
                          <a:effectLst/>
                          <a:latin typeface="+mj-lt"/>
                        </a:rPr>
                        <a:t>Reggie Black</a:t>
                      </a:r>
                    </a:p>
                    <a:p>
                      <a:pPr marL="0" marR="0">
                        <a:spcBef>
                          <a:spcPts val="0"/>
                        </a:spcBef>
                        <a:spcAft>
                          <a:spcPts val="0"/>
                        </a:spcAft>
                      </a:pPr>
                      <a:r>
                        <a:rPr lang="en-US" sz="1800">
                          <a:effectLst/>
                          <a:latin typeface="+mj-lt"/>
                        </a:rPr>
                        <a:t>Robert Warren</a:t>
                      </a:r>
                      <a:endParaRPr lang="en-US" sz="1800">
                        <a:effectLst/>
                        <a:latin typeface="+mj-lt"/>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801888042"/>
                  </a:ext>
                </a:extLst>
              </a:tr>
            </a:tbl>
          </a:graphicData>
        </a:graphic>
      </p:graphicFrame>
    </p:spTree>
    <p:extLst>
      <p:ext uri="{BB962C8B-B14F-4D97-AF65-F5344CB8AC3E}">
        <p14:creationId xmlns:p14="http://schemas.microsoft.com/office/powerpoint/2010/main" val="3469866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019375E-CD12-E1A6-0AD8-283ED9415226}"/>
              </a:ext>
            </a:extLst>
          </p:cNvPr>
          <p:cNvSpPr txBox="1">
            <a:spLocks/>
          </p:cNvSpPr>
          <p:nvPr/>
        </p:nvSpPr>
        <p:spPr>
          <a:xfrm>
            <a:off x="921173" y="93022"/>
            <a:ext cx="11238315" cy="828152"/>
          </a:xfrm>
          <a:prstGeom prst="rect">
            <a:avLst/>
          </a:prstGeom>
        </p:spPr>
        <p:txBody>
          <a:bodyPr vert="horz" lIns="101858" tIns="50929" rIns="101858" bIns="50929" anchor="b">
            <a:noAutofit/>
          </a:bodyPr>
          <a:lstStyle>
            <a:lvl1pPr algn="l" rtl="0" eaLnBrk="1" latinLnBrk="0" hangingPunct="1">
              <a:spcBef>
                <a:spcPct val="0"/>
              </a:spcBef>
              <a:buNone/>
              <a:defRPr kumimoji="0" sz="5495" b="1" kern="1200" cap="all" baseline="0">
                <a:solidFill>
                  <a:srgbClr val="00206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a:ln>
                  <a:noFill/>
                </a:ln>
                <a:solidFill>
                  <a:srgbClr val="002060"/>
                </a:solidFill>
                <a:effectLst/>
                <a:uLnTx/>
                <a:uFillTx/>
                <a:latin typeface="Tw Cen MT"/>
                <a:ea typeface="+mj-ea"/>
                <a:cs typeface="+mj-cs"/>
              </a:rPr>
              <a:t>Housing Solutions Infrastructure</a:t>
            </a:r>
          </a:p>
        </p:txBody>
      </p:sp>
      <p:graphicFrame>
        <p:nvGraphicFramePr>
          <p:cNvPr id="3" name="Table 2">
            <a:extLst>
              <a:ext uri="{FF2B5EF4-FFF2-40B4-BE49-F238E27FC236}">
                <a16:creationId xmlns:a16="http://schemas.microsoft.com/office/drawing/2014/main" id="{7543F7C8-FF4A-0F3B-591F-406B6FBAEF1D}"/>
              </a:ext>
            </a:extLst>
          </p:cNvPr>
          <p:cNvGraphicFramePr>
            <a:graphicFrameLocks noGrp="1"/>
          </p:cNvGraphicFramePr>
          <p:nvPr/>
        </p:nvGraphicFramePr>
        <p:xfrm>
          <a:off x="1109609" y="2025208"/>
          <a:ext cx="11918023" cy="4252302"/>
        </p:xfrm>
        <a:graphic>
          <a:graphicData uri="http://schemas.openxmlformats.org/drawingml/2006/table">
            <a:tbl>
              <a:tblPr firstRow="1" firstCol="1" bandRow="1"/>
              <a:tblGrid>
                <a:gridCol w="11918023">
                  <a:extLst>
                    <a:ext uri="{9D8B030D-6E8A-4147-A177-3AD203B41FA5}">
                      <a16:colId xmlns:a16="http://schemas.microsoft.com/office/drawing/2014/main" val="543664167"/>
                    </a:ext>
                  </a:extLst>
                </a:gridCol>
              </a:tblGrid>
              <a:tr h="1260378">
                <a:tc>
                  <a:txBody>
                    <a:bodyPr/>
                    <a:lstStyle/>
                    <a:p>
                      <a:pPr marL="0" marR="0" algn="ctr">
                        <a:lnSpc>
                          <a:spcPct val="107000"/>
                        </a:lnSpc>
                        <a:spcBef>
                          <a:spcPts val="0"/>
                        </a:spcBef>
                        <a:spcAft>
                          <a:spcPts val="0"/>
                        </a:spcAft>
                      </a:pPr>
                      <a:r>
                        <a:rPr lang="en-US" sz="3200" b="1" kern="100">
                          <a:solidFill>
                            <a:srgbClr val="000000"/>
                          </a:solidFill>
                          <a:effectLst/>
                          <a:highlight>
                            <a:srgbClr val="C6D9F1"/>
                          </a:highlight>
                          <a:latin typeface="Tw Cen MT" panose="020B0602020104020603" pitchFamily="34" charset="0"/>
                          <a:ea typeface="Calibri" panose="020F0502020204030204" pitchFamily="34" charset="0"/>
                          <a:cs typeface="Calibri" panose="020F0502020204030204" pitchFamily="34" charset="0"/>
                        </a:rPr>
                        <a:t>Housing Solutions Committee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b="0" kern="100">
                          <a:solidFill>
                            <a:srgbClr val="000000"/>
                          </a:solidFill>
                          <a:effectLst/>
                          <a:highlight>
                            <a:srgbClr val="C6D9F1"/>
                          </a:highlight>
                          <a:latin typeface="Tw Cen MT" panose="020B0602020104020603" pitchFamily="34" charset="0"/>
                          <a:ea typeface="+mn-ea"/>
                          <a:cs typeface="Calibri" panose="020F0502020204030204" pitchFamily="34" charset="0"/>
                        </a:rPr>
                        <a:t>Note: There are no standing Workgroups reporting to Housing Solutions.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99887711"/>
                  </a:ext>
                </a:extLst>
              </a:tr>
              <a:tr h="2991924">
                <a:tc>
                  <a:txBody>
                    <a:bodyPr/>
                    <a:lstStyle/>
                    <a:p>
                      <a:pPr marL="342900" marR="0" lvl="0" indent="-342900">
                        <a:lnSpc>
                          <a:spcPct val="107000"/>
                        </a:lnSpc>
                        <a:spcBef>
                          <a:spcPts val="0"/>
                        </a:spcBef>
                        <a:spcAft>
                          <a:spcPts val="0"/>
                        </a:spcAft>
                        <a:buFont typeface="Symbol" panose="05050102010706020507" pitchFamily="18" charset="2"/>
                        <a:buChar char=""/>
                      </a:pPr>
                      <a:r>
                        <a:rPr lang="en-US" sz="3200" kern="100">
                          <a:effectLst/>
                          <a:latin typeface="Tw Cen MT" panose="020B0602020104020603" pitchFamily="34" charset="0"/>
                          <a:ea typeface="Calibri" panose="020F0502020204030204" pitchFamily="34" charset="0"/>
                          <a:cs typeface="Arial" panose="020B0604020202020204" pitchFamily="34" charset="0"/>
                        </a:rPr>
                        <a:t>Evaluating &amp; advancing opportunities for expanding and improving affordable housing and housing dedicated to homeless services</a:t>
                      </a:r>
                    </a:p>
                    <a:p>
                      <a:pPr marL="342900" marR="0" lvl="0" indent="-342900">
                        <a:lnSpc>
                          <a:spcPct val="107000"/>
                        </a:lnSpc>
                        <a:spcBef>
                          <a:spcPts val="0"/>
                        </a:spcBef>
                        <a:spcAft>
                          <a:spcPts val="0"/>
                        </a:spcAft>
                        <a:buFont typeface="Symbol" panose="05050102010706020507" pitchFamily="18" charset="2"/>
                        <a:buChar char=""/>
                      </a:pPr>
                      <a:r>
                        <a:rPr lang="en-US" sz="3200" kern="100">
                          <a:effectLst/>
                          <a:latin typeface="Tw Cen MT" panose="020B0602020104020603" pitchFamily="34" charset="0"/>
                          <a:ea typeface="Calibri" panose="020F0502020204030204" pitchFamily="34" charset="0"/>
                          <a:cs typeface="Arial" panose="020B0604020202020204" pitchFamily="34" charset="0"/>
                        </a:rPr>
                        <a:t>Focusing efforts to coordinate with DCHA to this forum</a:t>
                      </a:r>
                    </a:p>
                    <a:p>
                      <a:pPr marL="342900" marR="0" lvl="0" indent="-342900">
                        <a:lnSpc>
                          <a:spcPct val="107000"/>
                        </a:lnSpc>
                        <a:spcBef>
                          <a:spcPts val="0"/>
                        </a:spcBef>
                        <a:spcAft>
                          <a:spcPts val="0"/>
                        </a:spcAft>
                        <a:buFont typeface="Symbol" panose="05050102010706020507" pitchFamily="18" charset="2"/>
                        <a:buChar char=""/>
                      </a:pPr>
                      <a:r>
                        <a:rPr lang="en-US" sz="3200" kern="100">
                          <a:effectLst/>
                          <a:latin typeface="Tw Cen MT" panose="020B0602020104020603" pitchFamily="34" charset="0"/>
                          <a:ea typeface="Calibri" panose="020F0502020204030204" pitchFamily="34" charset="0"/>
                          <a:cs typeface="Calibri" panose="020F0502020204030204" pitchFamily="34" charset="0"/>
                        </a:rPr>
                        <a:t>Performance planning for relevant activities under HWDC2.0 implementation and housing dedicated to homeless services.</a:t>
                      </a:r>
                      <a:endParaRPr lang="en-US" sz="3200" kern="100">
                        <a:effectLst/>
                        <a:latin typeface="Tw Cen MT" panose="020B0602020104020603"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4631011"/>
                  </a:ext>
                </a:extLst>
              </a:tr>
            </a:tbl>
          </a:graphicData>
        </a:graphic>
      </p:graphicFrame>
    </p:spTree>
    <p:extLst>
      <p:ext uri="{BB962C8B-B14F-4D97-AF65-F5344CB8AC3E}">
        <p14:creationId xmlns:p14="http://schemas.microsoft.com/office/powerpoint/2010/main" val="1161073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55076-03F0-348A-3512-6E1502066904}"/>
              </a:ext>
            </a:extLst>
          </p:cNvPr>
          <p:cNvSpPr>
            <a:spLocks noGrp="1"/>
          </p:cNvSpPr>
          <p:nvPr>
            <p:ph type="title"/>
          </p:nvPr>
        </p:nvSpPr>
        <p:spPr/>
        <p:txBody>
          <a:bodyPr/>
          <a:lstStyle/>
          <a:p>
            <a:r>
              <a:rPr lang="en-US"/>
              <a:t>FY25 Priorities &amp; Projects</a:t>
            </a:r>
          </a:p>
        </p:txBody>
      </p:sp>
      <p:graphicFrame>
        <p:nvGraphicFramePr>
          <p:cNvPr id="5" name="Content Placeholder 4">
            <a:extLst>
              <a:ext uri="{FF2B5EF4-FFF2-40B4-BE49-F238E27FC236}">
                <a16:creationId xmlns:a16="http://schemas.microsoft.com/office/drawing/2014/main" id="{8C5267E6-FD97-888A-A196-BA687F203D40}"/>
              </a:ext>
            </a:extLst>
          </p:cNvPr>
          <p:cNvGraphicFramePr>
            <a:graphicFrameLocks noGrp="1"/>
          </p:cNvGraphicFramePr>
          <p:nvPr>
            <p:ph sz="quarter" idx="1"/>
            <p:extLst>
              <p:ext uri="{D42A27DB-BD31-4B8C-83A1-F6EECF244321}">
                <p14:modId xmlns:p14="http://schemas.microsoft.com/office/powerpoint/2010/main" val="945645368"/>
              </p:ext>
            </p:extLst>
          </p:nvPr>
        </p:nvGraphicFramePr>
        <p:xfrm>
          <a:off x="0" y="-3471"/>
          <a:ext cx="13817599" cy="7784287"/>
        </p:xfrm>
        <a:graphic>
          <a:graphicData uri="http://schemas.openxmlformats.org/drawingml/2006/table">
            <a:tbl>
              <a:tblPr firstRow="1" firstCol="1" bandRow="1">
                <a:tableStyleId>{5C22544A-7EE6-4342-B048-85BDC9FD1C3A}</a:tableStyleId>
              </a:tblPr>
              <a:tblGrid>
                <a:gridCol w="2323396">
                  <a:extLst>
                    <a:ext uri="{9D8B030D-6E8A-4147-A177-3AD203B41FA5}">
                      <a16:colId xmlns:a16="http://schemas.microsoft.com/office/drawing/2014/main" val="1404921269"/>
                    </a:ext>
                  </a:extLst>
                </a:gridCol>
                <a:gridCol w="11494203">
                  <a:extLst>
                    <a:ext uri="{9D8B030D-6E8A-4147-A177-3AD203B41FA5}">
                      <a16:colId xmlns:a16="http://schemas.microsoft.com/office/drawing/2014/main" val="2030297231"/>
                    </a:ext>
                  </a:extLst>
                </a:gridCol>
              </a:tblGrid>
              <a:tr h="509744">
                <a:tc gridSpan="2">
                  <a:txBody>
                    <a:bodyPr/>
                    <a:lstStyle/>
                    <a:p>
                      <a:pPr lvl="0" algn="ctr">
                        <a:buNone/>
                      </a:pPr>
                      <a:r>
                        <a:rPr lang="en-US" sz="2800"/>
                        <a:t>ICH Housing Solutions CMTE – FY25 Priorities &amp; Projects</a:t>
                      </a:r>
                    </a:p>
                  </a:txBody>
                  <a:tcPr marL="45720" marR="45720"/>
                </a:tc>
                <a:tc hMerge="1">
                  <a:txBody>
                    <a:bodyPr/>
                    <a:lstStyle/>
                    <a:p>
                      <a:endParaRPr lang="en-US"/>
                    </a:p>
                  </a:txBody>
                  <a:tcPr/>
                </a:tc>
                <a:extLst>
                  <a:ext uri="{0D108BD9-81ED-4DB2-BD59-A6C34878D82A}">
                    <a16:rowId xmlns:a16="http://schemas.microsoft.com/office/drawing/2014/main" val="1902777756"/>
                  </a:ext>
                </a:extLst>
              </a:tr>
              <a:tr h="410587">
                <a:tc>
                  <a:txBody>
                    <a:bodyPr/>
                    <a:lstStyle/>
                    <a:p>
                      <a:r>
                        <a:rPr lang="en-US" sz="1600"/>
                        <a:t>Priority</a:t>
                      </a:r>
                    </a:p>
                  </a:txBody>
                  <a:tcPr marL="45720" marR="45720"/>
                </a:tc>
                <a:tc>
                  <a:txBody>
                    <a:bodyPr/>
                    <a:lstStyle/>
                    <a:p>
                      <a:r>
                        <a:rPr lang="en-US" sz="1600" b="1">
                          <a:solidFill>
                            <a:schemeClr val="bg1"/>
                          </a:solidFill>
                        </a:rPr>
                        <a:t>Projects</a:t>
                      </a:r>
                    </a:p>
                  </a:txBody>
                  <a:tcPr marL="45720" marR="45720">
                    <a:solidFill>
                      <a:schemeClr val="tx1"/>
                    </a:solidFill>
                  </a:tcPr>
                </a:tc>
                <a:extLst>
                  <a:ext uri="{0D108BD9-81ED-4DB2-BD59-A6C34878D82A}">
                    <a16:rowId xmlns:a16="http://schemas.microsoft.com/office/drawing/2014/main" val="11466975"/>
                  </a:ext>
                </a:extLst>
              </a:tr>
              <a:tr h="3688146">
                <a:tc>
                  <a:txBody>
                    <a:bodyPr/>
                    <a:lstStyle/>
                    <a:p>
                      <a:r>
                        <a:rPr lang="en-US" sz="1600" b="0"/>
                        <a:t>1. Evaluating &amp; advancing </a:t>
                      </a:r>
                      <a:r>
                        <a:rPr lang="en-US" sz="1600" b="1"/>
                        <a:t>opportunities for expanding and improving affordable housing and housing dedicated to homeless services</a:t>
                      </a:r>
                    </a:p>
                  </a:txBody>
                  <a:tcPr marL="45720" marR="45720"/>
                </a:tc>
                <a:tc>
                  <a:txBody>
                    <a:bodyPr/>
                    <a:lstStyle/>
                    <a:p>
                      <a:pPr marL="0" lvl="0" indent="0">
                        <a:buFont typeface="Arial" panose="020B0604020202020204" pitchFamily="34" charset="0"/>
                        <a:buNone/>
                      </a:pPr>
                      <a:r>
                        <a:rPr kumimoji="0" lang="en-US" sz="1600" b="1" kern="1200">
                          <a:solidFill>
                            <a:schemeClr val="dk1"/>
                          </a:solidFill>
                          <a:effectLst/>
                          <a:latin typeface="+mn-lt"/>
                          <a:ea typeface="+mn-ea"/>
                          <a:cs typeface="+mn-cs"/>
                        </a:rPr>
                        <a:t>Leveraging the Consolidated RFP process </a:t>
                      </a:r>
                      <a:r>
                        <a:rPr kumimoji="0" lang="en-US" sz="1600" b="0" kern="1200">
                          <a:solidFill>
                            <a:schemeClr val="dk1"/>
                          </a:solidFill>
                          <a:effectLst/>
                          <a:latin typeface="+mn-lt"/>
                          <a:ea typeface="+mn-ea"/>
                          <a:cs typeface="+mn-cs"/>
                        </a:rPr>
                        <a:t>&amp; supporting owners/developers (particularly BIPOC and faith-based/mission-driven orgs) by  </a:t>
                      </a:r>
                    </a:p>
                    <a:p>
                      <a:pPr marL="285750" lvl="0" indent="-285750">
                        <a:buFont typeface="Arial" panose="020B0604020202020204" pitchFamily="34" charset="0"/>
                        <a:buChar char="•"/>
                      </a:pPr>
                      <a:r>
                        <a:rPr kumimoji="0" lang="en-US" sz="1600" kern="1200">
                          <a:solidFill>
                            <a:schemeClr val="dk1"/>
                          </a:solidFill>
                          <a:effectLst/>
                          <a:latin typeface="+mn-lt"/>
                          <a:ea typeface="+mn-ea"/>
                          <a:cs typeface="+mn-cs"/>
                        </a:rPr>
                        <a:t>Understanding challenges related to lending/refinancing, insurance and security, and zoning;  </a:t>
                      </a:r>
                    </a:p>
                    <a:p>
                      <a:pPr marL="285750" lvl="0" indent="-285750">
                        <a:buFont typeface="Arial" panose="020B0604020202020204" pitchFamily="34" charset="0"/>
                        <a:buChar char="•"/>
                      </a:pPr>
                      <a:r>
                        <a:rPr kumimoji="0" lang="en-US" sz="1600" kern="1200">
                          <a:solidFill>
                            <a:schemeClr val="dk1"/>
                          </a:solidFill>
                          <a:effectLst/>
                          <a:latin typeface="+mn-lt"/>
                          <a:ea typeface="+mn-ea"/>
                          <a:cs typeface="+mn-cs"/>
                        </a:rPr>
                        <a:t>Integrating the understanding into efforts to support developers, including</a:t>
                      </a:r>
                    </a:p>
                    <a:p>
                      <a:pPr marL="984885" lvl="1" indent="-285750">
                        <a:buFont typeface="Arial" panose="020B0604020202020204" pitchFamily="34" charset="0"/>
                        <a:buChar char="•"/>
                      </a:pPr>
                      <a:r>
                        <a:rPr kumimoji="0" lang="en-US" sz="1600" kern="1200">
                          <a:solidFill>
                            <a:schemeClr val="dk1"/>
                          </a:solidFill>
                          <a:effectLst/>
                          <a:latin typeface="+mn-lt"/>
                          <a:ea typeface="+mn-ea"/>
                          <a:cs typeface="+mn-cs"/>
                        </a:rPr>
                        <a:t>Exploring options for moving towards an open and rolling Consolidated RFP Process and</a:t>
                      </a:r>
                    </a:p>
                    <a:p>
                      <a:pPr marL="984885" lvl="1" indent="-285750">
                        <a:buFont typeface="Arial" panose="020B0604020202020204" pitchFamily="34" charset="0"/>
                        <a:buChar char="•"/>
                      </a:pPr>
                      <a:r>
                        <a:rPr kumimoji="0" lang="en-US" sz="1600" kern="1200">
                          <a:solidFill>
                            <a:schemeClr val="dk1"/>
                          </a:solidFill>
                          <a:effectLst/>
                          <a:latin typeface="+mn-lt"/>
                          <a:ea typeface="+mn-ea"/>
                          <a:cs typeface="+mn-cs"/>
                        </a:rPr>
                        <a:t>Incentivizing the creation of new types of dedicated housing such as PSH Plus, Dedicated Deeply Affordable Housing, House-sharing, and Social Housing.</a:t>
                      </a:r>
                    </a:p>
                    <a:p>
                      <a:pPr marL="285750" lvl="0" indent="-285750">
                        <a:buFont typeface="Arial" panose="020B0604020202020204" pitchFamily="34" charset="0"/>
                        <a:buChar char="•"/>
                      </a:pPr>
                      <a:r>
                        <a:rPr kumimoji="0" lang="en-US" sz="1600" b="1" kern="1200">
                          <a:solidFill>
                            <a:schemeClr val="dk1"/>
                          </a:solidFill>
                          <a:effectLst/>
                          <a:latin typeface="+mn-lt"/>
                          <a:ea typeface="+mn-ea"/>
                          <a:cs typeface="+mn-cs"/>
                        </a:rPr>
                        <a:t>Tailoring system maps to </a:t>
                      </a:r>
                    </a:p>
                    <a:p>
                      <a:pPr marL="985364" lvl="1" indent="-285750">
                        <a:buFont typeface="Arial" panose="020B0604020202020204" pitchFamily="34" charset="0"/>
                        <a:buChar char="•"/>
                      </a:pPr>
                      <a:r>
                        <a:rPr kumimoji="0" lang="en-US" sz="1600" b="0" kern="1200">
                          <a:solidFill>
                            <a:schemeClr val="dk1"/>
                          </a:solidFill>
                          <a:effectLst/>
                          <a:latin typeface="+mn-lt"/>
                          <a:ea typeface="+mn-ea"/>
                          <a:cs typeface="+mn-cs"/>
                        </a:rPr>
                        <a:t>orient owners/developers to dedicated programs, especially related to CAHP and how dedicated units will be filled and </a:t>
                      </a:r>
                    </a:p>
                    <a:p>
                      <a:pPr marL="985364" lvl="1" indent="-285750">
                        <a:buFont typeface="Arial" panose="020B0604020202020204" pitchFamily="34" charset="0"/>
                        <a:buChar char="•"/>
                      </a:pPr>
                      <a:r>
                        <a:rPr kumimoji="0" lang="en-US" sz="1600" b="0" kern="1200">
                          <a:solidFill>
                            <a:schemeClr val="dk1"/>
                          </a:solidFill>
                          <a:effectLst/>
                          <a:latin typeface="+mn-lt"/>
                          <a:ea typeface="+mn-ea"/>
                          <a:cs typeface="+mn-cs"/>
                        </a:rPr>
                        <a:t>explore opportunities to support landlords and partners struggling with tenants that need more than the dedicated case management support/services delivered. </a:t>
                      </a:r>
                    </a:p>
                    <a:p>
                      <a:pPr marL="285750" lvl="0" indent="-285750">
                        <a:buFont typeface="Arial" panose="020B0604020202020204" pitchFamily="34" charset="0"/>
                        <a:buChar char="•"/>
                      </a:pPr>
                      <a:r>
                        <a:rPr kumimoji="0" lang="en-US" sz="1600" b="1" kern="1200">
                          <a:solidFill>
                            <a:schemeClr val="dk1"/>
                          </a:solidFill>
                          <a:effectLst/>
                          <a:latin typeface="+mn-lt"/>
                          <a:ea typeface="+mn-ea"/>
                          <a:cs typeface="+mn-cs"/>
                        </a:rPr>
                        <a:t>Promoting Fair Housing and racial equity and inclusion</a:t>
                      </a:r>
                      <a:r>
                        <a:rPr kumimoji="0" lang="en-US" sz="1600" kern="1200">
                          <a:solidFill>
                            <a:schemeClr val="dk1"/>
                          </a:solidFill>
                          <a:effectLst/>
                          <a:latin typeface="+mn-lt"/>
                          <a:ea typeface="+mn-ea"/>
                          <a:cs typeface="+mn-cs"/>
                        </a:rPr>
                        <a:t>, by focusing on supporting</a:t>
                      </a:r>
                    </a:p>
                    <a:p>
                      <a:pPr marL="984885" lvl="1" indent="-285750">
                        <a:buFont typeface="Arial" panose="020B0604020202020204" pitchFamily="34" charset="0"/>
                        <a:buChar char="•"/>
                      </a:pPr>
                      <a:r>
                        <a:rPr kumimoji="0" lang="en-US" sz="1600" kern="1200">
                          <a:solidFill>
                            <a:schemeClr val="dk1"/>
                          </a:solidFill>
                          <a:effectLst/>
                          <a:latin typeface="+mn-lt"/>
                          <a:ea typeface="+mn-ea"/>
                          <a:cs typeface="+mn-cs"/>
                        </a:rPr>
                        <a:t>Homeownership opportunities for people experiencing homelessness, </a:t>
                      </a:r>
                    </a:p>
                    <a:p>
                      <a:pPr marL="984885" lvl="1" indent="-285750">
                        <a:buFont typeface="Arial" panose="020B0604020202020204" pitchFamily="34" charset="0"/>
                        <a:buChar char="•"/>
                      </a:pPr>
                      <a:r>
                        <a:rPr kumimoji="0" lang="en-US" sz="1600" kern="1200">
                          <a:solidFill>
                            <a:schemeClr val="dk1"/>
                          </a:solidFill>
                          <a:effectLst/>
                          <a:latin typeface="+mn-lt"/>
                          <a:ea typeface="+mn-ea"/>
                          <a:cs typeface="+mn-cs"/>
                        </a:rPr>
                        <a:t>Leveraging Affordable Dwelling Units (ADU), and </a:t>
                      </a:r>
                    </a:p>
                    <a:p>
                      <a:pPr marL="984885" lvl="1" indent="-285750">
                        <a:buFont typeface="Arial" panose="020B0604020202020204" pitchFamily="34" charset="0"/>
                        <a:buChar char="•"/>
                      </a:pPr>
                      <a:r>
                        <a:rPr kumimoji="0" lang="en-US" sz="1600" kern="1200">
                          <a:solidFill>
                            <a:schemeClr val="dk1"/>
                          </a:solidFill>
                          <a:effectLst/>
                          <a:latin typeface="+mn-lt"/>
                          <a:ea typeface="+mn-ea"/>
                          <a:cs typeface="+mn-cs"/>
                        </a:rPr>
                        <a:t>Options for updating TOPA to focus on anti-displacement at the lowest income levels.</a:t>
                      </a:r>
                    </a:p>
                  </a:txBody>
                  <a:tcPr marL="45720" marR="45720"/>
                </a:tc>
                <a:extLst>
                  <a:ext uri="{0D108BD9-81ED-4DB2-BD59-A6C34878D82A}">
                    <a16:rowId xmlns:a16="http://schemas.microsoft.com/office/drawing/2014/main" val="3416402753"/>
                  </a:ext>
                </a:extLst>
              </a:tr>
              <a:tr h="1583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2. Focusing efforts to </a:t>
                      </a:r>
                      <a:r>
                        <a:rPr lang="en-US" sz="1600" b="1"/>
                        <a:t>coordinate with DCHA </a:t>
                      </a:r>
                      <a:r>
                        <a:rPr lang="en-US" sz="1600" b="0"/>
                        <a:t>to this forum</a:t>
                      </a:r>
                    </a:p>
                  </a:txBody>
                  <a:tcPr marL="45720" marR="45720"/>
                </a:tc>
                <a:tc>
                  <a:txBody>
                    <a:bodyPr/>
                    <a:lstStyle/>
                    <a:p>
                      <a:pPr marL="285750" lvl="0" indent="-285750">
                        <a:buFont typeface="Arial" panose="020B0604020202020204" pitchFamily="34" charset="0"/>
                        <a:buChar char="•"/>
                      </a:pPr>
                      <a:r>
                        <a:rPr kumimoji="0" lang="en-US" sz="1600" b="1" kern="1200">
                          <a:solidFill>
                            <a:schemeClr val="dk1"/>
                          </a:solidFill>
                          <a:effectLst/>
                          <a:latin typeface="+mn-lt"/>
                          <a:ea typeface="+mn-ea"/>
                          <a:cs typeface="+mn-cs"/>
                        </a:rPr>
                        <a:t>Understanding baseline data </a:t>
                      </a:r>
                      <a:r>
                        <a:rPr kumimoji="0" lang="en-US" sz="1600" kern="1200">
                          <a:solidFill>
                            <a:schemeClr val="dk1"/>
                          </a:solidFill>
                          <a:effectLst/>
                          <a:latin typeface="+mn-lt"/>
                          <a:ea typeface="+mn-ea"/>
                          <a:cs typeface="+mn-cs"/>
                        </a:rPr>
                        <a:t>related to the housing process under DCHA’s purview,</a:t>
                      </a:r>
                    </a:p>
                    <a:p>
                      <a:pPr marL="285750" lvl="0" indent="-285750">
                        <a:buFont typeface="Arial" panose="020B0604020202020204" pitchFamily="34" charset="0"/>
                        <a:buChar char="•"/>
                      </a:pPr>
                      <a:r>
                        <a:rPr kumimoji="0" lang="en-US" sz="1600" kern="1200">
                          <a:solidFill>
                            <a:schemeClr val="dk1"/>
                          </a:solidFill>
                          <a:effectLst/>
                          <a:latin typeface="+mn-lt"/>
                          <a:ea typeface="+mn-ea"/>
                          <a:cs typeface="+mn-cs"/>
                        </a:rPr>
                        <a:t>Identifying </a:t>
                      </a:r>
                      <a:r>
                        <a:rPr kumimoji="0" lang="en-US" sz="1600" b="1" kern="1200">
                          <a:solidFill>
                            <a:schemeClr val="dk1"/>
                          </a:solidFill>
                          <a:effectLst/>
                          <a:latin typeface="+mn-lt"/>
                          <a:ea typeface="+mn-ea"/>
                          <a:cs typeface="+mn-cs"/>
                        </a:rPr>
                        <a:t>options for streamlining the housing process under DCHA’s purview</a:t>
                      </a:r>
                      <a:r>
                        <a:rPr kumimoji="0" lang="en-US" sz="1600" kern="1200">
                          <a:solidFill>
                            <a:schemeClr val="dk1"/>
                          </a:solidFill>
                          <a:effectLst/>
                          <a:latin typeface="+mn-lt"/>
                          <a:ea typeface="+mn-ea"/>
                          <a:cs typeface="+mn-cs"/>
                        </a:rPr>
                        <a:t>, including eligibility determination, the new process for determining rent reasonableness, inspections, and lease-up; and </a:t>
                      </a:r>
                    </a:p>
                    <a:p>
                      <a:pPr marL="285750" lvl="0" indent="-285750">
                        <a:buFont typeface="Arial" panose="020B0604020202020204" pitchFamily="34" charset="0"/>
                        <a:buChar char="•"/>
                      </a:pPr>
                      <a:r>
                        <a:rPr kumimoji="0" lang="en-US" sz="1600" b="1" kern="1200">
                          <a:solidFill>
                            <a:schemeClr val="dk1"/>
                          </a:solidFill>
                          <a:effectLst/>
                          <a:latin typeface="+mn-lt"/>
                          <a:ea typeface="+mn-ea"/>
                          <a:cs typeface="+mn-cs"/>
                        </a:rPr>
                        <a:t>Expanding access to housing resources by prioritizing families and individuals experiencing homelessness on the HCVP and Public Housing waitlists</a:t>
                      </a:r>
                      <a:r>
                        <a:rPr kumimoji="0" lang="en-US" sz="1600" kern="1200">
                          <a:solidFill>
                            <a:schemeClr val="dk1"/>
                          </a:solidFill>
                          <a:effectLst/>
                          <a:latin typeface="+mn-lt"/>
                          <a:ea typeface="+mn-ea"/>
                          <a:cs typeface="+mn-cs"/>
                        </a:rPr>
                        <a:t>, which likely requires supporting a) Outreach and engagement efforts and b) Connections to the appropriate community-based supports and services to ensure families/individuals are adequately supported in housing.  </a:t>
                      </a:r>
                    </a:p>
                  </a:txBody>
                  <a:tcPr marL="45720" marR="45720"/>
                </a:tc>
                <a:extLst>
                  <a:ext uri="{0D108BD9-81ED-4DB2-BD59-A6C34878D82A}">
                    <a16:rowId xmlns:a16="http://schemas.microsoft.com/office/drawing/2014/main" val="1146227777"/>
                  </a:ext>
                </a:extLst>
              </a:tr>
              <a:tr h="1583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3. Performance planning </a:t>
                      </a:r>
                      <a:r>
                        <a:rPr lang="en-US" sz="1600" b="0"/>
                        <a:t>for relevant activities under HWDC2.0 implementation and housing dedicated to homeless services.</a:t>
                      </a:r>
                    </a:p>
                  </a:txBody>
                  <a:tcPr marL="45720" marR="45720"/>
                </a:tc>
                <a:tc>
                  <a:txBody>
                    <a:bodyPr/>
                    <a:lstStyle/>
                    <a:p>
                      <a:pPr lvl="0"/>
                      <a:r>
                        <a:rPr kumimoji="0" lang="en-US" sz="1600" b="1" kern="1200">
                          <a:solidFill>
                            <a:schemeClr val="dk1"/>
                          </a:solidFill>
                          <a:effectLst/>
                          <a:latin typeface="+mn-lt"/>
                          <a:ea typeface="+mn-ea"/>
                          <a:cs typeface="+mn-cs"/>
                        </a:rPr>
                        <a:t>Supporting the development and implementation of a performance management framework</a:t>
                      </a:r>
                      <a:r>
                        <a:rPr kumimoji="0" lang="en-US" sz="1600" kern="1200">
                          <a:solidFill>
                            <a:schemeClr val="dk1"/>
                          </a:solidFill>
                          <a:effectLst/>
                          <a:latin typeface="+mn-lt"/>
                          <a:ea typeface="+mn-ea"/>
                          <a:cs typeface="+mn-cs"/>
                        </a:rPr>
                        <a:t> specific to expanding and improving access and utilization of District housing resources, with a focus on m</a:t>
                      </a:r>
                      <a:r>
                        <a:rPr kumimoji="0" lang="en-US" sz="1600" b="1" kern="1200">
                          <a:solidFill>
                            <a:schemeClr val="dk1"/>
                          </a:solidFill>
                          <a:effectLst/>
                          <a:latin typeface="+mn-lt"/>
                          <a:ea typeface="+mn-ea"/>
                          <a:cs typeface="+mn-cs"/>
                        </a:rPr>
                        <a:t>aximizing utilization/occupancy of dedicated site and tenant-based housing resources, including Consolidated RFP Units and LRSP Resources, by:</a:t>
                      </a:r>
                      <a:endParaRPr kumimoji="0" lang="en-US" sz="1600" kern="1200">
                        <a:solidFill>
                          <a:schemeClr val="dk1"/>
                        </a:solidFill>
                        <a:effectLst/>
                        <a:latin typeface="+mn-lt"/>
                        <a:ea typeface="+mn-ea"/>
                        <a:cs typeface="+mn-cs"/>
                      </a:endParaRPr>
                    </a:p>
                    <a:p>
                      <a:pPr marL="285750" lvl="0" indent="-285750">
                        <a:buFont typeface="Arial" panose="020B0604020202020204" pitchFamily="34" charset="0"/>
                        <a:buChar char="•"/>
                      </a:pPr>
                      <a:r>
                        <a:rPr kumimoji="0" lang="en-US" sz="1600" kern="1200">
                          <a:solidFill>
                            <a:schemeClr val="dk1"/>
                          </a:solidFill>
                          <a:effectLst/>
                          <a:latin typeface="+mn-lt"/>
                          <a:ea typeface="+mn-ea"/>
                          <a:cs typeface="+mn-cs"/>
                        </a:rPr>
                        <a:t>Monitoring overall utilization and occupancy, </a:t>
                      </a:r>
                    </a:p>
                    <a:p>
                      <a:pPr marL="285750" lvl="0" indent="-285750">
                        <a:buFont typeface="Arial" panose="020B0604020202020204" pitchFamily="34" charset="0"/>
                        <a:buChar char="•"/>
                      </a:pPr>
                      <a:r>
                        <a:rPr kumimoji="0" lang="en-US" sz="1600" kern="1200">
                          <a:solidFill>
                            <a:schemeClr val="dk1"/>
                          </a:solidFill>
                          <a:effectLst/>
                          <a:latin typeface="+mn-lt"/>
                          <a:ea typeface="+mn-ea"/>
                          <a:cs typeface="+mn-cs"/>
                        </a:rPr>
                        <a:t>Ensuring units are matched via CAHP, and  </a:t>
                      </a:r>
                    </a:p>
                    <a:p>
                      <a:pPr marL="285750" lvl="0" indent="-285750">
                        <a:buFont typeface="Arial" panose="020B0604020202020204" pitchFamily="34" charset="0"/>
                        <a:buChar char="•"/>
                      </a:pPr>
                      <a:r>
                        <a:rPr kumimoji="0" lang="en-US" sz="1600" kern="1200">
                          <a:solidFill>
                            <a:schemeClr val="dk1"/>
                          </a:solidFill>
                          <a:effectLst/>
                          <a:latin typeface="+mn-lt"/>
                          <a:ea typeface="+mn-ea"/>
                          <a:cs typeface="+mn-cs"/>
                        </a:rPr>
                        <a:t>Expediting lease up to minimize vacancies and maximize occupancy.</a:t>
                      </a:r>
                    </a:p>
                  </a:txBody>
                  <a:tcPr marL="45720" marR="45720"/>
                </a:tc>
                <a:extLst>
                  <a:ext uri="{0D108BD9-81ED-4DB2-BD59-A6C34878D82A}">
                    <a16:rowId xmlns:a16="http://schemas.microsoft.com/office/drawing/2014/main" val="3067178739"/>
                  </a:ext>
                </a:extLst>
              </a:tr>
            </a:tbl>
          </a:graphicData>
        </a:graphic>
      </p:graphicFrame>
      <p:sp>
        <p:nvSpPr>
          <p:cNvPr id="4" name="Slide Number Placeholder 3">
            <a:extLst>
              <a:ext uri="{FF2B5EF4-FFF2-40B4-BE49-F238E27FC236}">
                <a16:creationId xmlns:a16="http://schemas.microsoft.com/office/drawing/2014/main" id="{CCE0E57A-FA85-4BE7-80EA-B3AA9D44D3DD}"/>
              </a:ext>
            </a:extLst>
          </p:cNvPr>
          <p:cNvSpPr>
            <a:spLocks noGrp="1"/>
          </p:cNvSpPr>
          <p:nvPr>
            <p:ph type="sldNum" sz="quarter" idx="12"/>
          </p:nvPr>
        </p:nvSpPr>
        <p:spPr/>
        <p:txBody>
          <a:bodyPr/>
          <a:lstStyle/>
          <a:p>
            <a:fld id="{BD8932C4-06C2-4B3E-B9B4-4EEBB934B3D2}" type="slidenum">
              <a:rPr lang="en-US" smtClean="0"/>
              <a:pPr/>
              <a:t>65</a:t>
            </a:fld>
            <a:endParaRPr lang="en-US"/>
          </a:p>
        </p:txBody>
      </p:sp>
    </p:spTree>
    <p:extLst>
      <p:ext uri="{BB962C8B-B14F-4D97-AF65-F5344CB8AC3E}">
        <p14:creationId xmlns:p14="http://schemas.microsoft.com/office/powerpoint/2010/main" val="3694947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prstGeom prst="rect">
            <a:avLst/>
          </a:prstGeom>
          <a:noFill/>
          <a:ln>
            <a:noFill/>
          </a:ln>
        </p:spPr>
        <p:txBody>
          <a:bodyPr spcFirstLastPara="1" wrap="square" lIns="101850" tIns="50925" rIns="101850" bIns="50925" anchor="t" anchorCtr="0">
            <a:normAutofit/>
          </a:bodyPr>
          <a:lstStyle/>
          <a:p>
            <a:pPr marL="457200" indent="-457200">
              <a:lnSpc>
                <a:spcPct val="120000"/>
              </a:lnSpc>
              <a:buFont typeface="+mj-lt"/>
              <a:buAutoNum type="romanUcPeriod"/>
            </a:pPr>
            <a:r>
              <a:rPr lang="en-US" sz="3200" b="1" dirty="0">
                <a:solidFill>
                  <a:schemeClr val="bg2"/>
                </a:solidFill>
                <a:latin typeface="Tw Cen MT" panose="020B0602020104020603" pitchFamily="34" charset="77"/>
              </a:rPr>
              <a:t>Welcome, Agenda Review, &amp; Housekeeping (5 mins)</a:t>
            </a:r>
          </a:p>
          <a:p>
            <a:pPr marL="457200" indent="-457200">
              <a:lnSpc>
                <a:spcPct val="120000"/>
              </a:lnSpc>
              <a:buFont typeface="+mj-lt"/>
              <a:buAutoNum type="romanUcPeriod"/>
            </a:pPr>
            <a:r>
              <a:rPr lang="en-US" sz="3200" b="1" dirty="0">
                <a:solidFill>
                  <a:schemeClr val="bg2"/>
                </a:solidFill>
                <a:latin typeface="Tw Cen MT" panose="020B0602020104020603" pitchFamily="34" charset="77"/>
              </a:rPr>
              <a:t>Discussion Items: HUD CoC Builds Funding Opportunity (30 mins)</a:t>
            </a:r>
          </a:p>
          <a:p>
            <a:pPr marL="457200" indent="-457200">
              <a:lnSpc>
                <a:spcPct val="120000"/>
              </a:lnSpc>
              <a:buFont typeface="+mj-lt"/>
              <a:buAutoNum type="romanUcPeriod"/>
            </a:pPr>
            <a:r>
              <a:rPr lang="en-US" sz="3200" b="1" dirty="0">
                <a:solidFill>
                  <a:schemeClr val="bg2"/>
                </a:solidFill>
                <a:latin typeface="Tw Cen MT" panose="020B0602020104020603" pitchFamily="34" charset="77"/>
              </a:rPr>
              <a:t>Systemwide Check-In: Agency Updates (30 mins)</a:t>
            </a:r>
          </a:p>
          <a:p>
            <a:pPr marL="457200" indent="-457200">
              <a:lnSpc>
                <a:spcPct val="120000"/>
              </a:lnSpc>
              <a:buFont typeface="+mj-lt"/>
              <a:buAutoNum type="romanUcPeriod"/>
            </a:pPr>
            <a:r>
              <a:rPr lang="en-US" sz="3200" b="1" dirty="0">
                <a:solidFill>
                  <a:schemeClr val="bg2"/>
                </a:solidFill>
                <a:latin typeface="Tw Cen MT" panose="020B0602020104020603" pitchFamily="34" charset="77"/>
              </a:rPr>
              <a:t>Governance: Updating the Leadership Slate (30 mins)</a:t>
            </a:r>
          </a:p>
          <a:p>
            <a:pPr marL="457200" indent="-457200">
              <a:lnSpc>
                <a:spcPct val="120000"/>
              </a:lnSpc>
              <a:buFont typeface="+mj-lt"/>
              <a:buAutoNum type="romanUcPeriod"/>
            </a:pPr>
            <a:r>
              <a:rPr lang="en-US" sz="3200" b="1" dirty="0">
                <a:latin typeface="Tw Cen MT" panose="020B0602020104020603" pitchFamily="34" charset="77"/>
              </a:rPr>
              <a:t>Announcements &amp; Reminders (as needed)</a:t>
            </a:r>
          </a:p>
          <a:p>
            <a:pPr marL="1076325" marR="0" lvl="1" indent="-457200" algn="l" defTabSz="914400" rtl="0" eaLnBrk="1" fontAlgn="auto" latinLnBrk="0" hangingPunct="1">
              <a:lnSpc>
                <a:spcPct val="120000"/>
              </a:lnSpc>
              <a:spcBef>
                <a:spcPts val="0"/>
              </a:spcBef>
              <a:spcAft>
                <a:spcPts val="0"/>
              </a:spcAft>
              <a:buClrTx/>
              <a:buSzPct val="70000"/>
              <a:buFont typeface="Wingdings" panose="05000000000000000000" pitchFamily="2" charset="2"/>
              <a:buAutoNum type="alphaLcParenR"/>
              <a:tabLst/>
              <a:defRPr/>
            </a:pPr>
            <a:r>
              <a:rPr kumimoji="0" lang="en-US" sz="2400" b="0" i="0" u="none" strike="noStrike" kern="1200" cap="none" spc="0" normalizeH="0" baseline="0" noProof="0" dirty="0">
                <a:ln>
                  <a:noFill/>
                </a:ln>
                <a:solidFill>
                  <a:srgbClr val="002060"/>
                </a:solidFill>
                <a:effectLst/>
                <a:uLnTx/>
                <a:uFillTx/>
                <a:latin typeface="Tw Cen MT"/>
                <a:ea typeface="+mn-ea"/>
                <a:cs typeface="+mn-cs"/>
              </a:rPr>
              <a:t>DHCD: Rental Accommodations Workshop </a:t>
            </a:r>
            <a:r>
              <a:rPr kumimoji="0" lang="en-US" sz="2400" b="1" i="0" u="none" strike="noStrike" kern="1200" cap="none" spc="0" normalizeH="0" baseline="0" noProof="0" dirty="0">
                <a:ln>
                  <a:noFill/>
                </a:ln>
                <a:solidFill>
                  <a:srgbClr val="C00000"/>
                </a:solidFill>
                <a:effectLst/>
                <a:uLnTx/>
                <a:uFillTx/>
                <a:latin typeface="Tw Cen MT"/>
                <a:ea typeface="+mn-ea"/>
                <a:cs typeface="+mn-cs"/>
              </a:rPr>
              <a:t>*NEW*</a:t>
            </a:r>
          </a:p>
          <a:p>
            <a:pPr marL="1076325" marR="0" lvl="1" indent="-457200" algn="l" defTabSz="914400" rtl="0" eaLnBrk="1" fontAlgn="auto" latinLnBrk="0" hangingPunct="1">
              <a:lnSpc>
                <a:spcPct val="120000"/>
              </a:lnSpc>
              <a:spcBef>
                <a:spcPts val="0"/>
              </a:spcBef>
              <a:spcAft>
                <a:spcPts val="0"/>
              </a:spcAft>
              <a:buClrTx/>
              <a:buSzPct val="70000"/>
              <a:buFont typeface="+mj-lt"/>
              <a:buAutoNum type="alphaLcParenR"/>
              <a:tabLst/>
              <a:defRPr/>
            </a:pPr>
            <a:r>
              <a:rPr kumimoji="0" lang="en-US" sz="2400" b="0" i="0" u="none" strike="noStrike" kern="1200" cap="none" spc="0" normalizeH="0" baseline="0" noProof="0" dirty="0">
                <a:ln>
                  <a:noFill/>
                </a:ln>
                <a:solidFill>
                  <a:srgbClr val="002060"/>
                </a:solidFill>
                <a:effectLst/>
                <a:uLnTx/>
                <a:uFillTx/>
                <a:latin typeface="Tw Cen MT"/>
                <a:ea typeface="+mn-ea"/>
                <a:cs typeface="+mn-cs"/>
              </a:rPr>
              <a:t>NAEH: FY24/25 NOFO Webinar </a:t>
            </a:r>
            <a:r>
              <a:rPr kumimoji="0" lang="en-US" sz="2400" b="1" i="0" u="none" strike="noStrike" kern="1200" cap="none" spc="0" normalizeH="0" baseline="0" noProof="0" dirty="0">
                <a:ln>
                  <a:noFill/>
                </a:ln>
                <a:solidFill>
                  <a:srgbClr val="C00000"/>
                </a:solidFill>
                <a:effectLst/>
                <a:uLnTx/>
                <a:uFillTx/>
                <a:latin typeface="Tw Cen MT"/>
                <a:ea typeface="+mn-ea"/>
                <a:cs typeface="+mn-cs"/>
              </a:rPr>
              <a:t>*NEW*</a:t>
            </a:r>
          </a:p>
          <a:p>
            <a:pPr marL="1076325" marR="0" lvl="1" indent="-457200" algn="l" defTabSz="914400" rtl="0" eaLnBrk="1" fontAlgn="auto" latinLnBrk="0" hangingPunct="1">
              <a:lnSpc>
                <a:spcPct val="120000"/>
              </a:lnSpc>
              <a:spcBef>
                <a:spcPts val="0"/>
              </a:spcBef>
              <a:spcAft>
                <a:spcPts val="0"/>
              </a:spcAft>
              <a:buClrTx/>
              <a:buSzPct val="70000"/>
              <a:buFont typeface="+mj-lt"/>
              <a:buAutoNum type="alphaLcParenR"/>
              <a:tabLst/>
              <a:defRPr/>
            </a:pPr>
            <a:r>
              <a:rPr kumimoji="0" lang="en-US" sz="2400" b="0" i="0" u="none" strike="noStrike" kern="1200" cap="none" spc="0" normalizeH="0" baseline="0" noProof="0" dirty="0">
                <a:ln>
                  <a:noFill/>
                </a:ln>
                <a:solidFill>
                  <a:srgbClr val="002060"/>
                </a:solidFill>
                <a:effectLst/>
                <a:uLnTx/>
                <a:uFillTx/>
                <a:latin typeface="Tw Cen MT"/>
                <a:ea typeface="+mn-ea"/>
                <a:cs typeface="+mn-cs"/>
              </a:rPr>
              <a:t>OP: Racial Equity Action Plan </a:t>
            </a:r>
            <a:r>
              <a:rPr kumimoji="0" lang="en-US" sz="2400" b="1" i="0" u="none" strike="noStrike" kern="1200" cap="none" spc="0" normalizeH="0" baseline="0" noProof="0" dirty="0">
                <a:ln>
                  <a:noFill/>
                </a:ln>
                <a:solidFill>
                  <a:srgbClr val="C00000"/>
                </a:solidFill>
                <a:effectLst/>
                <a:uLnTx/>
                <a:uFillTx/>
                <a:latin typeface="Tw Cen MT"/>
                <a:ea typeface="+mn-ea"/>
                <a:cs typeface="+mn-cs"/>
              </a:rPr>
              <a:t>*NEW*</a:t>
            </a:r>
          </a:p>
          <a:p>
            <a:pPr marL="1076325" marR="0" lvl="1" indent="-457200" algn="l" defTabSz="914400" rtl="0" eaLnBrk="1" fontAlgn="auto" latinLnBrk="0" hangingPunct="1">
              <a:lnSpc>
                <a:spcPct val="120000"/>
              </a:lnSpc>
              <a:spcBef>
                <a:spcPts val="0"/>
              </a:spcBef>
              <a:spcAft>
                <a:spcPts val="0"/>
              </a:spcAft>
              <a:buClrTx/>
              <a:buSzPct val="70000"/>
              <a:buFont typeface="+mj-lt"/>
              <a:buAutoNum type="alphaLcParenR"/>
              <a:tabLst/>
              <a:defRPr/>
            </a:pPr>
            <a:r>
              <a:rPr kumimoji="0" lang="en-US" sz="2400" b="0" i="0" u="none" strike="noStrike" kern="1200" cap="none" spc="0" normalizeH="0" baseline="0" noProof="0" dirty="0">
                <a:ln>
                  <a:noFill/>
                </a:ln>
                <a:solidFill>
                  <a:srgbClr val="002060"/>
                </a:solidFill>
                <a:effectLst/>
                <a:uLnTx/>
                <a:uFillTx/>
                <a:latin typeface="Tw Cen MT"/>
                <a:ea typeface="+mn-ea"/>
                <a:cs typeface="+mn-cs"/>
              </a:rPr>
              <a:t>Urban Institute: Expanding Opportunities for Developers of Color </a:t>
            </a:r>
            <a:r>
              <a:rPr kumimoji="0" lang="en-US" sz="2400" b="1" i="0" u="none" strike="noStrike" kern="1200" cap="none" spc="0" normalizeH="0" baseline="0" noProof="0" dirty="0">
                <a:ln>
                  <a:noFill/>
                </a:ln>
                <a:solidFill>
                  <a:srgbClr val="C00000"/>
                </a:solidFill>
                <a:effectLst/>
                <a:uLnTx/>
                <a:uFillTx/>
                <a:latin typeface="Tw Cen MT"/>
                <a:ea typeface="+mn-ea"/>
                <a:cs typeface="+mn-cs"/>
              </a:rPr>
              <a:t>*NEW*</a:t>
            </a:r>
          </a:p>
          <a:p>
            <a:pPr marL="457200" indent="-457200">
              <a:lnSpc>
                <a:spcPct val="120000"/>
              </a:lnSpc>
              <a:buFont typeface="+mj-lt"/>
              <a:buAutoNum type="romanUcPeriod"/>
            </a:pPr>
            <a:r>
              <a:rPr lang="en-US" sz="3200" b="1" dirty="0">
                <a:solidFill>
                  <a:schemeClr val="bg2"/>
                </a:solidFill>
                <a:latin typeface="Tw Cen MT" panose="020B0602020104020603" pitchFamily="34" charset="77"/>
              </a:rPr>
              <a:t>Summary &amp; Adjournment (5 mins)</a:t>
            </a:r>
          </a:p>
          <a:p>
            <a:pPr marL="914400" lvl="2" indent="-457200">
              <a:lnSpc>
                <a:spcPct val="120000"/>
              </a:lnSpc>
              <a:buFont typeface="+mj-lt"/>
              <a:buAutoNum type="alphaLcParenR"/>
            </a:pPr>
            <a:endParaRPr lang="en-US" sz="2400" dirty="0">
              <a:latin typeface="Tw Cen MT" panose="020B0602020104020603" pitchFamily="34" charset="77"/>
            </a:endParaRPr>
          </a:p>
          <a:p>
            <a:pPr marL="11111" indent="0">
              <a:lnSpc>
                <a:spcPct val="110000"/>
              </a:lnSpc>
              <a:buNone/>
            </a:pPr>
            <a:endParaRPr lang="en-US" sz="1400" dirty="0">
              <a:latin typeface="Tw Cen MT" panose="020B0602020104020603" pitchFamily="34" charset="77"/>
            </a:endParaRP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endParaRPr sz="4800"/>
          </a:p>
        </p:txBody>
      </p:sp>
      <p:sp>
        <p:nvSpPr>
          <p:cNvPr id="2" name="Slide Number Placeholder 3">
            <a:extLst>
              <a:ext uri="{FF2B5EF4-FFF2-40B4-BE49-F238E27FC236}">
                <a16:creationId xmlns:a16="http://schemas.microsoft.com/office/drawing/2014/main" id="{3A230B08-704F-6E51-4281-E36F2E3E1AB5}"/>
              </a:ext>
            </a:extLst>
          </p:cNvPr>
          <p:cNvSpPr txBox="1">
            <a:spLocks/>
          </p:cNvSpPr>
          <p:nvPr/>
        </p:nvSpPr>
        <p:spPr>
          <a:xfrm>
            <a:off x="12884550" y="7121630"/>
            <a:ext cx="682752" cy="411334"/>
          </a:xfrm>
          <a:prstGeom prst="rect">
            <a:avLst/>
          </a:prstGeom>
        </p:spPr>
        <p:txBody>
          <a:bodyPr lIns="101858" tIns="50929" rIns="101858" bIns="50929" rtlCol="0" anchor="b"/>
          <a:lstStyle>
            <a:defPPr>
              <a:defRPr lang="en-US"/>
            </a:defPPr>
            <a:lvl1pPr marL="0" algn="l" defTabSz="914187" rtl="0" eaLnBrk="1" latinLnBrk="0" hangingPunct="1">
              <a:defRPr kumimoji="0" lang="en-US" sz="1786" kern="1200" smtClean="0">
                <a:solidFill>
                  <a:srgbClr val="775F55"/>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fld id="{00000000-1234-1234-1234-123412341234}" type="slidenum">
              <a:rPr lang="en-US" smtClean="0"/>
              <a:pPr/>
              <a:t>66</a:t>
            </a:fld>
            <a:endParaRPr lang="en-US"/>
          </a:p>
        </p:txBody>
      </p:sp>
    </p:spTree>
    <p:extLst>
      <p:ext uri="{BB962C8B-B14F-4D97-AF65-F5344CB8AC3E}">
        <p14:creationId xmlns:p14="http://schemas.microsoft.com/office/powerpoint/2010/main" val="3695506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E914B2-8A2F-8D7F-91F7-C0733E0810FF}"/>
              </a:ext>
            </a:extLst>
          </p:cNvPr>
          <p:cNvSpPr>
            <a:spLocks noGrp="1"/>
          </p:cNvSpPr>
          <p:nvPr>
            <p:ph type="title"/>
          </p:nvPr>
        </p:nvSpPr>
        <p:spPr>
          <a:xfrm>
            <a:off x="635620" y="45506"/>
            <a:ext cx="11415226" cy="828152"/>
          </a:xfrm>
        </p:spPr>
        <p:txBody>
          <a:bodyPr/>
          <a:lstStyle/>
          <a:p>
            <a:r>
              <a:rPr lang="en-US" sz="4000">
                <a:solidFill>
                  <a:srgbClr val="002060"/>
                </a:solidFill>
              </a:rPr>
              <a:t>DHCD: Rental Accommodations Workshop </a:t>
            </a:r>
            <a:r>
              <a:rPr lang="en-US" sz="4000">
                <a:solidFill>
                  <a:srgbClr val="C00000"/>
                </a:solidFill>
                <a:latin typeface="+mj-lt"/>
              </a:rPr>
              <a:t>*NEW*</a:t>
            </a:r>
            <a:endParaRPr lang="en-US" sz="4000">
              <a:solidFill>
                <a:srgbClr val="CC0000"/>
              </a:solidFill>
            </a:endParaRPr>
          </a:p>
        </p:txBody>
      </p:sp>
      <p:sp>
        <p:nvSpPr>
          <p:cNvPr id="4" name="Slide Number Placeholder 3">
            <a:extLst>
              <a:ext uri="{FF2B5EF4-FFF2-40B4-BE49-F238E27FC236}">
                <a16:creationId xmlns:a16="http://schemas.microsoft.com/office/drawing/2014/main" id="{721998F8-47D1-53C2-B0FD-BA72283660EE}"/>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67</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6" name="Picture 5">
            <a:extLst>
              <a:ext uri="{FF2B5EF4-FFF2-40B4-BE49-F238E27FC236}">
                <a16:creationId xmlns:a16="http://schemas.microsoft.com/office/drawing/2014/main" id="{E3557444-5A7B-5EE0-EDD2-B471C9265402}"/>
              </a:ext>
            </a:extLst>
          </p:cNvPr>
          <p:cNvPicPr>
            <a:picLocks noChangeAspect="1"/>
          </p:cNvPicPr>
          <p:nvPr/>
        </p:nvPicPr>
        <p:blipFill>
          <a:blip r:embed="rId2"/>
          <a:stretch>
            <a:fillRect/>
          </a:stretch>
        </p:blipFill>
        <p:spPr>
          <a:xfrm>
            <a:off x="1305771" y="1232622"/>
            <a:ext cx="4411635" cy="3371337"/>
          </a:xfrm>
          <a:prstGeom prst="rect">
            <a:avLst/>
          </a:prstGeom>
        </p:spPr>
      </p:pic>
      <p:sp>
        <p:nvSpPr>
          <p:cNvPr id="7" name="TextBox 6">
            <a:extLst>
              <a:ext uri="{FF2B5EF4-FFF2-40B4-BE49-F238E27FC236}">
                <a16:creationId xmlns:a16="http://schemas.microsoft.com/office/drawing/2014/main" id="{8C341DC6-C48A-D7A9-880A-AF4DEA946A9E}"/>
              </a:ext>
            </a:extLst>
          </p:cNvPr>
          <p:cNvSpPr txBox="1"/>
          <p:nvPr/>
        </p:nvSpPr>
        <p:spPr>
          <a:xfrm>
            <a:off x="7453807" y="1357161"/>
            <a:ext cx="6247122" cy="5940088"/>
          </a:xfrm>
          <a:prstGeom prst="rect">
            <a:avLst/>
          </a:prstGeom>
          <a:noFill/>
        </p:spPr>
        <p:txBody>
          <a:bodyPr wrap="square" rtlCol="0">
            <a:spAutoFit/>
          </a:bodyPr>
          <a:lstStyle/>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Tw Cen MT"/>
                <a:ea typeface="+mn-ea"/>
                <a:cs typeface="+mn-cs"/>
              </a:rPr>
              <a:t>Join the DC Department of Housing and Community Development (DHCD)'s Rental Accommodations Workshop: Understanding Registration, Licensing, and Tenant Disclosures on Wednesday, August 21, 2024 to provide tenants and housing providers an understanding of the requirements for registration, licensing, tenant disclosures, and an opportunity to ask questions.</a:t>
            </a:r>
            <a:endParaRPr kumimoji="0" lang="en-US" sz="2000" b="1" i="0" u="none" strike="noStrike" kern="1200" cap="none" spc="0" normalizeH="0" baseline="0" noProof="0">
              <a:ln>
                <a:noFill/>
              </a:ln>
              <a:solidFill>
                <a:srgbClr val="002060"/>
              </a:solidFill>
              <a:effectLst/>
              <a:uLnTx/>
              <a:uFillTx/>
              <a:latin typeface="Tw Cen MT"/>
              <a:ea typeface="+mn-ea"/>
              <a:cs typeface="+mn-cs"/>
            </a:endParaRP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Tw Cen MT"/>
                <a:ea typeface="+mn-ea"/>
                <a:cs typeface="+mn-cs"/>
              </a:rPr>
              <a:t>Target Audience:</a:t>
            </a:r>
            <a:r>
              <a:rPr kumimoji="0" lang="en-US" sz="2000" b="0" i="0" u="none" strike="noStrike" kern="1200" cap="none" spc="0" normalizeH="0" baseline="0" noProof="0">
                <a:ln>
                  <a:noFill/>
                </a:ln>
                <a:solidFill>
                  <a:srgbClr val="002060"/>
                </a:solidFill>
                <a:effectLst/>
                <a:uLnTx/>
                <a:uFillTx/>
                <a:latin typeface="Tw Cen MT"/>
                <a:ea typeface="+mn-ea"/>
                <a:cs typeface="+mn-cs"/>
              </a:rPr>
              <a:t>  tenants, housing providers, realtors, property managers.</a:t>
            </a: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Tw Cen MT"/>
                <a:ea typeface="+mn-ea"/>
                <a:cs typeface="+mn-cs"/>
              </a:rPr>
              <a:t>Workshop Topics: </a:t>
            </a:r>
            <a:r>
              <a:rPr kumimoji="0" lang="en-US" sz="2000" b="0" i="0" u="none" strike="noStrike" kern="1200" cap="none" spc="0" normalizeH="0" baseline="0" noProof="0">
                <a:ln>
                  <a:noFill/>
                </a:ln>
                <a:solidFill>
                  <a:srgbClr val="002060"/>
                </a:solidFill>
                <a:effectLst/>
                <a:uLnTx/>
                <a:uFillTx/>
                <a:latin typeface="Tw Cen MT"/>
                <a:ea typeface="+mn-ea"/>
                <a:cs typeface="+mn-cs"/>
              </a:rPr>
              <a:t>Rental Registration, Rental Licensing, Tenant Disclosures</a:t>
            </a: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Tw Cen MT"/>
                <a:ea typeface="+mn-ea"/>
                <a:cs typeface="+mn-cs"/>
              </a:rPr>
              <a:t>Parking and Transportation Options: </a:t>
            </a:r>
            <a:r>
              <a:rPr kumimoji="0" lang="en-US" sz="2000" b="0" i="0" u="none" strike="noStrike" kern="1200" cap="none" spc="0" normalizeH="0" baseline="0" noProof="0">
                <a:ln>
                  <a:noFill/>
                </a:ln>
                <a:solidFill>
                  <a:srgbClr val="002060"/>
                </a:solidFill>
                <a:effectLst/>
                <a:uLnTx/>
                <a:uFillTx/>
                <a:latin typeface="Tw Cen MT"/>
                <a:ea typeface="+mn-ea"/>
                <a:cs typeface="+mn-cs"/>
              </a:rPr>
              <a:t>Street parking will be limited, and we encourage you to utilize various modes of transportation, such as the Metro or ride-sharing services. Here are a few options for public transportation:</a:t>
            </a: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Tw Cen MT"/>
                <a:ea typeface="+mn-ea"/>
                <a:cs typeface="+mn-cs"/>
              </a:rPr>
              <a:t>*Closest Metro: Anacostia Metro Station* </a:t>
            </a: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Tw Cen MT"/>
                <a:ea typeface="+mn-ea"/>
                <a:cs typeface="+mn-cs"/>
              </a:rPr>
              <a:t>*Closest Bus Routes: 90, A8, A33, B2, P6, V2* </a:t>
            </a: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Tw Cen MT"/>
                <a:ea typeface="+mn-ea"/>
                <a:cs typeface="+mn-cs"/>
              </a:rPr>
              <a:t>*Closest Bikeshare Station: Marion Barry Avenue SE and Martin Luther King Jr. Avenue SE*</a:t>
            </a:r>
          </a:p>
        </p:txBody>
      </p:sp>
      <p:sp>
        <p:nvSpPr>
          <p:cNvPr id="18" name="TextBox 17">
            <a:extLst>
              <a:ext uri="{FF2B5EF4-FFF2-40B4-BE49-F238E27FC236}">
                <a16:creationId xmlns:a16="http://schemas.microsoft.com/office/drawing/2014/main" id="{9A15F53E-9CA6-1E1A-5A4C-4592758884EC}"/>
              </a:ext>
            </a:extLst>
          </p:cNvPr>
          <p:cNvSpPr txBox="1"/>
          <p:nvPr/>
        </p:nvSpPr>
        <p:spPr>
          <a:xfrm>
            <a:off x="510139" y="4629753"/>
            <a:ext cx="6783027" cy="2585323"/>
          </a:xfrm>
          <a:prstGeom prst="rect">
            <a:avLst/>
          </a:prstGeom>
          <a:noFill/>
        </p:spPr>
        <p:txBody>
          <a:bodyPr wrap="square" lIns="91440" tIns="45720" rIns="91440" bIns="45720" rtlCol="0" anchor="t">
            <a:spAutoFit/>
          </a:bodyPr>
          <a:lstStyle/>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Tw Cen MT"/>
                <a:ea typeface="+mn-ea"/>
                <a:cs typeface="+mn-cs"/>
              </a:rPr>
              <a:t>DHCD's Rental Accommodations Workshop: </a:t>
            </a:r>
            <a:r>
              <a:rPr kumimoji="0" lang="en-US" sz="1800" b="0" i="0" u="none" strike="noStrike" kern="1200" cap="none" spc="0" normalizeH="0" baseline="0" noProof="0">
                <a:ln>
                  <a:noFill/>
                </a:ln>
                <a:solidFill>
                  <a:srgbClr val="002060"/>
                </a:solidFill>
                <a:effectLst/>
                <a:uLnTx/>
                <a:uFillTx/>
                <a:latin typeface="Tw Cen MT"/>
                <a:ea typeface="+mn-ea"/>
                <a:cs typeface="+mn-cs"/>
              </a:rPr>
              <a:t>Understanding Registration, Licensing, and Tenant Disclosures</a:t>
            </a: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Tw Cen MT"/>
                <a:ea typeface="+mn-ea"/>
                <a:cs typeface="+mn-cs"/>
              </a:rPr>
              <a:t>Date: </a:t>
            </a:r>
            <a:r>
              <a:rPr kumimoji="0" lang="en-US" sz="1800" b="0" i="0" u="none" strike="noStrike" kern="1200" cap="none" spc="0" normalizeH="0" baseline="0" noProof="0">
                <a:ln>
                  <a:noFill/>
                </a:ln>
                <a:solidFill>
                  <a:srgbClr val="002060"/>
                </a:solidFill>
                <a:effectLst/>
                <a:uLnTx/>
                <a:uFillTx/>
                <a:latin typeface="Tw Cen MT"/>
                <a:ea typeface="+mn-ea"/>
                <a:cs typeface="+mn-cs"/>
              </a:rPr>
              <a:t>Wednesday, August 21, 2024</a:t>
            </a:r>
            <a:endParaRPr lang="en-US" sz="1800" b="0" i="0" u="none" strike="noStrike" kern="1200" cap="none" spc="0" normalizeH="0" baseline="0" noProof="0">
              <a:ln>
                <a:noFill/>
              </a:ln>
              <a:solidFill>
                <a:srgbClr val="002060"/>
              </a:solidFill>
              <a:effectLst/>
              <a:uLnTx/>
              <a:uFillTx/>
              <a:latin typeface="Tw Cen MT"/>
            </a:endParaRP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Tw Cen MT"/>
                <a:ea typeface="+mn-ea"/>
                <a:cs typeface="+mn-cs"/>
              </a:rPr>
              <a:t>Time: </a:t>
            </a:r>
            <a:r>
              <a:rPr kumimoji="0" lang="en-US" sz="1800" b="0" i="0" u="none" strike="noStrike" kern="1200" cap="none" spc="0" normalizeH="0" baseline="0" noProof="0">
                <a:ln>
                  <a:noFill/>
                </a:ln>
                <a:solidFill>
                  <a:srgbClr val="002060"/>
                </a:solidFill>
                <a:effectLst/>
                <a:uLnTx/>
                <a:uFillTx/>
                <a:latin typeface="Tw Cen MT"/>
                <a:ea typeface="+mn-ea"/>
                <a:cs typeface="+mn-cs"/>
              </a:rPr>
              <a:t>12:00 pm - 2:00 pm</a:t>
            </a:r>
            <a:endParaRPr lang="en-US" sz="1800" b="0" i="0" u="none" strike="noStrike" kern="1200" cap="none" spc="0" normalizeH="0" baseline="0" noProof="0">
              <a:ln>
                <a:noFill/>
              </a:ln>
              <a:solidFill>
                <a:srgbClr val="002060"/>
              </a:solidFill>
              <a:effectLst/>
              <a:uLnTx/>
              <a:uFillTx/>
              <a:latin typeface="Tw Cen MT"/>
            </a:endParaRP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Tw Cen MT"/>
                <a:ea typeface="+mn-ea"/>
                <a:cs typeface="+mn-cs"/>
              </a:rPr>
              <a:t>Location: </a:t>
            </a:r>
            <a:r>
              <a:rPr kumimoji="0" lang="en-US" sz="1800" b="0" i="0" u="none" strike="noStrike" kern="1200" cap="none" spc="0" normalizeH="0" baseline="0" noProof="0">
                <a:ln>
                  <a:noFill/>
                </a:ln>
                <a:solidFill>
                  <a:srgbClr val="002060"/>
                </a:solidFill>
                <a:effectLst/>
                <a:uLnTx/>
                <a:uFillTx/>
                <a:latin typeface="Tw Cen MT"/>
                <a:ea typeface="+mn-ea"/>
                <a:cs typeface="+mn-cs"/>
              </a:rPr>
              <a:t>DHCD - 1909 Martin Luther King Jr. </a:t>
            </a:r>
            <a:r>
              <a:rPr lang="en-US">
                <a:solidFill>
                  <a:srgbClr val="002060"/>
                </a:solidFill>
                <a:latin typeface="Tw Cen MT"/>
              </a:rPr>
              <a:t>Ave.</a:t>
            </a:r>
            <a:r>
              <a:rPr kumimoji="0" lang="en-US" sz="1800" b="0" i="0" u="none" strike="noStrike" kern="1200" cap="none" spc="0" normalizeH="0" baseline="0" noProof="0">
                <a:ln>
                  <a:noFill/>
                </a:ln>
                <a:solidFill>
                  <a:srgbClr val="002060"/>
                </a:solidFill>
                <a:effectLst/>
                <a:uLnTx/>
                <a:uFillTx/>
                <a:latin typeface="Tw Cen MT"/>
                <a:ea typeface="+mn-ea"/>
                <a:cs typeface="+mn-cs"/>
              </a:rPr>
              <a:t> SE</a:t>
            </a: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Tw Cen MT"/>
                <a:ea typeface="+mn-ea"/>
                <a:cs typeface="+mn-cs"/>
              </a:rPr>
              <a:t>Register Here: </a:t>
            </a:r>
            <a:r>
              <a:rPr kumimoji="0" lang="en-US" sz="1800" b="0" i="0" u="none" strike="noStrike" kern="1200" cap="none" spc="0" normalizeH="0" baseline="0" noProof="0">
                <a:ln>
                  <a:noFill/>
                </a:ln>
                <a:solidFill>
                  <a:srgbClr val="002060"/>
                </a:solidFill>
                <a:effectLst/>
                <a:uLnTx/>
                <a:uFillTx/>
                <a:latin typeface="Tw Cen MT"/>
                <a:ea typeface="+mn-ea"/>
                <a:cs typeface="+mn-cs"/>
                <a:hlinkClick r:id="rId3"/>
              </a:rPr>
              <a:t>DHCD Rental Accommodations Workshop</a:t>
            </a:r>
            <a:endParaRPr kumimoji="0" lang="en-US" sz="1800" b="0" i="0" u="none" strike="noStrike" kern="1200" cap="none" spc="0" normalizeH="0" baseline="0" noProof="0">
              <a:ln>
                <a:noFill/>
              </a:ln>
              <a:solidFill>
                <a:srgbClr val="002060"/>
              </a:solidFill>
              <a:effectLst/>
              <a:uLnTx/>
              <a:uFillTx/>
              <a:latin typeface="Tw Cen MT"/>
              <a:ea typeface="+mn-ea"/>
              <a:cs typeface="+mn-cs"/>
            </a:endParaRPr>
          </a:p>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Tw Cen MT"/>
                <a:ea typeface="+mn-ea"/>
                <a:cs typeface="+mn-cs"/>
              </a:rPr>
              <a:t>Questions? </a:t>
            </a:r>
            <a:r>
              <a:rPr kumimoji="0" lang="en-US" sz="1800" b="0" i="0" u="none" strike="noStrike" kern="1200" cap="none" spc="0" normalizeH="0" baseline="0" noProof="0">
                <a:ln>
                  <a:noFill/>
                </a:ln>
                <a:solidFill>
                  <a:srgbClr val="002060"/>
                </a:solidFill>
                <a:effectLst/>
                <a:uLnTx/>
                <a:uFillTx/>
                <a:latin typeface="Tw Cen MT"/>
                <a:ea typeface="+mn-ea"/>
                <a:cs typeface="+mn-cs"/>
              </a:rPr>
              <a:t>If you have questions, contact DHCD's Office of Communications and Community Outreach (OCCO) via email at DHCD.OCCO@dc.gov.</a:t>
            </a:r>
            <a:endParaRPr lang="en-US" sz="1800" b="0" i="0" u="none" strike="noStrike" kern="1200" cap="none" spc="0" normalizeH="0" baseline="0" noProof="0">
              <a:ln>
                <a:noFill/>
              </a:ln>
              <a:solidFill>
                <a:srgbClr val="002060"/>
              </a:solidFill>
              <a:effectLst/>
              <a:uLnTx/>
              <a:uFillTx/>
              <a:latin typeface="Tw Cen MT"/>
            </a:endParaRPr>
          </a:p>
        </p:txBody>
      </p:sp>
    </p:spTree>
    <p:extLst>
      <p:ext uri="{BB962C8B-B14F-4D97-AF65-F5344CB8AC3E}">
        <p14:creationId xmlns:p14="http://schemas.microsoft.com/office/powerpoint/2010/main" val="4054492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E914B2-8A2F-8D7F-91F7-C0733E0810FF}"/>
              </a:ext>
            </a:extLst>
          </p:cNvPr>
          <p:cNvSpPr>
            <a:spLocks noGrp="1"/>
          </p:cNvSpPr>
          <p:nvPr>
            <p:ph type="title"/>
          </p:nvPr>
        </p:nvSpPr>
        <p:spPr>
          <a:xfrm>
            <a:off x="635620" y="45506"/>
            <a:ext cx="11415226" cy="828152"/>
          </a:xfrm>
        </p:spPr>
        <p:txBody>
          <a:bodyPr/>
          <a:lstStyle/>
          <a:p>
            <a:r>
              <a:rPr lang="en-US" sz="4000">
                <a:solidFill>
                  <a:srgbClr val="002060"/>
                </a:solidFill>
              </a:rPr>
              <a:t>NAEH: FY24/25 NOFO Webinar </a:t>
            </a:r>
            <a:r>
              <a:rPr lang="en-US" sz="4000">
                <a:solidFill>
                  <a:srgbClr val="C00000"/>
                </a:solidFill>
                <a:latin typeface="+mj-lt"/>
              </a:rPr>
              <a:t>*NEW*</a:t>
            </a:r>
            <a:endParaRPr lang="en-US" sz="4000">
              <a:solidFill>
                <a:srgbClr val="CC0000"/>
              </a:solidFill>
            </a:endParaRPr>
          </a:p>
        </p:txBody>
      </p:sp>
      <p:sp>
        <p:nvSpPr>
          <p:cNvPr id="4" name="Slide Number Placeholder 3">
            <a:extLst>
              <a:ext uri="{FF2B5EF4-FFF2-40B4-BE49-F238E27FC236}">
                <a16:creationId xmlns:a16="http://schemas.microsoft.com/office/drawing/2014/main" id="{721998F8-47D1-53C2-B0FD-BA72283660EE}"/>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68</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
        <p:nvSpPr>
          <p:cNvPr id="5" name="TextBox 4">
            <a:extLst>
              <a:ext uri="{FF2B5EF4-FFF2-40B4-BE49-F238E27FC236}">
                <a16:creationId xmlns:a16="http://schemas.microsoft.com/office/drawing/2014/main" id="{EFFB2A86-46DC-0281-80F6-FE1331F9D90F}"/>
              </a:ext>
            </a:extLst>
          </p:cNvPr>
          <p:cNvSpPr txBox="1"/>
          <p:nvPr/>
        </p:nvSpPr>
        <p:spPr>
          <a:xfrm>
            <a:off x="9596674" y="4539015"/>
            <a:ext cx="4585022" cy="707886"/>
          </a:xfrm>
          <a:prstGeom prst="rect">
            <a:avLst/>
          </a:prstGeom>
          <a:noFill/>
        </p:spPr>
        <p:txBody>
          <a:bodyPr wrap="square">
            <a:spAutoFit/>
          </a:bodyPr>
          <a:lstStyle/>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w Cen MT"/>
                <a:ea typeface="+mn-ea"/>
                <a:cs typeface="+mn-cs"/>
                <a:hlinkClick r:id="rId2"/>
              </a:rPr>
              <a:t>REGISTER HERE</a:t>
            </a:r>
            <a:endParaRPr kumimoji="0" lang="en-US" sz="4000" b="1" i="0" u="none" strike="noStrike" kern="1200" cap="none" spc="0" normalizeH="0" baseline="0" noProof="0">
              <a:ln>
                <a:noFill/>
              </a:ln>
              <a:solidFill>
                <a:srgbClr val="002060"/>
              </a:solidFill>
              <a:effectLst/>
              <a:uLnTx/>
              <a:uFillTx/>
              <a:latin typeface="Tw Cen MT"/>
              <a:ea typeface="+mn-ea"/>
              <a:cs typeface="+mn-cs"/>
            </a:endParaRPr>
          </a:p>
        </p:txBody>
      </p:sp>
      <p:pic>
        <p:nvPicPr>
          <p:cNvPr id="6" name="Picture 5">
            <a:extLst>
              <a:ext uri="{FF2B5EF4-FFF2-40B4-BE49-F238E27FC236}">
                <a16:creationId xmlns:a16="http://schemas.microsoft.com/office/drawing/2014/main" id="{0CE95A69-A341-1F6D-0D31-E621E1BFE23F}"/>
              </a:ext>
            </a:extLst>
          </p:cNvPr>
          <p:cNvPicPr>
            <a:picLocks noChangeAspect="1"/>
          </p:cNvPicPr>
          <p:nvPr/>
        </p:nvPicPr>
        <p:blipFill>
          <a:blip r:embed="rId3"/>
          <a:stretch>
            <a:fillRect/>
          </a:stretch>
        </p:blipFill>
        <p:spPr>
          <a:xfrm>
            <a:off x="814811" y="2905805"/>
            <a:ext cx="8240815" cy="4334059"/>
          </a:xfrm>
          <a:prstGeom prst="rect">
            <a:avLst/>
          </a:prstGeom>
        </p:spPr>
      </p:pic>
      <p:sp>
        <p:nvSpPr>
          <p:cNvPr id="8" name="TextBox 7">
            <a:extLst>
              <a:ext uri="{FF2B5EF4-FFF2-40B4-BE49-F238E27FC236}">
                <a16:creationId xmlns:a16="http://schemas.microsoft.com/office/drawing/2014/main" id="{D62081FF-D3CE-F265-72EC-4C0B85A89CE7}"/>
              </a:ext>
            </a:extLst>
          </p:cNvPr>
          <p:cNvSpPr txBox="1"/>
          <p:nvPr/>
        </p:nvSpPr>
        <p:spPr>
          <a:xfrm>
            <a:off x="271604" y="1376127"/>
            <a:ext cx="12955509" cy="1323439"/>
          </a:xfrm>
          <a:prstGeom prst="rect">
            <a:avLst/>
          </a:prstGeom>
          <a:noFill/>
        </p:spPr>
        <p:txBody>
          <a:bodyPr wrap="square" rtlCol="0">
            <a:spAutoFit/>
          </a:bodyPr>
          <a:lstStyle/>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Tw Cen MT"/>
                <a:ea typeface="+mn-ea"/>
                <a:cs typeface="+mn-cs"/>
              </a:rPr>
              <a:t>Creating a Roadmap to an Effective, Efficient &amp; Equitable Homeless Response System</a:t>
            </a:r>
          </a:p>
        </p:txBody>
      </p:sp>
    </p:spTree>
    <p:extLst>
      <p:ext uri="{BB962C8B-B14F-4D97-AF65-F5344CB8AC3E}">
        <p14:creationId xmlns:p14="http://schemas.microsoft.com/office/powerpoint/2010/main" val="1292812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5A9C19-84A6-F978-9B0D-EF585264E5BE}"/>
              </a:ext>
            </a:extLst>
          </p:cNvPr>
          <p:cNvSpPr>
            <a:spLocks noGrp="1"/>
          </p:cNvSpPr>
          <p:nvPr>
            <p:ph type="title"/>
          </p:nvPr>
        </p:nvSpPr>
        <p:spPr/>
        <p:txBody>
          <a:bodyPr/>
          <a:lstStyle/>
          <a:p>
            <a:r>
              <a:rPr lang="en-US" sz="4800">
                <a:solidFill>
                  <a:srgbClr val="002060"/>
                </a:solidFill>
                <a:latin typeface="+mj-lt"/>
              </a:rPr>
              <a:t>OP: Racial Equity Action Plan </a:t>
            </a:r>
            <a:r>
              <a:rPr lang="en-US" sz="4800">
                <a:solidFill>
                  <a:srgbClr val="C00000"/>
                </a:solidFill>
                <a:latin typeface="+mj-lt"/>
              </a:rPr>
              <a:t>*NEW*</a:t>
            </a:r>
            <a:endParaRPr lang="en-US" sz="4800">
              <a:solidFill>
                <a:srgbClr val="C00000"/>
              </a:solidFill>
            </a:endParaRPr>
          </a:p>
        </p:txBody>
      </p:sp>
      <p:sp>
        <p:nvSpPr>
          <p:cNvPr id="4" name="Slide Number Placeholder 3">
            <a:extLst>
              <a:ext uri="{FF2B5EF4-FFF2-40B4-BE49-F238E27FC236}">
                <a16:creationId xmlns:a16="http://schemas.microsoft.com/office/drawing/2014/main" id="{4A8875C8-45F5-D953-49E2-8FC2852577B0}"/>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69</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pic>
        <p:nvPicPr>
          <p:cNvPr id="7" name="Picture 6">
            <a:extLst>
              <a:ext uri="{FF2B5EF4-FFF2-40B4-BE49-F238E27FC236}">
                <a16:creationId xmlns:a16="http://schemas.microsoft.com/office/drawing/2014/main" id="{D2A547D5-59B5-FA3B-B1BE-32D1BB93FFF1}"/>
              </a:ext>
            </a:extLst>
          </p:cNvPr>
          <p:cNvPicPr>
            <a:picLocks noChangeAspect="1"/>
          </p:cNvPicPr>
          <p:nvPr/>
        </p:nvPicPr>
        <p:blipFill>
          <a:blip r:embed="rId2"/>
          <a:stretch>
            <a:fillRect/>
          </a:stretch>
        </p:blipFill>
        <p:spPr>
          <a:xfrm>
            <a:off x="559558" y="1201003"/>
            <a:ext cx="10276764" cy="5919043"/>
          </a:xfrm>
          <a:prstGeom prst="rect">
            <a:avLst/>
          </a:prstGeom>
        </p:spPr>
      </p:pic>
      <p:sp>
        <p:nvSpPr>
          <p:cNvPr id="9" name="Content Placeholder 8">
            <a:extLst>
              <a:ext uri="{FF2B5EF4-FFF2-40B4-BE49-F238E27FC236}">
                <a16:creationId xmlns:a16="http://schemas.microsoft.com/office/drawing/2014/main" id="{C8216847-79D5-5AF2-5D8F-008AB3EEAE05}"/>
              </a:ext>
            </a:extLst>
          </p:cNvPr>
          <p:cNvSpPr>
            <a:spLocks noGrp="1"/>
          </p:cNvSpPr>
          <p:nvPr>
            <p:ph sz="quarter" idx="1"/>
          </p:nvPr>
        </p:nvSpPr>
        <p:spPr>
          <a:xfrm>
            <a:off x="10836322" y="2511188"/>
            <a:ext cx="2981278" cy="4270092"/>
          </a:xfrm>
        </p:spPr>
        <p:txBody>
          <a:bodyPr>
            <a:normAutofit/>
          </a:bodyPr>
          <a:lstStyle/>
          <a:p>
            <a:pPr marL="0" indent="0">
              <a:buNone/>
            </a:pPr>
            <a:r>
              <a:rPr lang="en-US" sz="3200" b="1" strike="noStrike">
                <a:solidFill>
                  <a:srgbClr val="002060"/>
                </a:solidFill>
                <a:effectLst/>
                <a:latin typeface="Helvetica" panose="020B0604020202020204" pitchFamily="34" charset="0"/>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Click here to View OP’s Racial Equity Action Plan.</a:t>
            </a:r>
            <a:endParaRPr lang="en-US" sz="3200">
              <a:solidFill>
                <a:srgbClr val="002060"/>
              </a:solidFill>
            </a:endParaRPr>
          </a:p>
        </p:txBody>
      </p:sp>
    </p:spTree>
    <p:extLst>
      <p:ext uri="{BB962C8B-B14F-4D97-AF65-F5344CB8AC3E}">
        <p14:creationId xmlns:p14="http://schemas.microsoft.com/office/powerpoint/2010/main" val="390154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E8D709-D2AF-2A98-1F2E-38258775F5F1}"/>
              </a:ext>
            </a:extLst>
          </p:cNvPr>
          <p:cNvSpPr>
            <a:spLocks noGrp="1"/>
          </p:cNvSpPr>
          <p:nvPr>
            <p:ph type="sldNum" idx="12"/>
          </p:nvPr>
        </p:nvSpPr>
        <p:spPr/>
        <p:txBody>
          <a:bodyPr/>
          <a:lstStyle/>
          <a:p>
            <a:fld id="{00000000-1234-1234-1234-123412341234}" type="slidenum">
              <a:rPr lang="en-US" smtClean="0"/>
              <a:pPr/>
              <a:t>7</a:t>
            </a:fld>
            <a:endParaRPr lang="en-US"/>
          </a:p>
        </p:txBody>
      </p:sp>
      <p:sp>
        <p:nvSpPr>
          <p:cNvPr id="2" name="Text Placeholder 1">
            <a:extLst>
              <a:ext uri="{FF2B5EF4-FFF2-40B4-BE49-F238E27FC236}">
                <a16:creationId xmlns:a16="http://schemas.microsoft.com/office/drawing/2014/main" id="{6C6FC7F8-7862-4A44-32D0-43C7C90E14A7}"/>
              </a:ext>
            </a:extLst>
          </p:cNvPr>
          <p:cNvSpPr>
            <a:spLocks noGrp="1"/>
          </p:cNvSpPr>
          <p:nvPr>
            <p:ph type="body" idx="1"/>
          </p:nvPr>
        </p:nvSpPr>
        <p:spPr>
          <a:xfrm>
            <a:off x="349431" y="1208375"/>
            <a:ext cx="13118738" cy="6243108"/>
          </a:xfrm>
        </p:spPr>
        <p:txBody>
          <a:bodyPr>
            <a:normAutofit/>
          </a:bodyPr>
          <a:lstStyle/>
          <a:p>
            <a:pPr>
              <a:spcBef>
                <a:spcPts val="1200"/>
              </a:spcBef>
            </a:pPr>
            <a:r>
              <a:rPr lang="en-US" sz="4000" b="1"/>
              <a:t>Adopting Formal Meeting Notes:</a:t>
            </a:r>
          </a:p>
          <a:p>
            <a:pPr lvl="1"/>
            <a:r>
              <a:rPr lang="en-US" sz="3600"/>
              <a:t>Automatically adopted unless meeting attendees flag issues</a:t>
            </a:r>
          </a:p>
          <a:p>
            <a:pPr lvl="1"/>
            <a:r>
              <a:rPr lang="en-US" sz="3600"/>
              <a:t>Generally, ICH team sends official meeting notes within a week</a:t>
            </a:r>
          </a:p>
          <a:p>
            <a:pPr lvl="1"/>
            <a:r>
              <a:rPr lang="en-US" sz="3600"/>
              <a:t>Please review as soon as possible and flag any errors/issues</a:t>
            </a:r>
          </a:p>
          <a:p>
            <a:pPr lvl="1"/>
            <a:r>
              <a:rPr lang="en-US" sz="3600"/>
              <a:t>If we don’t hear back within a week, assuming good to adopt</a:t>
            </a:r>
          </a:p>
          <a:p>
            <a:pPr>
              <a:spcBef>
                <a:spcPts val="1200"/>
              </a:spcBef>
            </a:pPr>
            <a:r>
              <a:rPr lang="en-US" sz="4000" b="1"/>
              <a:t>Managing the Listserv:</a:t>
            </a:r>
          </a:p>
          <a:p>
            <a:pPr lvl="1"/>
            <a:r>
              <a:rPr lang="en-US" sz="3600"/>
              <a:t>Meeting materials are only distributed to listserv members</a:t>
            </a:r>
          </a:p>
          <a:p>
            <a:pPr lvl="1"/>
            <a:r>
              <a:rPr lang="en-US" sz="3600"/>
              <a:t>If you are </a:t>
            </a:r>
            <a:r>
              <a:rPr lang="en-US" sz="3600" b="1" u="sng"/>
              <a:t>not</a:t>
            </a:r>
            <a:r>
              <a:rPr lang="en-US" sz="3600"/>
              <a:t> on the listserv, you will </a:t>
            </a:r>
            <a:r>
              <a:rPr lang="en-US" sz="3600" b="1" u="sng"/>
              <a:t>not</a:t>
            </a:r>
            <a:r>
              <a:rPr lang="en-US" sz="3600"/>
              <a:t> receive materials</a:t>
            </a:r>
          </a:p>
          <a:p>
            <a:pPr lvl="1"/>
            <a:r>
              <a:rPr lang="en-US" sz="3600"/>
              <a:t>To join the listserv, email </a:t>
            </a:r>
            <a:r>
              <a:rPr lang="en-US" sz="3600">
                <a:hlinkClick r:id="rId2"/>
              </a:rPr>
              <a:t>ich.info@dc.gov</a:t>
            </a:r>
            <a:endParaRPr lang="en-US" sz="3600"/>
          </a:p>
          <a:p>
            <a:pPr marL="634599" lvl="1" indent="0">
              <a:buNone/>
            </a:pPr>
            <a:endParaRPr lang="en-US" sz="3600"/>
          </a:p>
        </p:txBody>
      </p:sp>
      <p:sp>
        <p:nvSpPr>
          <p:cNvPr id="3" name="Title 2">
            <a:extLst>
              <a:ext uri="{FF2B5EF4-FFF2-40B4-BE49-F238E27FC236}">
                <a16:creationId xmlns:a16="http://schemas.microsoft.com/office/drawing/2014/main" id="{07428C22-B55A-3F90-9B82-637C368B8FC5}"/>
              </a:ext>
            </a:extLst>
          </p:cNvPr>
          <p:cNvSpPr>
            <a:spLocks noGrp="1"/>
          </p:cNvSpPr>
          <p:nvPr>
            <p:ph type="title"/>
          </p:nvPr>
        </p:nvSpPr>
        <p:spPr/>
        <p:txBody>
          <a:bodyPr/>
          <a:lstStyle/>
          <a:p>
            <a:r>
              <a:rPr lang="en-US"/>
              <a:t>Adopting Notes &amp; Managing the Listserv</a:t>
            </a:r>
          </a:p>
        </p:txBody>
      </p:sp>
    </p:spTree>
    <p:extLst>
      <p:ext uri="{BB962C8B-B14F-4D97-AF65-F5344CB8AC3E}">
        <p14:creationId xmlns:p14="http://schemas.microsoft.com/office/powerpoint/2010/main" val="2086384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5A9C19-84A6-F978-9B0D-EF585264E5BE}"/>
              </a:ext>
            </a:extLst>
          </p:cNvPr>
          <p:cNvSpPr>
            <a:spLocks noGrp="1"/>
          </p:cNvSpPr>
          <p:nvPr>
            <p:ph type="title"/>
          </p:nvPr>
        </p:nvSpPr>
        <p:spPr/>
        <p:txBody>
          <a:bodyPr/>
          <a:lstStyle/>
          <a:p>
            <a:r>
              <a:rPr lang="en-US" sz="2800">
                <a:solidFill>
                  <a:srgbClr val="002060"/>
                </a:solidFill>
                <a:latin typeface="TW Cen MT"/>
              </a:rPr>
              <a:t>Urban Institute: Expanding Opportunities for Developers of Color </a:t>
            </a:r>
            <a:r>
              <a:rPr lang="en-US" sz="2800">
                <a:solidFill>
                  <a:srgbClr val="C00000"/>
                </a:solidFill>
              </a:rPr>
              <a:t>*NEW*</a:t>
            </a:r>
          </a:p>
        </p:txBody>
      </p:sp>
      <p:sp>
        <p:nvSpPr>
          <p:cNvPr id="4" name="Slide Number Placeholder 3">
            <a:extLst>
              <a:ext uri="{FF2B5EF4-FFF2-40B4-BE49-F238E27FC236}">
                <a16:creationId xmlns:a16="http://schemas.microsoft.com/office/drawing/2014/main" id="{4A8875C8-45F5-D953-49E2-8FC2852577B0}"/>
              </a:ext>
            </a:extLst>
          </p:cNvPr>
          <p:cNvSpPr>
            <a:spLocks noGrp="1"/>
          </p:cNvSpPr>
          <p:nvPr>
            <p:ph type="sldNum" sz="quarter" idx="12"/>
          </p:nvPr>
        </p:nvSpPr>
        <p:spPr/>
        <p:txBody>
          <a:bodyPr/>
          <a:lstStyle/>
          <a:p>
            <a:pPr marL="0" marR="0" lvl="0" indent="0" algn="l" defTabSz="914187" rtl="0" eaLnBrk="1" fontAlgn="auto" latinLnBrk="0" hangingPunct="1">
              <a:lnSpc>
                <a:spcPct val="100000"/>
              </a:lnSpc>
              <a:spcBef>
                <a:spcPts val="0"/>
              </a:spcBef>
              <a:spcAft>
                <a:spcPts val="0"/>
              </a:spcAft>
              <a:buClrTx/>
              <a:buSzTx/>
              <a:buFontTx/>
              <a:buNone/>
              <a:tabLst/>
              <a:defRPr/>
            </a:pPr>
            <a:fld id="{BD8932C4-06C2-4B3E-B9B4-4EEBB934B3D2}"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70</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
        <p:nvSpPr>
          <p:cNvPr id="8" name="TextBox 7">
            <a:extLst>
              <a:ext uri="{FF2B5EF4-FFF2-40B4-BE49-F238E27FC236}">
                <a16:creationId xmlns:a16="http://schemas.microsoft.com/office/drawing/2014/main" id="{C16B721A-BB23-A59E-091F-753F07709709}"/>
              </a:ext>
            </a:extLst>
          </p:cNvPr>
          <p:cNvSpPr txBox="1"/>
          <p:nvPr/>
        </p:nvSpPr>
        <p:spPr>
          <a:xfrm>
            <a:off x="5410348" y="4702890"/>
            <a:ext cx="8407252" cy="2554545"/>
          </a:xfrm>
          <a:prstGeom prst="rect">
            <a:avLst/>
          </a:prstGeom>
          <a:noFill/>
        </p:spPr>
        <p:txBody>
          <a:bodyPr wrap="square">
            <a:spAutoFit/>
          </a:bodyPr>
          <a:lstStyle/>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Speakers:</a:t>
            </a:r>
            <a:endParaRPr kumimoji="0" lang="en-US"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Leslie Byrd</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Partner, Alpha Sharp Development Partners</a:t>
            </a: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Lori Chatman</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President, Capital Division, Enterprise Community Partners</a:t>
            </a: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Jorge González-Hermoso</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Research Associate, Urban Institute</a:t>
            </a: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Jennifer Horne</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CEO, Urban Campus and Core</a:t>
            </a: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Ayesha Hudson</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Founder and CEO, A-Peace LLC</a:t>
            </a: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KellyAnn Kirkpatrick</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Senior Product Manager, Grants and Partnership, Amazon Housing Equity Fund</a:t>
            </a: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Taidgh McClory</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Founder and Managing Principal, THM Advisors</a:t>
            </a: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Kenya Merritt</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Deputy Mayor, Business, Neighborhood, and Economic Development, City of Chicago</a:t>
            </a: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Raymond Nix</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Founder and President, Nix Development Company LLC</a:t>
            </a:r>
          </a:p>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Brett Theodos</a:t>
            </a:r>
            <a:r>
              <a:rPr kumimoji="0" lang="en-US" sz="1400" b="0" i="0" u="none" strike="noStrike" kern="1200" cap="none" spc="0" normalizeH="0" baseline="0" noProof="0">
                <a:ln>
                  <a:noFill/>
                </a:ln>
                <a:solidFill>
                  <a:srgbClr val="202020"/>
                </a:solidFill>
                <a:effectLst/>
                <a:uLnTx/>
                <a:uFillTx/>
                <a:latin typeface="Arial" panose="020B0604020202020204" pitchFamily="34" charset="0"/>
                <a:ea typeface="+mn-ea"/>
                <a:cs typeface="Arial" panose="020B0604020202020204" pitchFamily="34" charset="0"/>
              </a:rPr>
              <a:t>, Senior Fellow and Director, Community Economic Development Hub, Urban Institute</a:t>
            </a:r>
          </a:p>
        </p:txBody>
      </p:sp>
      <p:sp>
        <p:nvSpPr>
          <p:cNvPr id="12" name="TextBox 11">
            <a:extLst>
              <a:ext uri="{FF2B5EF4-FFF2-40B4-BE49-F238E27FC236}">
                <a16:creationId xmlns:a16="http://schemas.microsoft.com/office/drawing/2014/main" id="{18C5D4C4-90CA-ADFF-36C9-CC3A6ACDCC82}"/>
              </a:ext>
            </a:extLst>
          </p:cNvPr>
          <p:cNvSpPr txBox="1"/>
          <p:nvPr/>
        </p:nvSpPr>
        <p:spPr>
          <a:xfrm>
            <a:off x="5410348" y="1348125"/>
            <a:ext cx="7970438" cy="3354765"/>
          </a:xfrm>
          <a:prstGeom prst="rect">
            <a:avLst/>
          </a:prstGeom>
          <a:noFill/>
        </p:spPr>
        <p:txBody>
          <a:bodyPr wrap="square">
            <a:spAutoFit/>
          </a:bodyPr>
          <a:lstStyle/>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highlight>
                  <a:srgbClr val="FFFFFF"/>
                </a:highlight>
                <a:uLnTx/>
                <a:uFillTx/>
                <a:latin typeface="Arial" panose="020B0604020202020204" pitchFamily="34" charset="0"/>
                <a:ea typeface="+mn-ea"/>
                <a:cs typeface="Arial" panose="020B0604020202020204" pitchFamily="34" charset="0"/>
              </a:rPr>
              <a:t>Overview: </a:t>
            </a:r>
            <a:r>
              <a:rPr kumimoji="0" lang="en-US" sz="1600" b="0" i="0" u="none" strike="noStrike" kern="1200" cap="none" spc="0" normalizeH="0" baseline="0" noProof="0">
                <a:ln>
                  <a:noFill/>
                </a:ln>
                <a:solidFill>
                  <a:srgbClr val="202020"/>
                </a:solidFill>
                <a:effectLst/>
                <a:highlight>
                  <a:srgbClr val="FFFFFF"/>
                </a:highlight>
                <a:uLnTx/>
                <a:uFillTx/>
                <a:latin typeface="Arial" panose="020B0604020202020204" pitchFamily="34" charset="0"/>
                <a:ea typeface="+mn-ea"/>
                <a:cs typeface="Arial" panose="020B0604020202020204" pitchFamily="34" charset="0"/>
              </a:rPr>
              <a:t>Developing enough new and rehabilitated housing units to meet the country’s affordability crisis demands participation by all housing developers. But deep disparities persist in who does and doesn’t have access to opportunities in multifamily housing development.</a:t>
            </a:r>
            <a:b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br>
            <a:b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a:ln>
                  <a:noFill/>
                </a:ln>
                <a:solidFill>
                  <a:srgbClr val="202020"/>
                </a:solidFill>
                <a:effectLst/>
                <a:highlight>
                  <a:srgbClr val="FFFFFF"/>
                </a:highlight>
                <a:uLnTx/>
                <a:uFillTx/>
                <a:latin typeface="Arial" panose="020B0604020202020204" pitchFamily="34" charset="0"/>
                <a:ea typeface="+mn-ea"/>
                <a:cs typeface="Arial" panose="020B0604020202020204" pitchFamily="34" charset="0"/>
              </a:rPr>
              <a:t>Join the Urban Institute for a discussion on the challenges and opportunities for developers of color and the most effective ways to expand their contributions. </a:t>
            </a:r>
            <a:b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br>
            <a:b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a:ln>
                  <a:noFill/>
                </a:ln>
                <a:solidFill>
                  <a:srgbClr val="202020"/>
                </a:solidFill>
                <a:effectLst/>
                <a:highlight>
                  <a:srgbClr val="FFFFFF"/>
                </a:highlight>
                <a:uLnTx/>
                <a:uFillTx/>
                <a:latin typeface="Arial" panose="020B0604020202020204" pitchFamily="34" charset="0"/>
                <a:ea typeface="+mn-ea"/>
                <a:cs typeface="Arial" panose="020B0604020202020204" pitchFamily="34" charset="0"/>
              </a:rPr>
              <a:t>During the event, developers will share their experiences and firsthand insights about accessing capital, building networks, and navigating public and philanthropic programs. Leaders in finance and local government will explore strategies to overcome the barriers developers of color experience and create a more supportive environment.</a:t>
            </a:r>
            <a:endPar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F7962A-0CDA-5D4A-480A-A7EC4215394A}"/>
              </a:ext>
            </a:extLst>
          </p:cNvPr>
          <p:cNvSpPr txBox="1"/>
          <p:nvPr/>
        </p:nvSpPr>
        <p:spPr>
          <a:xfrm>
            <a:off x="751138" y="5644472"/>
            <a:ext cx="4102487" cy="646331"/>
          </a:xfrm>
          <a:prstGeom prst="rect">
            <a:avLst/>
          </a:prstGeom>
          <a:noFill/>
        </p:spPr>
        <p:txBody>
          <a:bodyPr wrap="square">
            <a:spAutoFit/>
          </a:bodyPr>
          <a:lstStyle/>
          <a:p>
            <a:pPr marL="0" marR="0" lvl="0" indent="0" algn="l" defTabSz="91418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hlinkClick r:id="rId2"/>
              </a:rPr>
              <a:t>REGISTER HERE</a:t>
            </a:r>
            <a:endParaRPr kumimoji="0" lang="en-US" sz="3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6323D915-3180-27C5-1A17-CECBEA834EB7}"/>
              </a:ext>
            </a:extLst>
          </p:cNvPr>
          <p:cNvPicPr>
            <a:picLocks noChangeAspect="1"/>
          </p:cNvPicPr>
          <p:nvPr/>
        </p:nvPicPr>
        <p:blipFill>
          <a:blip r:embed="rId3"/>
          <a:stretch>
            <a:fillRect/>
          </a:stretch>
        </p:blipFill>
        <p:spPr>
          <a:xfrm>
            <a:off x="263684" y="1345310"/>
            <a:ext cx="5095278" cy="3558764"/>
          </a:xfrm>
          <a:prstGeom prst="rect">
            <a:avLst/>
          </a:prstGeom>
        </p:spPr>
      </p:pic>
    </p:spTree>
    <p:extLst>
      <p:ext uri="{BB962C8B-B14F-4D97-AF65-F5344CB8AC3E}">
        <p14:creationId xmlns:p14="http://schemas.microsoft.com/office/powerpoint/2010/main" val="965731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xfrm>
            <a:off x="367646" y="1313391"/>
            <a:ext cx="13109312" cy="5940163"/>
          </a:xfrm>
          <a:prstGeom prst="rect">
            <a:avLst/>
          </a:prstGeom>
          <a:noFill/>
          <a:ln>
            <a:noFill/>
          </a:ln>
        </p:spPr>
        <p:txBody>
          <a:bodyPr spcFirstLastPara="1" wrap="square" lIns="101850" tIns="50925" rIns="101850" bIns="50925" anchor="t" anchorCtr="0">
            <a:normAutofit fontScale="92500" lnSpcReduction="20000"/>
          </a:bodyPr>
          <a:lstStyle/>
          <a:p>
            <a:pPr marL="457200" indent="-457200">
              <a:lnSpc>
                <a:spcPct val="120000"/>
              </a:lnSpc>
              <a:buFont typeface="+mj-lt"/>
              <a:buAutoNum type="romanUcPeriod"/>
            </a:pPr>
            <a:r>
              <a:rPr lang="en-US" sz="3200" b="1" dirty="0">
                <a:solidFill>
                  <a:schemeClr val="bg2"/>
                </a:solidFill>
                <a:latin typeface="Tw Cen MT" panose="020B0602020104020603" pitchFamily="34" charset="77"/>
              </a:rPr>
              <a:t>Welcome, Agenda Review, &amp; Housekeeping (5 mins)</a:t>
            </a:r>
          </a:p>
          <a:p>
            <a:pPr marL="457200" indent="-457200">
              <a:lnSpc>
                <a:spcPct val="120000"/>
              </a:lnSpc>
              <a:buFont typeface="+mj-lt"/>
              <a:buAutoNum type="romanUcPeriod"/>
            </a:pPr>
            <a:r>
              <a:rPr lang="en-US" sz="3200" b="1" dirty="0">
                <a:solidFill>
                  <a:schemeClr val="bg2"/>
                </a:solidFill>
                <a:latin typeface="Tw Cen MT" panose="020B0602020104020603" pitchFamily="34" charset="77"/>
              </a:rPr>
              <a:t>Discussion Items: HUD CoC Builds Funding Opportunity (30 mins)</a:t>
            </a:r>
          </a:p>
          <a:p>
            <a:pPr marL="457200" indent="-457200">
              <a:lnSpc>
                <a:spcPct val="120000"/>
              </a:lnSpc>
              <a:buFont typeface="+mj-lt"/>
              <a:buAutoNum type="romanUcPeriod"/>
            </a:pPr>
            <a:r>
              <a:rPr lang="en-US" sz="3200" b="1" dirty="0">
                <a:solidFill>
                  <a:schemeClr val="bg2"/>
                </a:solidFill>
                <a:latin typeface="Tw Cen MT" panose="020B0602020104020603" pitchFamily="34" charset="77"/>
              </a:rPr>
              <a:t>Systemwide Check-In: Agency Updates (30 mins)</a:t>
            </a:r>
          </a:p>
          <a:p>
            <a:pPr marL="457200" indent="-457200">
              <a:lnSpc>
                <a:spcPct val="120000"/>
              </a:lnSpc>
              <a:buFont typeface="+mj-lt"/>
              <a:buAutoNum type="romanUcPeriod"/>
            </a:pPr>
            <a:r>
              <a:rPr lang="en-US" sz="3200" b="1" dirty="0">
                <a:solidFill>
                  <a:schemeClr val="bg2"/>
                </a:solidFill>
                <a:latin typeface="Tw Cen MT" panose="020B0602020104020603" pitchFamily="34" charset="77"/>
              </a:rPr>
              <a:t>Governance: Updating the Leadership Slate (30 mins)</a:t>
            </a:r>
          </a:p>
          <a:p>
            <a:pPr marL="457200" indent="-457200">
              <a:lnSpc>
                <a:spcPct val="120000"/>
              </a:lnSpc>
              <a:buFont typeface="+mj-lt"/>
              <a:buAutoNum type="romanUcPeriod"/>
            </a:pPr>
            <a:r>
              <a:rPr lang="en-US" sz="3200" b="1" dirty="0">
                <a:solidFill>
                  <a:schemeClr val="bg2"/>
                </a:solidFill>
                <a:latin typeface="Tw Cen MT" panose="020B0602020104020603" pitchFamily="34" charset="77"/>
              </a:rPr>
              <a:t>Announcements &amp; Reminders (as needed)</a:t>
            </a:r>
          </a:p>
          <a:p>
            <a:pPr marL="457200" indent="-457200">
              <a:lnSpc>
                <a:spcPct val="120000"/>
              </a:lnSpc>
              <a:buFont typeface="+mj-lt"/>
              <a:buAutoNum type="romanUcPeriod"/>
            </a:pPr>
            <a:r>
              <a:rPr lang="en-US" sz="3200" b="1" dirty="0">
                <a:latin typeface="Tw Cen MT" panose="020B0602020104020603" pitchFamily="34" charset="77"/>
              </a:rPr>
              <a:t>Summary &amp; Adjournment (5 mins)</a:t>
            </a:r>
          </a:p>
          <a:p>
            <a:pPr marL="914400" lvl="2" indent="-457200">
              <a:lnSpc>
                <a:spcPct val="120000"/>
              </a:lnSpc>
              <a:buFont typeface="+mj-lt"/>
              <a:buAutoNum type="alphaLcParenR"/>
            </a:pPr>
            <a:r>
              <a:rPr lang="en-US" sz="3200" dirty="0">
                <a:latin typeface="Tw Cen MT" panose="020B0602020104020603" pitchFamily="34" charset="77"/>
              </a:rPr>
              <a:t>Next Full Council Mtg: </a:t>
            </a:r>
          </a:p>
          <a:p>
            <a:pPr marL="457200" lvl="2" indent="0">
              <a:lnSpc>
                <a:spcPct val="120000"/>
              </a:lnSpc>
              <a:buNone/>
            </a:pPr>
            <a:r>
              <a:rPr lang="en-US" sz="3200" dirty="0">
                <a:latin typeface="Tw Cen MT" panose="020B0602020104020603" pitchFamily="34" charset="77"/>
              </a:rPr>
              <a:t>	Tuesday, 09/10 from 3 – 4:30 pm (Pre-Mtg from 1 – 2:30 pm)</a:t>
            </a:r>
          </a:p>
          <a:p>
            <a:pPr marL="914400" lvl="2" indent="-457200">
              <a:lnSpc>
                <a:spcPct val="120000"/>
              </a:lnSpc>
              <a:buFont typeface="+mj-lt"/>
              <a:buAutoNum type="alphaLcParenR"/>
            </a:pPr>
            <a:r>
              <a:rPr lang="en-US" sz="3200" dirty="0">
                <a:latin typeface="Tw Cen MT" panose="020B0602020104020603" pitchFamily="34" charset="77"/>
              </a:rPr>
              <a:t>Next HSG </a:t>
            </a:r>
            <a:r>
              <a:rPr lang="en-US" sz="3200" dirty="0" err="1">
                <a:latin typeface="Tw Cen MT" panose="020B0602020104020603" pitchFamily="34" charset="77"/>
              </a:rPr>
              <a:t>Solns</a:t>
            </a:r>
            <a:r>
              <a:rPr lang="en-US" sz="3200" dirty="0">
                <a:latin typeface="Tw Cen MT" panose="020B0602020104020603" pitchFamily="34" charset="77"/>
              </a:rPr>
              <a:t> CMTE Mtg: </a:t>
            </a:r>
          </a:p>
          <a:p>
            <a:pPr marL="1078713" lvl="3" indent="0">
              <a:lnSpc>
                <a:spcPct val="120000"/>
              </a:lnSpc>
              <a:buNone/>
            </a:pPr>
            <a:r>
              <a:rPr lang="en-US" sz="3500" dirty="0">
                <a:latin typeface="Tw Cen MT" panose="020B0602020104020603" pitchFamily="34" charset="77"/>
              </a:rPr>
              <a:t>*Proposing 09/23 instead of 09/16 due to 09/10 Full Council meeting. *Departure from annual calendar set, which included a break in Sept due to Full Council. </a:t>
            </a:r>
            <a:endParaRPr lang="en-US" sz="2200" dirty="0">
              <a:latin typeface="Tw Cen MT" panose="020B0602020104020603" pitchFamily="34" charset="77"/>
            </a:endParaRP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endParaRPr sz="4800"/>
          </a:p>
        </p:txBody>
      </p:sp>
      <p:sp>
        <p:nvSpPr>
          <p:cNvPr id="2" name="Slide Number Placeholder 3">
            <a:extLst>
              <a:ext uri="{FF2B5EF4-FFF2-40B4-BE49-F238E27FC236}">
                <a16:creationId xmlns:a16="http://schemas.microsoft.com/office/drawing/2014/main" id="{3A230B08-704F-6E51-4281-E36F2E3E1AB5}"/>
              </a:ext>
            </a:extLst>
          </p:cNvPr>
          <p:cNvSpPr txBox="1">
            <a:spLocks/>
          </p:cNvSpPr>
          <p:nvPr/>
        </p:nvSpPr>
        <p:spPr>
          <a:xfrm>
            <a:off x="12884550" y="7121630"/>
            <a:ext cx="682752" cy="411334"/>
          </a:xfrm>
          <a:prstGeom prst="rect">
            <a:avLst/>
          </a:prstGeom>
        </p:spPr>
        <p:txBody>
          <a:bodyPr lIns="101858" tIns="50929" rIns="101858" bIns="50929" rtlCol="0" anchor="b"/>
          <a:lstStyle>
            <a:defPPr>
              <a:defRPr lang="en-US"/>
            </a:defPPr>
            <a:lvl1pPr marL="0" algn="l" defTabSz="914187" rtl="0" eaLnBrk="1" latinLnBrk="0" hangingPunct="1">
              <a:defRPr kumimoji="0" lang="en-US" sz="1786" kern="1200" smtClean="0">
                <a:solidFill>
                  <a:srgbClr val="775F55"/>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fld id="{00000000-1234-1234-1234-123412341234}" type="slidenum">
              <a:rPr lang="en-US" smtClean="0"/>
              <a:pPr/>
              <a:t>71</a:t>
            </a:fld>
            <a:endParaRPr lang="en-US"/>
          </a:p>
        </p:txBody>
      </p:sp>
    </p:spTree>
    <p:extLst>
      <p:ext uri="{BB962C8B-B14F-4D97-AF65-F5344CB8AC3E}">
        <p14:creationId xmlns:p14="http://schemas.microsoft.com/office/powerpoint/2010/main" val="4255687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0"/>
          <p:cNvPicPr preferRelativeResize="0"/>
          <p:nvPr/>
        </p:nvPicPr>
        <p:blipFill rotWithShape="1">
          <a:blip r:embed="rId3">
            <a:alphaModFix/>
          </a:blip>
          <a:srcRect/>
          <a:stretch/>
        </p:blipFill>
        <p:spPr>
          <a:xfrm>
            <a:off x="4800721" y="3438850"/>
            <a:ext cx="902556" cy="894707"/>
          </a:xfrm>
          <a:prstGeom prst="rect">
            <a:avLst/>
          </a:prstGeom>
          <a:noFill/>
          <a:ln>
            <a:noFill/>
          </a:ln>
        </p:spPr>
      </p:pic>
      <p:pic>
        <p:nvPicPr>
          <p:cNvPr id="166" name="Google Shape;166;p10"/>
          <p:cNvPicPr preferRelativeResize="0"/>
          <p:nvPr/>
        </p:nvPicPr>
        <p:blipFill rotWithShape="1">
          <a:blip r:embed="rId3">
            <a:alphaModFix/>
          </a:blip>
          <a:srcRect/>
          <a:stretch/>
        </p:blipFill>
        <p:spPr>
          <a:xfrm>
            <a:off x="8097597" y="3438850"/>
            <a:ext cx="902556" cy="894707"/>
          </a:xfrm>
          <a:prstGeom prst="rect">
            <a:avLst/>
          </a:prstGeom>
          <a:noFill/>
          <a:ln>
            <a:noFill/>
          </a:ln>
        </p:spPr>
      </p:pic>
      <p:pic>
        <p:nvPicPr>
          <p:cNvPr id="167" name="Google Shape;167;p10"/>
          <p:cNvPicPr preferRelativeResize="0"/>
          <p:nvPr/>
        </p:nvPicPr>
        <p:blipFill rotWithShape="1">
          <a:blip r:embed="rId3">
            <a:alphaModFix/>
          </a:blip>
          <a:srcRect/>
          <a:stretch/>
        </p:blipFill>
        <p:spPr>
          <a:xfrm>
            <a:off x="6449159" y="3428204"/>
            <a:ext cx="902556" cy="894707"/>
          </a:xfrm>
          <a:prstGeom prst="rect">
            <a:avLst/>
          </a:prstGeom>
          <a:noFill/>
          <a:ln>
            <a:noFill/>
          </a:ln>
        </p:spPr>
      </p:pic>
      <p:sp>
        <p:nvSpPr>
          <p:cNvPr id="168" name="Google Shape;168;p10"/>
          <p:cNvSpPr txBox="1"/>
          <p:nvPr/>
        </p:nvSpPr>
        <p:spPr>
          <a:xfrm>
            <a:off x="1871237" y="3718023"/>
            <a:ext cx="10058400" cy="615513"/>
          </a:xfrm>
          <a:prstGeom prst="rect">
            <a:avLst/>
          </a:prstGeom>
          <a:noFill/>
          <a:ln>
            <a:noFill/>
          </a:ln>
        </p:spPr>
        <p:txBody>
          <a:bodyPr spcFirstLastPara="1" wrap="square" lIns="91400" tIns="45700" rIns="91400" bIns="45700" anchor="t" anchorCtr="0">
            <a:spAutoFit/>
          </a:bodyPr>
          <a:lstStyle/>
          <a:p>
            <a:pPr algn="ctr"/>
            <a:endParaRPr sz="1800">
              <a:solidFill>
                <a:srgbClr val="333333"/>
              </a:solidFill>
              <a:latin typeface="Calibri"/>
              <a:ea typeface="Calibri"/>
              <a:cs typeface="Calibri"/>
              <a:sym typeface="Calibri"/>
            </a:endParaRPr>
          </a:p>
          <a:p>
            <a:pPr algn="ctr"/>
            <a:endParaRPr sz="1600">
              <a:solidFill>
                <a:srgbClr val="33333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87615D4-51A5-36EB-8D90-1909D0BF93C6}"/>
              </a:ext>
            </a:extLst>
          </p:cNvPr>
          <p:cNvSpPr>
            <a:spLocks noGrp="1"/>
          </p:cNvSpPr>
          <p:nvPr>
            <p:ph type="body" idx="1"/>
          </p:nvPr>
        </p:nvSpPr>
        <p:spPr/>
        <p:txBody>
          <a:bodyPr>
            <a:normAutofit/>
          </a:bodyPr>
          <a:lstStyle/>
          <a:p>
            <a:pPr marL="0" indent="0">
              <a:buNone/>
            </a:pPr>
            <a:r>
              <a:rPr lang="en-US" sz="3600" b="1" dirty="0">
                <a:solidFill>
                  <a:srgbClr val="C00000"/>
                </a:solidFill>
              </a:rPr>
              <a:t>Introductions: </a:t>
            </a:r>
          </a:p>
          <a:p>
            <a:pPr marL="621030" indent="-621030"/>
            <a:r>
              <a:rPr lang="en-US" sz="3000" b="1" dirty="0">
                <a:solidFill>
                  <a:srgbClr val="C00000"/>
                </a:solidFill>
              </a:rPr>
              <a:t>ICH Lead: </a:t>
            </a:r>
            <a:r>
              <a:rPr lang="en-US" sz="3000" dirty="0">
                <a:solidFill>
                  <a:srgbClr val="C00000"/>
                </a:solidFill>
              </a:rPr>
              <a:t>Theresa Silla (Director, ICH)</a:t>
            </a:r>
            <a:endParaRPr lang="en-US" sz="3000" b="1" dirty="0">
              <a:solidFill>
                <a:srgbClr val="C00000"/>
              </a:solidFill>
            </a:endParaRPr>
          </a:p>
          <a:p>
            <a:pPr marL="621030" indent="-621030"/>
            <a:r>
              <a:rPr lang="en-US" sz="3000" b="1" dirty="0">
                <a:solidFill>
                  <a:srgbClr val="C00000"/>
                </a:solidFill>
              </a:rPr>
              <a:t>Co-chairs: </a:t>
            </a:r>
          </a:p>
          <a:p>
            <a:pPr marL="1240790" lvl="1" indent="-605790"/>
            <a:r>
              <a:rPr lang="en-US" sz="3000" dirty="0">
                <a:solidFill>
                  <a:srgbClr val="C00000"/>
                </a:solidFill>
              </a:rPr>
              <a:t>Shellon Fraser (Senior Director of Lending, National Housing Trust)</a:t>
            </a:r>
          </a:p>
          <a:p>
            <a:pPr marL="1240790" lvl="1" indent="-605790"/>
            <a:r>
              <a:rPr lang="en-US" sz="3000" dirty="0">
                <a:solidFill>
                  <a:srgbClr val="C00000"/>
                </a:solidFill>
              </a:rPr>
              <a:t>Colleen Green (Director, DHCD) – Unable to attend, Valerie Piper (Housing Development Advisor, DHCD) filling in</a:t>
            </a:r>
          </a:p>
          <a:p>
            <a:pPr marL="621030" indent="-621030"/>
            <a:r>
              <a:rPr lang="en-US" sz="3000" b="1" dirty="0">
                <a:solidFill>
                  <a:srgbClr val="C00000"/>
                </a:solidFill>
              </a:rPr>
              <a:t>Presenters: </a:t>
            </a:r>
            <a:r>
              <a:rPr lang="en-US" sz="3000" dirty="0">
                <a:solidFill>
                  <a:srgbClr val="C00000"/>
                </a:solidFill>
              </a:rPr>
              <a:t>Tom </a:t>
            </a:r>
            <a:r>
              <a:rPr lang="en-US" sz="3000" dirty="0" err="1">
                <a:solidFill>
                  <a:srgbClr val="C00000"/>
                </a:solidFill>
              </a:rPr>
              <a:t>Fredericksen</a:t>
            </a:r>
            <a:r>
              <a:rPr lang="en-US" sz="3000" dirty="0">
                <a:solidFill>
                  <a:srgbClr val="C00000"/>
                </a:solidFill>
              </a:rPr>
              <a:t> (Chief of Policy and Programs, TCP)</a:t>
            </a:r>
            <a:endParaRPr lang="en-US" sz="3000" b="1" dirty="0">
              <a:solidFill>
                <a:srgbClr val="C00000"/>
              </a:solidFill>
            </a:endParaRPr>
          </a:p>
          <a:p>
            <a:pPr marL="621030" indent="-621030"/>
            <a:r>
              <a:rPr lang="en-US" sz="3000" b="1" dirty="0">
                <a:solidFill>
                  <a:srgbClr val="C00000"/>
                </a:solidFill>
              </a:rPr>
              <a:t>Callers: </a:t>
            </a:r>
          </a:p>
          <a:p>
            <a:pPr marL="1240363" lvl="1" indent="-621030"/>
            <a:r>
              <a:rPr lang="en-US" sz="2588" dirty="0">
                <a:solidFill>
                  <a:srgbClr val="C00000"/>
                </a:solidFill>
              </a:rPr>
              <a:t>*31 - Synina Pugh (Special Advisor, ICH)</a:t>
            </a:r>
          </a:p>
          <a:p>
            <a:pPr marL="1240363" lvl="1" indent="-621030"/>
            <a:r>
              <a:rPr lang="en-US" sz="2588" dirty="0">
                <a:solidFill>
                  <a:srgbClr val="C00000"/>
                </a:solidFill>
              </a:rPr>
              <a:t>*44 - </a:t>
            </a:r>
            <a:endParaRPr lang="en-US" sz="2588" b="1" dirty="0">
              <a:solidFill>
                <a:srgbClr val="C00000"/>
              </a:solidFill>
            </a:endParaRPr>
          </a:p>
          <a:p>
            <a:pPr marL="0" indent="0">
              <a:spcBef>
                <a:spcPts val="1200"/>
              </a:spcBef>
              <a:buNone/>
            </a:pPr>
            <a:endParaRPr lang="en-US" sz="3600" b="1" dirty="0">
              <a:solidFill>
                <a:srgbClr val="C00000"/>
              </a:solidFill>
            </a:endParaRPr>
          </a:p>
        </p:txBody>
      </p:sp>
      <p:sp>
        <p:nvSpPr>
          <p:cNvPr id="3" name="Title 2">
            <a:extLst>
              <a:ext uri="{FF2B5EF4-FFF2-40B4-BE49-F238E27FC236}">
                <a16:creationId xmlns:a16="http://schemas.microsoft.com/office/drawing/2014/main" id="{71E6F471-E9FF-2246-AA97-AA9B55F96B48}"/>
              </a:ext>
            </a:extLst>
          </p:cNvPr>
          <p:cNvSpPr>
            <a:spLocks noGrp="1"/>
          </p:cNvSpPr>
          <p:nvPr>
            <p:ph type="title"/>
          </p:nvPr>
        </p:nvSpPr>
        <p:spPr/>
        <p:txBody>
          <a:bodyPr/>
          <a:lstStyle/>
          <a:p>
            <a:r>
              <a:rPr lang="en-US"/>
              <a:t>Live Notes on Agenda Review</a:t>
            </a:r>
          </a:p>
        </p:txBody>
      </p:sp>
      <p:sp>
        <p:nvSpPr>
          <p:cNvPr id="4" name="Slide Number Placeholder 3">
            <a:extLst>
              <a:ext uri="{FF2B5EF4-FFF2-40B4-BE49-F238E27FC236}">
                <a16:creationId xmlns:a16="http://schemas.microsoft.com/office/drawing/2014/main" id="{7A945DE2-065A-6718-E9AC-ABD4323302DC}"/>
              </a:ext>
            </a:extLst>
          </p:cNvPr>
          <p:cNvSpPr>
            <a:spLocks noGrp="1"/>
          </p:cNvSpPr>
          <p:nvPr>
            <p:ph type="sldNum" idx="12"/>
          </p:nvPr>
        </p:nvSpPr>
        <p:spPr/>
        <p:txBody>
          <a:bodyPr/>
          <a:lstStyle/>
          <a:p>
            <a:fld id="{00000000-1234-1234-1234-123412341234}" type="slidenum">
              <a:rPr lang="en-US" smtClean="0"/>
              <a:pPr/>
              <a:t>8</a:t>
            </a:fld>
            <a:endParaRPr lang="en-US"/>
          </a:p>
        </p:txBody>
      </p:sp>
      <p:pic>
        <p:nvPicPr>
          <p:cNvPr id="7" name="Picture 6" descr="Background pattern&#10;&#10;Description automatically generated">
            <a:extLst>
              <a:ext uri="{FF2B5EF4-FFF2-40B4-BE49-F238E27FC236}">
                <a16:creationId xmlns:a16="http://schemas.microsoft.com/office/drawing/2014/main" id="{C85587C8-81BD-CC05-9E8D-2F2474204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4521" y="0"/>
            <a:ext cx="1803078" cy="1374271"/>
          </a:xfrm>
          <a:prstGeom prst="rect">
            <a:avLst/>
          </a:prstGeom>
        </p:spPr>
      </p:pic>
    </p:spTree>
    <p:extLst>
      <p:ext uri="{BB962C8B-B14F-4D97-AF65-F5344CB8AC3E}">
        <p14:creationId xmlns:p14="http://schemas.microsoft.com/office/powerpoint/2010/main" val="401261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sz="quarter" idx="1"/>
          </p:nvPr>
        </p:nvSpPr>
        <p:spPr>
          <a:prstGeom prst="rect">
            <a:avLst/>
          </a:prstGeom>
          <a:noFill/>
          <a:ln>
            <a:noFill/>
          </a:ln>
        </p:spPr>
        <p:txBody>
          <a:bodyPr spcFirstLastPara="1" wrap="square" lIns="101850" tIns="50925" rIns="101850" bIns="50925" anchor="t" anchorCtr="0">
            <a:normAutofit fontScale="40000" lnSpcReduction="20000"/>
          </a:bodyPr>
          <a:lstStyle/>
          <a:p>
            <a:pPr marL="457200" indent="-457200">
              <a:lnSpc>
                <a:spcPct val="120000"/>
              </a:lnSpc>
              <a:buFont typeface="+mj-lt"/>
              <a:buAutoNum type="romanUcPeriod"/>
            </a:pPr>
            <a:r>
              <a:rPr lang="en-US" sz="9600" b="1">
                <a:solidFill>
                  <a:schemeClr val="bg1">
                    <a:lumMod val="50000"/>
                  </a:schemeClr>
                </a:solidFill>
                <a:latin typeface="Tw Cen MT" panose="020B0602020104020603" pitchFamily="34" charset="77"/>
              </a:rPr>
              <a:t>Welcome, Agenda Review, &amp; Housekeeping (5 mins)</a:t>
            </a:r>
          </a:p>
          <a:p>
            <a:pPr marL="457200" indent="-457200">
              <a:lnSpc>
                <a:spcPct val="120000"/>
              </a:lnSpc>
              <a:buFont typeface="+mj-lt"/>
              <a:buAutoNum type="romanUcPeriod"/>
            </a:pPr>
            <a:r>
              <a:rPr lang="en-US" sz="9600" b="1">
                <a:latin typeface="Tw Cen MT" panose="020B0602020104020603" pitchFamily="34" charset="77"/>
              </a:rPr>
              <a:t>Discussion: HUD CoC Builds Funding Opportunity (30 mins)</a:t>
            </a:r>
          </a:p>
          <a:p>
            <a:pPr marL="457200" indent="-457200">
              <a:lnSpc>
                <a:spcPct val="120000"/>
              </a:lnSpc>
              <a:buFont typeface="+mj-lt"/>
              <a:buAutoNum type="romanUcPeriod"/>
            </a:pPr>
            <a:r>
              <a:rPr lang="en-US" sz="9600" b="1">
                <a:solidFill>
                  <a:schemeClr val="bg1">
                    <a:lumMod val="50000"/>
                  </a:schemeClr>
                </a:solidFill>
                <a:latin typeface="Tw Cen MT" panose="020B0602020104020603" pitchFamily="34" charset="77"/>
              </a:rPr>
              <a:t>Systemwide Check-In: Agency Updates (30 mins)</a:t>
            </a:r>
          </a:p>
          <a:p>
            <a:pPr marL="457200" indent="-457200">
              <a:lnSpc>
                <a:spcPct val="120000"/>
              </a:lnSpc>
              <a:buFont typeface="+mj-lt"/>
              <a:buAutoNum type="romanUcPeriod"/>
            </a:pPr>
            <a:r>
              <a:rPr lang="en-US" sz="9600" b="1">
                <a:solidFill>
                  <a:schemeClr val="bg1">
                    <a:lumMod val="50000"/>
                  </a:schemeClr>
                </a:solidFill>
                <a:latin typeface="Tw Cen MT" panose="020B0602020104020603" pitchFamily="34" charset="77"/>
              </a:rPr>
              <a:t>Governance: Updating the Leadership Slate (30 mins)</a:t>
            </a:r>
          </a:p>
          <a:p>
            <a:pPr marL="457200" indent="-457200">
              <a:lnSpc>
                <a:spcPct val="120000"/>
              </a:lnSpc>
              <a:buFont typeface="+mj-lt"/>
              <a:buAutoNum type="romanUcPeriod"/>
            </a:pPr>
            <a:r>
              <a:rPr lang="en-US" sz="9600" b="1">
                <a:solidFill>
                  <a:schemeClr val="bg1">
                    <a:lumMod val="50000"/>
                  </a:schemeClr>
                </a:solidFill>
                <a:latin typeface="Tw Cen MT" panose="020B0602020104020603" pitchFamily="34" charset="77"/>
              </a:rPr>
              <a:t>Announcements &amp; Reminders (as needed)</a:t>
            </a:r>
          </a:p>
          <a:p>
            <a:pPr marL="457200" indent="-457200">
              <a:lnSpc>
                <a:spcPct val="120000"/>
              </a:lnSpc>
              <a:buFont typeface="+mj-lt"/>
              <a:buAutoNum type="romanUcPeriod"/>
            </a:pPr>
            <a:r>
              <a:rPr lang="en-US" sz="9600" b="1">
                <a:solidFill>
                  <a:schemeClr val="bg1">
                    <a:lumMod val="50000"/>
                  </a:schemeClr>
                </a:solidFill>
                <a:latin typeface="Tw Cen MT" panose="020B0602020104020603" pitchFamily="34" charset="77"/>
              </a:rPr>
              <a:t>Summary &amp; Adjournment (5 mins)</a:t>
            </a:r>
          </a:p>
        </p:txBody>
      </p:sp>
      <p:sp>
        <p:nvSpPr>
          <p:cNvPr id="85" name="Google Shape;85;p2"/>
          <p:cNvSpPr txBox="1">
            <a:spLocks noGrp="1"/>
          </p:cNvSpPr>
          <p:nvPr>
            <p:ph type="title"/>
          </p:nvPr>
        </p:nvSpPr>
        <p:spPr>
          <a:prstGeom prst="rect">
            <a:avLst/>
          </a:prstGeom>
          <a:noFill/>
          <a:ln>
            <a:noFill/>
          </a:ln>
        </p:spPr>
        <p:txBody>
          <a:bodyPr spcFirstLastPara="1" wrap="square" lIns="101850" tIns="50925" rIns="101850" bIns="50925" anchor="b" anchorCtr="0">
            <a:noAutofit/>
          </a:bodyPr>
          <a:lstStyle/>
          <a:p>
            <a:pPr>
              <a:buSzPts val="3600"/>
            </a:pPr>
            <a:r>
              <a:rPr lang="en-US" sz="4800"/>
              <a:t>Meeting Agenda</a:t>
            </a:r>
          </a:p>
        </p:txBody>
      </p:sp>
      <p:sp>
        <p:nvSpPr>
          <p:cNvPr id="2" name="Slide Number Placeholder 3">
            <a:extLst>
              <a:ext uri="{FF2B5EF4-FFF2-40B4-BE49-F238E27FC236}">
                <a16:creationId xmlns:a16="http://schemas.microsoft.com/office/drawing/2014/main" id="{3A230B08-704F-6E51-4281-E36F2E3E1AB5}"/>
              </a:ext>
            </a:extLst>
          </p:cNvPr>
          <p:cNvSpPr txBox="1">
            <a:spLocks/>
          </p:cNvSpPr>
          <p:nvPr/>
        </p:nvSpPr>
        <p:spPr>
          <a:xfrm>
            <a:off x="12884550" y="7121630"/>
            <a:ext cx="682752" cy="411334"/>
          </a:xfrm>
          <a:prstGeom prst="rect">
            <a:avLst/>
          </a:prstGeom>
        </p:spPr>
        <p:txBody>
          <a:bodyPr lIns="101858" tIns="50929" rIns="101858" bIns="50929" rtlCol="0" anchor="b"/>
          <a:lstStyle>
            <a:defPPr>
              <a:defRPr lang="en-US"/>
            </a:defPPr>
            <a:lvl1pPr marL="0" algn="l" defTabSz="914187" rtl="0" eaLnBrk="1" latinLnBrk="0" hangingPunct="1">
              <a:defRPr kumimoji="0" lang="en-US" sz="1786" kern="1200" smtClean="0">
                <a:solidFill>
                  <a:srgbClr val="775F55"/>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786"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187" rtl="0" eaLnBrk="1" fontAlgn="auto" latinLnBrk="0" hangingPunct="1">
                <a:lnSpc>
                  <a:spcPct val="100000"/>
                </a:lnSpc>
                <a:spcBef>
                  <a:spcPts val="0"/>
                </a:spcBef>
                <a:spcAft>
                  <a:spcPts val="0"/>
                </a:spcAft>
                <a:buClrTx/>
                <a:buSzTx/>
                <a:buFontTx/>
                <a:buNone/>
                <a:tabLst/>
                <a:defRPr/>
              </a:pPr>
              <a:t>9</a:t>
            </a:fld>
            <a:endParaRPr kumimoji="0" lang="en-US" sz="1786"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33880444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MPED Template 120613">
  <a:themeElements>
    <a:clrScheme name="DMPED">
      <a:dk1>
        <a:srgbClr val="002060"/>
      </a:dk1>
      <a:lt1>
        <a:srgbClr val="FFFFFF"/>
      </a:lt1>
      <a:dk2>
        <a:srgbClr val="333333"/>
      </a:dk2>
      <a:lt2>
        <a:srgbClr val="C0C0C0"/>
      </a:lt2>
      <a:accent1>
        <a:srgbClr val="002060"/>
      </a:accent1>
      <a:accent2>
        <a:srgbClr val="CC0000"/>
      </a:accent2>
      <a:accent3>
        <a:srgbClr val="008E00"/>
      </a:accent3>
      <a:accent4>
        <a:srgbClr val="D8B25C"/>
      </a:accent4>
      <a:accent5>
        <a:srgbClr val="451C72"/>
      </a:accent5>
      <a:accent6>
        <a:srgbClr val="968C8C"/>
      </a:accent6>
      <a:hlink>
        <a:srgbClr val="000099"/>
      </a:hlink>
      <a:folHlink>
        <a:srgbClr val="FF505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DMPED Template 120613">
  <a:themeElements>
    <a:clrScheme name="DMPED">
      <a:dk1>
        <a:srgbClr val="002060"/>
      </a:dk1>
      <a:lt1>
        <a:srgbClr val="FFFFFF"/>
      </a:lt1>
      <a:dk2>
        <a:srgbClr val="333333"/>
      </a:dk2>
      <a:lt2>
        <a:srgbClr val="C0C0C0"/>
      </a:lt2>
      <a:accent1>
        <a:srgbClr val="002060"/>
      </a:accent1>
      <a:accent2>
        <a:srgbClr val="CC0000"/>
      </a:accent2>
      <a:accent3>
        <a:srgbClr val="008E00"/>
      </a:accent3>
      <a:accent4>
        <a:srgbClr val="D8B25C"/>
      </a:accent4>
      <a:accent5>
        <a:srgbClr val="451C72"/>
      </a:accent5>
      <a:accent6>
        <a:srgbClr val="968C8C"/>
      </a:accent6>
      <a:hlink>
        <a:srgbClr val="000099"/>
      </a:hlink>
      <a:folHlink>
        <a:srgbClr val="FF505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MPED PPT Templat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2d8e3c5-f4a6-467b-9440-b6260871ff1c">
      <Terms xmlns="http://schemas.microsoft.com/office/infopath/2007/PartnerControls"/>
    </lcf76f155ced4ddcb4097134ff3c332f>
    <TaxCatchAll xmlns="d3048464-52ae-4f02-bd14-5f43c3b66a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D0BB1D4A446E43BA5101C538A513EF" ma:contentTypeVersion="15" ma:contentTypeDescription="Create a new document." ma:contentTypeScope="" ma:versionID="81ca42f52ff53dbf3a63f39214e829ef">
  <xsd:schema xmlns:xsd="http://www.w3.org/2001/XMLSchema" xmlns:xs="http://www.w3.org/2001/XMLSchema" xmlns:p="http://schemas.microsoft.com/office/2006/metadata/properties" xmlns:ns2="02d8e3c5-f4a6-467b-9440-b6260871ff1c" xmlns:ns3="d3048464-52ae-4f02-bd14-5f43c3b66ab5" targetNamespace="http://schemas.microsoft.com/office/2006/metadata/properties" ma:root="true" ma:fieldsID="071de2529a51fccccd3d6d06a76e3829" ns2:_="" ns3:_="">
    <xsd:import namespace="02d8e3c5-f4a6-467b-9440-b6260871ff1c"/>
    <xsd:import namespace="d3048464-52ae-4f02-bd14-5f43c3b66ab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8e3c5-f4a6-467b-9440-b6260871ff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3549e45-1cf5-44e0-acae-db85769a369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048464-52ae-4f02-bd14-5f43c3b66ab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465302-dd8e-453d-9f4d-c9afb2ffece5}" ma:internalName="TaxCatchAll" ma:showField="CatchAllData" ma:web="d3048464-52ae-4f02-bd14-5f43c3b66ab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29FE2F-AAFE-4392-A601-F172D889DAE0}">
  <ds:schemaRefs>
    <ds:schemaRef ds:uri="02d8e3c5-f4a6-467b-9440-b6260871ff1c"/>
    <ds:schemaRef ds:uri="d3048464-52ae-4f02-bd14-5f43c3b66a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D0844E-070B-423D-9846-1D3901A0E105}">
  <ds:schemaRefs>
    <ds:schemaRef ds:uri="http://schemas.microsoft.com/sharepoint/v3/contenttype/forms"/>
  </ds:schemaRefs>
</ds:datastoreItem>
</file>

<file path=customXml/itemProps3.xml><?xml version="1.0" encoding="utf-8"?>
<ds:datastoreItem xmlns:ds="http://schemas.openxmlformats.org/officeDocument/2006/customXml" ds:itemID="{5A0B0C2E-F2AD-4C26-97E5-77A1C683962A}">
  <ds:schemaRefs>
    <ds:schemaRef ds:uri="02d8e3c5-f4a6-467b-9440-b6260871ff1c"/>
    <ds:schemaRef ds:uri="d3048464-52ae-4f02-bd14-5f43c3b66a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44</TotalTime>
  <Words>8548</Words>
  <Application>Microsoft Office PowerPoint</Application>
  <PresentationFormat>Custom</PresentationFormat>
  <Paragraphs>723</Paragraphs>
  <Slides>72</Slides>
  <Notes>52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72</vt:i4>
      </vt:variant>
    </vt:vector>
  </HeadingPairs>
  <TitlesOfParts>
    <vt:vector size="89" baseType="lpstr">
      <vt:lpstr>Arial</vt:lpstr>
      <vt:lpstr>Calibri</vt:lpstr>
      <vt:lpstr>Courier New</vt:lpstr>
      <vt:lpstr>Helvetica</vt:lpstr>
      <vt:lpstr>Neutra Text</vt:lpstr>
      <vt:lpstr>Symbol</vt:lpstr>
      <vt:lpstr>Times New Roman</vt:lpstr>
      <vt:lpstr>Tw Cen MT</vt:lpstr>
      <vt:lpstr>Tw Cen MT</vt:lpstr>
      <vt:lpstr>Twentieth Century</vt:lpstr>
      <vt:lpstr>Wingdings</vt:lpstr>
      <vt:lpstr>Z@RD28F.tmp</vt:lpstr>
      <vt:lpstr>Z@RD291.tmp</vt:lpstr>
      <vt:lpstr>DMPED Template 120613</vt:lpstr>
      <vt:lpstr>1_DMPED Template 120613</vt:lpstr>
      <vt:lpstr>Office Theme</vt:lpstr>
      <vt:lpstr>DMPED PPT Template</vt:lpstr>
      <vt:lpstr>PowerPoint Presentation</vt:lpstr>
      <vt:lpstr>PowerPoint Presentation</vt:lpstr>
      <vt:lpstr>Planning forum for increasing housing stock dedicated to homeless services &amp; focusing coordination with DCHA. </vt:lpstr>
      <vt:lpstr>Meeting Agenda</vt:lpstr>
      <vt:lpstr>Intro &amp; Call for Announcements</vt:lpstr>
      <vt:lpstr>Immediate Follow Ups</vt:lpstr>
      <vt:lpstr>Adopting Notes &amp; Managing the Listserv</vt:lpstr>
      <vt:lpstr>Live Notes on Agenda Review</vt:lpstr>
      <vt:lpstr>Meeting Agenda</vt:lpstr>
      <vt:lpstr>Roadmap for HUD CoC Builds NOFO</vt:lpstr>
      <vt:lpstr>2024 HUD CoC Builds NOFO</vt:lpstr>
      <vt:lpstr>C o n t i n u u m o f C a r e</vt:lpstr>
      <vt:lpstr>Defining “Continuum of Care”</vt:lpstr>
      <vt:lpstr>R o l e s &amp; R e s p o n s i b i l i t i e s</vt:lpstr>
      <vt:lpstr>Defining Roles and Responsibilities</vt:lpstr>
      <vt:lpstr>Defining Roles and Responsibilities</vt:lpstr>
      <vt:lpstr>C o C B u i l d s</vt:lpstr>
      <vt:lpstr>PowerPoint Presentation</vt:lpstr>
      <vt:lpstr>Funding Available &amp; Eligible Program Types</vt:lpstr>
      <vt:lpstr>Creating New Inventory</vt:lpstr>
      <vt:lpstr>Funding Uses</vt:lpstr>
      <vt:lpstr>Grant Terms, Grant Administration, and Renewability</vt:lpstr>
      <vt:lpstr>Application Submission</vt:lpstr>
      <vt:lpstr>New Project Application Submission</vt:lpstr>
      <vt:lpstr>New Project Application Submission</vt:lpstr>
      <vt:lpstr>R a n k i n g C o m m i t t e e</vt:lpstr>
      <vt:lpstr>Ranking</vt:lpstr>
      <vt:lpstr>Approach to Establishing Ranking CMTE</vt:lpstr>
      <vt:lpstr>Approach Continued</vt:lpstr>
      <vt:lpstr>Current HUD CoC NOFO Ranking CMTE</vt:lpstr>
      <vt:lpstr>HUD Threshold Requirements</vt:lpstr>
      <vt:lpstr>HUD Threshold Requirements</vt:lpstr>
      <vt:lpstr>HUD Requirements: Match</vt:lpstr>
      <vt:lpstr>HUD Requirements: Site Control</vt:lpstr>
      <vt:lpstr>HUD Requirements: Data Collection &amp; Reporting</vt:lpstr>
      <vt:lpstr>HUD Requirements: CAHP Participation</vt:lpstr>
      <vt:lpstr>HUD Requirements: Environmental Review</vt:lpstr>
      <vt:lpstr>HUD Requirements: Equal Access</vt:lpstr>
      <vt:lpstr>2024 Policy Priorities</vt:lpstr>
      <vt:lpstr>Policy Priorities</vt:lpstr>
      <vt:lpstr>Policy Priorities</vt:lpstr>
      <vt:lpstr>Policy Priorities</vt:lpstr>
      <vt:lpstr>Policy Priorities</vt:lpstr>
      <vt:lpstr>Policy Priorities</vt:lpstr>
      <vt:lpstr>Policy Priorities</vt:lpstr>
      <vt:lpstr>Approach to Local Strategic Vision</vt:lpstr>
      <vt:lpstr>Approach to Local Strategic Vision</vt:lpstr>
      <vt:lpstr>Next Steps</vt:lpstr>
      <vt:lpstr>Questions?</vt:lpstr>
      <vt:lpstr>TCP Contacts</vt:lpstr>
      <vt:lpstr>Live Notes HUD CoC Builds</vt:lpstr>
      <vt:lpstr>Live Notes HUD CoC Builds</vt:lpstr>
      <vt:lpstr>Live Notes HUD CoC Builds</vt:lpstr>
      <vt:lpstr>Live Notes HUD CoC Builds</vt:lpstr>
      <vt:lpstr>Live Notes HUD CoC Builds</vt:lpstr>
      <vt:lpstr>Live Notes HUD CoC Builds</vt:lpstr>
      <vt:lpstr>Meeting Agenda</vt:lpstr>
      <vt:lpstr>Live Notes on DCHA Updates</vt:lpstr>
      <vt:lpstr>DHCD Consolidated Plan updates </vt:lpstr>
      <vt:lpstr>Live Notes on DHCD Updates</vt:lpstr>
      <vt:lpstr>Previously Flagged &amp; Outstanding Concerns</vt:lpstr>
      <vt:lpstr>Meeting Agenda</vt:lpstr>
      <vt:lpstr>Historic HSG Solns Voting Slate</vt:lpstr>
      <vt:lpstr>PowerPoint Presentation</vt:lpstr>
      <vt:lpstr>FY25 Priorities &amp; Projects</vt:lpstr>
      <vt:lpstr>Meeting Agenda</vt:lpstr>
      <vt:lpstr>DHCD: Rental Accommodations Workshop *NEW*</vt:lpstr>
      <vt:lpstr>NAEH: FY24/25 NOFO Webinar *NEW*</vt:lpstr>
      <vt:lpstr>OP: Racial Equity Action Plan *NEW*</vt:lpstr>
      <vt:lpstr>Urban Institute: Expanding Opportunities for Developers of Color *NEW*</vt:lpstr>
      <vt:lpstr>Meeting Agenda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dartanion.williams@dc.gov</dc:creator>
  <cp:lastModifiedBy>Rosa, Eileen (EOM)</cp:lastModifiedBy>
  <cp:revision>1</cp:revision>
  <cp:lastPrinted>2018-06-06T16:33:28Z</cp:lastPrinted>
  <dcterms:created xsi:type="dcterms:W3CDTF">2015-01-21T09:28:43Z</dcterms:created>
  <dcterms:modified xsi:type="dcterms:W3CDTF">2024-08-26T15:13:20Z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2015-01-20T00:00:00Z</vt:filetime>
  </property>
  <property fmtid="{D5CDD505-2E9C-101B-9397-08002B2CF9AE}" pid="3" name="LastSaved">
    <vt:filetime>2015-01-21T00:00:00Z</vt:filetime>
  </property>
  <property fmtid="{D5CDD505-2E9C-101B-9397-08002B2CF9AE}" pid="4" name="ContentTypeId">
    <vt:lpwstr>0x01010076D0BB1D4A446E43BA5101C538A513EF</vt:lpwstr>
  </property>
  <property fmtid="{D5CDD505-2E9C-101B-9397-08002B2CF9AE}" pid="5" name="MediaServiceImageTags">
    <vt:lpwstr/>
  </property>
</Properties>
</file>